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3" r:id="rId3"/>
    <p:sldId id="281" r:id="rId4"/>
    <p:sldId id="272" r:id="rId5"/>
    <p:sldId id="270" r:id="rId6"/>
    <p:sldId id="271" r:id="rId7"/>
    <p:sldId id="269" r:id="rId8"/>
    <p:sldId id="264" r:id="rId9"/>
    <p:sldId id="265" r:id="rId10"/>
    <p:sldId id="274" r:id="rId11"/>
    <p:sldId id="275" r:id="rId12"/>
    <p:sldId id="277" r:id="rId13"/>
    <p:sldId id="25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B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68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87EB9E-3C32-4ABF-9EA5-263C67A17B6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DEC8C24-B229-4A7B-911C-954D0715610D}">
      <dgm:prSet phldrT="[Texte]"/>
      <dgm:spPr>
        <a:solidFill>
          <a:srgbClr val="ED1B24"/>
        </a:solidFill>
      </dgm:spPr>
      <dgm:t>
        <a:bodyPr/>
        <a:lstStyle/>
        <a:p>
          <a:r>
            <a:rPr lang="fr-FR" dirty="0" err="1" smtClean="0"/>
            <a:t>Yaounde</a:t>
          </a:r>
          <a:r>
            <a:rPr lang="fr-FR" dirty="0" smtClean="0"/>
            <a:t>-Douala </a:t>
          </a:r>
          <a:r>
            <a:rPr lang="fr-FR" dirty="0" err="1" smtClean="0"/>
            <a:t>highway</a:t>
          </a:r>
          <a:r>
            <a:rPr lang="fr-FR" dirty="0" smtClean="0"/>
            <a:t> phase 2</a:t>
          </a:r>
          <a:endParaRPr lang="fr-FR" dirty="0"/>
        </a:p>
      </dgm:t>
    </dgm:pt>
    <dgm:pt modelId="{7A178931-B731-44B2-93D7-58D830CB5C72}" type="parTrans" cxnId="{317F075D-11AB-4E8F-B492-D75586852BF2}">
      <dgm:prSet/>
      <dgm:spPr/>
      <dgm:t>
        <a:bodyPr/>
        <a:lstStyle/>
        <a:p>
          <a:endParaRPr lang="fr-FR"/>
        </a:p>
      </dgm:t>
    </dgm:pt>
    <dgm:pt modelId="{FFC231A5-9163-481A-BF50-D9FB56464E64}" type="sibTrans" cxnId="{317F075D-11AB-4E8F-B492-D75586852BF2}">
      <dgm:prSet/>
      <dgm:spPr>
        <a:ln>
          <a:solidFill>
            <a:srgbClr val="ED1B24"/>
          </a:solidFill>
        </a:ln>
      </dgm:spPr>
      <dgm:t>
        <a:bodyPr/>
        <a:lstStyle/>
        <a:p>
          <a:endParaRPr lang="fr-FR"/>
        </a:p>
      </dgm:t>
    </dgm:pt>
    <dgm:pt modelId="{30592053-3187-4547-8503-A7AB46BD9A67}">
      <dgm:prSet phldrT="[Texte]"/>
      <dgm:spPr>
        <a:solidFill>
          <a:srgbClr val="ED1B24"/>
        </a:solidFill>
      </dgm:spPr>
      <dgm:t>
        <a:bodyPr/>
        <a:lstStyle/>
        <a:p>
          <a:r>
            <a:rPr lang="fr-FR" dirty="0" smtClean="0"/>
            <a:t>Kribi-</a:t>
          </a:r>
          <a:r>
            <a:rPr lang="fr-FR" dirty="0" err="1" smtClean="0"/>
            <a:t>Edea</a:t>
          </a:r>
          <a:r>
            <a:rPr lang="fr-FR" dirty="0" smtClean="0"/>
            <a:t> </a:t>
          </a:r>
          <a:r>
            <a:rPr lang="fr-FR" dirty="0" err="1" smtClean="0"/>
            <a:t>highway</a:t>
          </a:r>
          <a:endParaRPr lang="fr-FR" dirty="0"/>
        </a:p>
      </dgm:t>
    </dgm:pt>
    <dgm:pt modelId="{7B43323E-EF8D-4B95-A47E-7146ACDADA5D}" type="parTrans" cxnId="{08FDADAC-3D1D-4FF2-8D74-C3FC01DB7024}">
      <dgm:prSet/>
      <dgm:spPr/>
      <dgm:t>
        <a:bodyPr/>
        <a:lstStyle/>
        <a:p>
          <a:endParaRPr lang="fr-FR"/>
        </a:p>
      </dgm:t>
    </dgm:pt>
    <dgm:pt modelId="{588AD1E2-6374-43FF-BBAE-B927544D3468}" type="sibTrans" cxnId="{08FDADAC-3D1D-4FF2-8D74-C3FC01DB7024}">
      <dgm:prSet/>
      <dgm:spPr/>
      <dgm:t>
        <a:bodyPr/>
        <a:lstStyle/>
        <a:p>
          <a:endParaRPr lang="fr-FR"/>
        </a:p>
      </dgm:t>
    </dgm:pt>
    <dgm:pt modelId="{A2F362DF-6214-426C-8F0B-6476F4FDEDA4}" type="pres">
      <dgm:prSet presAssocID="{6587EB9E-3C32-4ABF-9EA5-263C67A17B6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1DD67B4F-DBD0-48F4-A82C-284E2D369DBF}" type="pres">
      <dgm:prSet presAssocID="{6587EB9E-3C32-4ABF-9EA5-263C67A17B6D}" presName="Name1" presStyleCnt="0"/>
      <dgm:spPr/>
    </dgm:pt>
    <dgm:pt modelId="{B74DD074-01C2-44A0-8BE8-BFEFEEE8E220}" type="pres">
      <dgm:prSet presAssocID="{6587EB9E-3C32-4ABF-9EA5-263C67A17B6D}" presName="cycle" presStyleCnt="0"/>
      <dgm:spPr/>
    </dgm:pt>
    <dgm:pt modelId="{3D80A2D4-C8A9-42D2-8F51-89344510E861}" type="pres">
      <dgm:prSet presAssocID="{6587EB9E-3C32-4ABF-9EA5-263C67A17B6D}" presName="srcNode" presStyleLbl="node1" presStyleIdx="0" presStyleCnt="2"/>
      <dgm:spPr/>
    </dgm:pt>
    <dgm:pt modelId="{1D71B8A7-8839-4744-ACE4-824F38BD6ADB}" type="pres">
      <dgm:prSet presAssocID="{6587EB9E-3C32-4ABF-9EA5-263C67A17B6D}" presName="conn" presStyleLbl="parChTrans1D2" presStyleIdx="0" presStyleCnt="1"/>
      <dgm:spPr/>
      <dgm:t>
        <a:bodyPr/>
        <a:lstStyle/>
        <a:p>
          <a:endParaRPr lang="fr-FR"/>
        </a:p>
      </dgm:t>
    </dgm:pt>
    <dgm:pt modelId="{547758FD-D734-4068-9A40-443B64BC7DCC}" type="pres">
      <dgm:prSet presAssocID="{6587EB9E-3C32-4ABF-9EA5-263C67A17B6D}" presName="extraNode" presStyleLbl="node1" presStyleIdx="0" presStyleCnt="2"/>
      <dgm:spPr/>
    </dgm:pt>
    <dgm:pt modelId="{62B6AF73-147C-4491-9665-1592CD686BA5}" type="pres">
      <dgm:prSet presAssocID="{6587EB9E-3C32-4ABF-9EA5-263C67A17B6D}" presName="dstNode" presStyleLbl="node1" presStyleIdx="0" presStyleCnt="2"/>
      <dgm:spPr/>
    </dgm:pt>
    <dgm:pt modelId="{221468E7-D7C5-497B-84E1-395D89157168}" type="pres">
      <dgm:prSet presAssocID="{2DEC8C24-B229-4A7B-911C-954D0715610D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B5462E3-F1B7-40DD-8732-837699ED5FC5}" type="pres">
      <dgm:prSet presAssocID="{2DEC8C24-B229-4A7B-911C-954D0715610D}" presName="accent_1" presStyleCnt="0"/>
      <dgm:spPr/>
    </dgm:pt>
    <dgm:pt modelId="{5DD3E233-7DA7-4F35-BBE7-EF824B3EAF65}" type="pres">
      <dgm:prSet presAssocID="{2DEC8C24-B229-4A7B-911C-954D0715610D}" presName="accentRepeatNode" presStyleLbl="solidFgAcc1" presStyleIdx="0" presStyleCnt="2"/>
      <dgm:spPr>
        <a:ln>
          <a:solidFill>
            <a:srgbClr val="ED1B24"/>
          </a:solidFill>
        </a:ln>
      </dgm:spPr>
    </dgm:pt>
    <dgm:pt modelId="{5E790DFD-9255-4F17-8000-A9FBFAF9F15B}" type="pres">
      <dgm:prSet presAssocID="{30592053-3187-4547-8503-A7AB46BD9A67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A3CA7FB-FD12-4DA8-A2A6-D616B08D87C1}" type="pres">
      <dgm:prSet presAssocID="{30592053-3187-4547-8503-A7AB46BD9A67}" presName="accent_2" presStyleCnt="0"/>
      <dgm:spPr/>
    </dgm:pt>
    <dgm:pt modelId="{EE10F2C4-FF01-473D-A52D-56CAF117373A}" type="pres">
      <dgm:prSet presAssocID="{30592053-3187-4547-8503-A7AB46BD9A67}" presName="accentRepeatNode" presStyleLbl="solidFgAcc1" presStyleIdx="1" presStyleCnt="2"/>
      <dgm:spPr>
        <a:ln>
          <a:solidFill>
            <a:srgbClr val="ED1B24"/>
          </a:solidFill>
        </a:ln>
      </dgm:spPr>
    </dgm:pt>
  </dgm:ptLst>
  <dgm:cxnLst>
    <dgm:cxn modelId="{08FDADAC-3D1D-4FF2-8D74-C3FC01DB7024}" srcId="{6587EB9E-3C32-4ABF-9EA5-263C67A17B6D}" destId="{30592053-3187-4547-8503-A7AB46BD9A67}" srcOrd="1" destOrd="0" parTransId="{7B43323E-EF8D-4B95-A47E-7146ACDADA5D}" sibTransId="{588AD1E2-6374-43FF-BBAE-B927544D3468}"/>
    <dgm:cxn modelId="{44344380-F91F-4492-9437-2AC0360F0F97}" type="presOf" srcId="{30592053-3187-4547-8503-A7AB46BD9A67}" destId="{5E790DFD-9255-4F17-8000-A9FBFAF9F15B}" srcOrd="0" destOrd="0" presId="urn:microsoft.com/office/officeart/2008/layout/VerticalCurvedList"/>
    <dgm:cxn modelId="{4FD28C28-1A5F-4E56-ABCE-A35B39B971DD}" type="presOf" srcId="{2DEC8C24-B229-4A7B-911C-954D0715610D}" destId="{221468E7-D7C5-497B-84E1-395D89157168}" srcOrd="0" destOrd="0" presId="urn:microsoft.com/office/officeart/2008/layout/VerticalCurvedList"/>
    <dgm:cxn modelId="{599E1430-3EEB-41FC-BD90-A764FC59880B}" type="presOf" srcId="{6587EB9E-3C32-4ABF-9EA5-263C67A17B6D}" destId="{A2F362DF-6214-426C-8F0B-6476F4FDEDA4}" srcOrd="0" destOrd="0" presId="urn:microsoft.com/office/officeart/2008/layout/VerticalCurvedList"/>
    <dgm:cxn modelId="{317F075D-11AB-4E8F-B492-D75586852BF2}" srcId="{6587EB9E-3C32-4ABF-9EA5-263C67A17B6D}" destId="{2DEC8C24-B229-4A7B-911C-954D0715610D}" srcOrd="0" destOrd="0" parTransId="{7A178931-B731-44B2-93D7-58D830CB5C72}" sibTransId="{FFC231A5-9163-481A-BF50-D9FB56464E64}"/>
    <dgm:cxn modelId="{53013C57-83BE-403E-BDC3-0CDE7DEEFF30}" type="presOf" srcId="{FFC231A5-9163-481A-BF50-D9FB56464E64}" destId="{1D71B8A7-8839-4744-ACE4-824F38BD6ADB}" srcOrd="0" destOrd="0" presId="urn:microsoft.com/office/officeart/2008/layout/VerticalCurvedList"/>
    <dgm:cxn modelId="{E66943F7-1667-4DA7-A854-079B3510E3F7}" type="presParOf" srcId="{A2F362DF-6214-426C-8F0B-6476F4FDEDA4}" destId="{1DD67B4F-DBD0-48F4-A82C-284E2D369DBF}" srcOrd="0" destOrd="0" presId="urn:microsoft.com/office/officeart/2008/layout/VerticalCurvedList"/>
    <dgm:cxn modelId="{98B9FB84-F2E7-4A39-B868-34840E8DE987}" type="presParOf" srcId="{1DD67B4F-DBD0-48F4-A82C-284E2D369DBF}" destId="{B74DD074-01C2-44A0-8BE8-BFEFEEE8E220}" srcOrd="0" destOrd="0" presId="urn:microsoft.com/office/officeart/2008/layout/VerticalCurvedList"/>
    <dgm:cxn modelId="{1012D1C0-ABCF-4BD9-90C8-31C2C45D0691}" type="presParOf" srcId="{B74DD074-01C2-44A0-8BE8-BFEFEEE8E220}" destId="{3D80A2D4-C8A9-42D2-8F51-89344510E861}" srcOrd="0" destOrd="0" presId="urn:microsoft.com/office/officeart/2008/layout/VerticalCurvedList"/>
    <dgm:cxn modelId="{6E664AC6-FEE5-4774-855E-B9275EEAB08D}" type="presParOf" srcId="{B74DD074-01C2-44A0-8BE8-BFEFEEE8E220}" destId="{1D71B8A7-8839-4744-ACE4-824F38BD6ADB}" srcOrd="1" destOrd="0" presId="urn:microsoft.com/office/officeart/2008/layout/VerticalCurvedList"/>
    <dgm:cxn modelId="{4D299821-ED74-408E-ABA0-86ACFE042E5A}" type="presParOf" srcId="{B74DD074-01C2-44A0-8BE8-BFEFEEE8E220}" destId="{547758FD-D734-4068-9A40-443B64BC7DCC}" srcOrd="2" destOrd="0" presId="urn:microsoft.com/office/officeart/2008/layout/VerticalCurvedList"/>
    <dgm:cxn modelId="{34EA3E8B-4189-4D56-87A7-4FBE4F400ECF}" type="presParOf" srcId="{B74DD074-01C2-44A0-8BE8-BFEFEEE8E220}" destId="{62B6AF73-147C-4491-9665-1592CD686BA5}" srcOrd="3" destOrd="0" presId="urn:microsoft.com/office/officeart/2008/layout/VerticalCurvedList"/>
    <dgm:cxn modelId="{78406170-3F4C-4D61-B1F1-CBB68DD631A2}" type="presParOf" srcId="{1DD67B4F-DBD0-48F4-A82C-284E2D369DBF}" destId="{221468E7-D7C5-497B-84E1-395D89157168}" srcOrd="1" destOrd="0" presId="urn:microsoft.com/office/officeart/2008/layout/VerticalCurvedList"/>
    <dgm:cxn modelId="{35938229-FC4B-441A-9BE0-98EEE7A4E7CC}" type="presParOf" srcId="{1DD67B4F-DBD0-48F4-A82C-284E2D369DBF}" destId="{CB5462E3-F1B7-40DD-8732-837699ED5FC5}" srcOrd="2" destOrd="0" presId="urn:microsoft.com/office/officeart/2008/layout/VerticalCurvedList"/>
    <dgm:cxn modelId="{2C312CBB-FD6D-4934-93B0-A62469E02F25}" type="presParOf" srcId="{CB5462E3-F1B7-40DD-8732-837699ED5FC5}" destId="{5DD3E233-7DA7-4F35-BBE7-EF824B3EAF65}" srcOrd="0" destOrd="0" presId="urn:microsoft.com/office/officeart/2008/layout/VerticalCurvedList"/>
    <dgm:cxn modelId="{480CDCAE-5532-4C55-BA4A-9D38D2BB5999}" type="presParOf" srcId="{1DD67B4F-DBD0-48F4-A82C-284E2D369DBF}" destId="{5E790DFD-9255-4F17-8000-A9FBFAF9F15B}" srcOrd="3" destOrd="0" presId="urn:microsoft.com/office/officeart/2008/layout/VerticalCurvedList"/>
    <dgm:cxn modelId="{654049CF-01AC-42EF-BA93-00FC4826BFD0}" type="presParOf" srcId="{1DD67B4F-DBD0-48F4-A82C-284E2D369DBF}" destId="{2A3CA7FB-FD12-4DA8-A2A6-D616B08D87C1}" srcOrd="4" destOrd="0" presId="urn:microsoft.com/office/officeart/2008/layout/VerticalCurvedList"/>
    <dgm:cxn modelId="{0DD8F79C-76E2-4772-B5BA-D42CDD9D7049}" type="presParOf" srcId="{2A3CA7FB-FD12-4DA8-A2A6-D616B08D87C1}" destId="{EE10F2C4-FF01-473D-A52D-56CAF117373A}" srcOrd="0" destOrd="0" presId="urn:microsoft.com/office/officeart/2008/layout/VerticalCurv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87EB9E-3C32-4ABF-9EA5-263C67A17B6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DEC8C24-B229-4A7B-911C-954D0715610D}">
      <dgm:prSet phldrT="[Texte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fr-FR" dirty="0" err="1" smtClean="0"/>
            <a:t>Yaounde</a:t>
          </a:r>
          <a:r>
            <a:rPr lang="fr-FR" dirty="0" smtClean="0"/>
            <a:t>-Douala </a:t>
          </a:r>
          <a:r>
            <a:rPr lang="fr-FR" dirty="0" err="1" smtClean="0"/>
            <a:t>highway</a:t>
          </a:r>
          <a:r>
            <a:rPr lang="fr-FR" dirty="0" smtClean="0"/>
            <a:t> phase 2</a:t>
          </a:r>
          <a:endParaRPr lang="fr-FR" dirty="0"/>
        </a:p>
      </dgm:t>
    </dgm:pt>
    <dgm:pt modelId="{7A178931-B731-44B2-93D7-58D830CB5C72}" type="parTrans" cxnId="{317F075D-11AB-4E8F-B492-D75586852BF2}">
      <dgm:prSet/>
      <dgm:spPr/>
      <dgm:t>
        <a:bodyPr/>
        <a:lstStyle/>
        <a:p>
          <a:endParaRPr lang="fr-FR"/>
        </a:p>
      </dgm:t>
    </dgm:pt>
    <dgm:pt modelId="{FFC231A5-9163-481A-BF50-D9FB56464E64}" type="sibTrans" cxnId="{317F075D-11AB-4E8F-B492-D75586852BF2}">
      <dgm:prSet/>
      <dgm:spPr>
        <a:ln>
          <a:solidFill>
            <a:srgbClr val="ED1B24"/>
          </a:solidFill>
        </a:ln>
      </dgm:spPr>
      <dgm:t>
        <a:bodyPr/>
        <a:lstStyle/>
        <a:p>
          <a:endParaRPr lang="fr-FR"/>
        </a:p>
      </dgm:t>
    </dgm:pt>
    <dgm:pt modelId="{30592053-3187-4547-8503-A7AB46BD9A67}">
      <dgm:prSet phldrT="[Texte]"/>
      <dgm:spPr>
        <a:solidFill>
          <a:srgbClr val="ED1B24"/>
        </a:solidFill>
      </dgm:spPr>
      <dgm:t>
        <a:bodyPr/>
        <a:lstStyle/>
        <a:p>
          <a:r>
            <a:rPr lang="fr-FR" dirty="0" smtClean="0"/>
            <a:t>Kribi-</a:t>
          </a:r>
          <a:r>
            <a:rPr lang="fr-FR" dirty="0" err="1" smtClean="0"/>
            <a:t>Edea</a:t>
          </a:r>
          <a:r>
            <a:rPr lang="fr-FR" dirty="0" smtClean="0"/>
            <a:t> </a:t>
          </a:r>
          <a:r>
            <a:rPr lang="fr-FR" dirty="0" err="1" smtClean="0"/>
            <a:t>highway</a:t>
          </a:r>
          <a:endParaRPr lang="fr-FR" dirty="0"/>
        </a:p>
      </dgm:t>
    </dgm:pt>
    <dgm:pt modelId="{7B43323E-EF8D-4B95-A47E-7146ACDADA5D}" type="parTrans" cxnId="{08FDADAC-3D1D-4FF2-8D74-C3FC01DB7024}">
      <dgm:prSet/>
      <dgm:spPr/>
      <dgm:t>
        <a:bodyPr/>
        <a:lstStyle/>
        <a:p>
          <a:endParaRPr lang="fr-FR"/>
        </a:p>
      </dgm:t>
    </dgm:pt>
    <dgm:pt modelId="{588AD1E2-6374-43FF-BBAE-B927544D3468}" type="sibTrans" cxnId="{08FDADAC-3D1D-4FF2-8D74-C3FC01DB7024}">
      <dgm:prSet/>
      <dgm:spPr/>
      <dgm:t>
        <a:bodyPr/>
        <a:lstStyle/>
        <a:p>
          <a:endParaRPr lang="fr-FR"/>
        </a:p>
      </dgm:t>
    </dgm:pt>
    <dgm:pt modelId="{A2F362DF-6214-426C-8F0B-6476F4FDEDA4}" type="pres">
      <dgm:prSet presAssocID="{6587EB9E-3C32-4ABF-9EA5-263C67A17B6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1DD67B4F-DBD0-48F4-A82C-284E2D369DBF}" type="pres">
      <dgm:prSet presAssocID="{6587EB9E-3C32-4ABF-9EA5-263C67A17B6D}" presName="Name1" presStyleCnt="0"/>
      <dgm:spPr/>
    </dgm:pt>
    <dgm:pt modelId="{B74DD074-01C2-44A0-8BE8-BFEFEEE8E220}" type="pres">
      <dgm:prSet presAssocID="{6587EB9E-3C32-4ABF-9EA5-263C67A17B6D}" presName="cycle" presStyleCnt="0"/>
      <dgm:spPr/>
    </dgm:pt>
    <dgm:pt modelId="{3D80A2D4-C8A9-42D2-8F51-89344510E861}" type="pres">
      <dgm:prSet presAssocID="{6587EB9E-3C32-4ABF-9EA5-263C67A17B6D}" presName="srcNode" presStyleLbl="node1" presStyleIdx="0" presStyleCnt="2"/>
      <dgm:spPr/>
    </dgm:pt>
    <dgm:pt modelId="{1D71B8A7-8839-4744-ACE4-824F38BD6ADB}" type="pres">
      <dgm:prSet presAssocID="{6587EB9E-3C32-4ABF-9EA5-263C67A17B6D}" presName="conn" presStyleLbl="parChTrans1D2" presStyleIdx="0" presStyleCnt="1"/>
      <dgm:spPr/>
      <dgm:t>
        <a:bodyPr/>
        <a:lstStyle/>
        <a:p>
          <a:endParaRPr lang="fr-FR"/>
        </a:p>
      </dgm:t>
    </dgm:pt>
    <dgm:pt modelId="{547758FD-D734-4068-9A40-443B64BC7DCC}" type="pres">
      <dgm:prSet presAssocID="{6587EB9E-3C32-4ABF-9EA5-263C67A17B6D}" presName="extraNode" presStyleLbl="node1" presStyleIdx="0" presStyleCnt="2"/>
      <dgm:spPr/>
    </dgm:pt>
    <dgm:pt modelId="{62B6AF73-147C-4491-9665-1592CD686BA5}" type="pres">
      <dgm:prSet presAssocID="{6587EB9E-3C32-4ABF-9EA5-263C67A17B6D}" presName="dstNode" presStyleLbl="node1" presStyleIdx="0" presStyleCnt="2"/>
      <dgm:spPr/>
    </dgm:pt>
    <dgm:pt modelId="{221468E7-D7C5-497B-84E1-395D89157168}" type="pres">
      <dgm:prSet presAssocID="{2DEC8C24-B229-4A7B-911C-954D0715610D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B5462E3-F1B7-40DD-8732-837699ED5FC5}" type="pres">
      <dgm:prSet presAssocID="{2DEC8C24-B229-4A7B-911C-954D0715610D}" presName="accent_1" presStyleCnt="0"/>
      <dgm:spPr/>
    </dgm:pt>
    <dgm:pt modelId="{5DD3E233-7DA7-4F35-BBE7-EF824B3EAF65}" type="pres">
      <dgm:prSet presAssocID="{2DEC8C24-B229-4A7B-911C-954D0715610D}" presName="accentRepeatNode" presStyleLbl="solidFgAcc1" presStyleIdx="0" presStyleCnt="2"/>
      <dgm:spPr>
        <a:ln>
          <a:solidFill>
            <a:srgbClr val="ED1B24"/>
          </a:solidFill>
        </a:ln>
      </dgm:spPr>
    </dgm:pt>
    <dgm:pt modelId="{5E790DFD-9255-4F17-8000-A9FBFAF9F15B}" type="pres">
      <dgm:prSet presAssocID="{30592053-3187-4547-8503-A7AB46BD9A67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A3CA7FB-FD12-4DA8-A2A6-D616B08D87C1}" type="pres">
      <dgm:prSet presAssocID="{30592053-3187-4547-8503-A7AB46BD9A67}" presName="accent_2" presStyleCnt="0"/>
      <dgm:spPr/>
    </dgm:pt>
    <dgm:pt modelId="{EE10F2C4-FF01-473D-A52D-56CAF117373A}" type="pres">
      <dgm:prSet presAssocID="{30592053-3187-4547-8503-A7AB46BD9A67}" presName="accentRepeatNode" presStyleLbl="solidFgAcc1" presStyleIdx="1" presStyleCnt="2"/>
      <dgm:spPr>
        <a:ln>
          <a:solidFill>
            <a:srgbClr val="ED1B24"/>
          </a:solidFill>
        </a:ln>
      </dgm:spPr>
    </dgm:pt>
  </dgm:ptLst>
  <dgm:cxnLst>
    <dgm:cxn modelId="{08FDADAC-3D1D-4FF2-8D74-C3FC01DB7024}" srcId="{6587EB9E-3C32-4ABF-9EA5-263C67A17B6D}" destId="{30592053-3187-4547-8503-A7AB46BD9A67}" srcOrd="1" destOrd="0" parTransId="{7B43323E-EF8D-4B95-A47E-7146ACDADA5D}" sibTransId="{588AD1E2-6374-43FF-BBAE-B927544D3468}"/>
    <dgm:cxn modelId="{15199E0D-1575-44E6-8AC8-543F78DF7D51}" type="presOf" srcId="{2DEC8C24-B229-4A7B-911C-954D0715610D}" destId="{221468E7-D7C5-497B-84E1-395D89157168}" srcOrd="0" destOrd="0" presId="urn:microsoft.com/office/officeart/2008/layout/VerticalCurvedList"/>
    <dgm:cxn modelId="{317F075D-11AB-4E8F-B492-D75586852BF2}" srcId="{6587EB9E-3C32-4ABF-9EA5-263C67A17B6D}" destId="{2DEC8C24-B229-4A7B-911C-954D0715610D}" srcOrd="0" destOrd="0" parTransId="{7A178931-B731-44B2-93D7-58D830CB5C72}" sibTransId="{FFC231A5-9163-481A-BF50-D9FB56464E64}"/>
    <dgm:cxn modelId="{5277862E-450F-46D7-991A-32C21B8F3A88}" type="presOf" srcId="{6587EB9E-3C32-4ABF-9EA5-263C67A17B6D}" destId="{A2F362DF-6214-426C-8F0B-6476F4FDEDA4}" srcOrd="0" destOrd="0" presId="urn:microsoft.com/office/officeart/2008/layout/VerticalCurvedList"/>
    <dgm:cxn modelId="{7ED9D982-7F37-4D45-AEBC-C3EED3734529}" type="presOf" srcId="{FFC231A5-9163-481A-BF50-D9FB56464E64}" destId="{1D71B8A7-8839-4744-ACE4-824F38BD6ADB}" srcOrd="0" destOrd="0" presId="urn:microsoft.com/office/officeart/2008/layout/VerticalCurvedList"/>
    <dgm:cxn modelId="{889575F1-66DB-4553-8402-8BEC77BCCE9D}" type="presOf" srcId="{30592053-3187-4547-8503-A7AB46BD9A67}" destId="{5E790DFD-9255-4F17-8000-A9FBFAF9F15B}" srcOrd="0" destOrd="0" presId="urn:microsoft.com/office/officeart/2008/layout/VerticalCurvedList"/>
    <dgm:cxn modelId="{418292E7-7105-46F0-976A-96B52BEB74DB}" type="presParOf" srcId="{A2F362DF-6214-426C-8F0B-6476F4FDEDA4}" destId="{1DD67B4F-DBD0-48F4-A82C-284E2D369DBF}" srcOrd="0" destOrd="0" presId="urn:microsoft.com/office/officeart/2008/layout/VerticalCurvedList"/>
    <dgm:cxn modelId="{0C8F6B37-2046-48CE-B956-4256FCCC63E4}" type="presParOf" srcId="{1DD67B4F-DBD0-48F4-A82C-284E2D369DBF}" destId="{B74DD074-01C2-44A0-8BE8-BFEFEEE8E220}" srcOrd="0" destOrd="0" presId="urn:microsoft.com/office/officeart/2008/layout/VerticalCurvedList"/>
    <dgm:cxn modelId="{C111AAF0-1168-44C3-BA01-AD5E3A347481}" type="presParOf" srcId="{B74DD074-01C2-44A0-8BE8-BFEFEEE8E220}" destId="{3D80A2D4-C8A9-42D2-8F51-89344510E861}" srcOrd="0" destOrd="0" presId="urn:microsoft.com/office/officeart/2008/layout/VerticalCurvedList"/>
    <dgm:cxn modelId="{BEA5552E-7A03-45EE-A0DD-3994A7D7B359}" type="presParOf" srcId="{B74DD074-01C2-44A0-8BE8-BFEFEEE8E220}" destId="{1D71B8A7-8839-4744-ACE4-824F38BD6ADB}" srcOrd="1" destOrd="0" presId="urn:microsoft.com/office/officeart/2008/layout/VerticalCurvedList"/>
    <dgm:cxn modelId="{0BC728D3-314B-4E01-ABE4-82BEEF9B0E77}" type="presParOf" srcId="{B74DD074-01C2-44A0-8BE8-BFEFEEE8E220}" destId="{547758FD-D734-4068-9A40-443B64BC7DCC}" srcOrd="2" destOrd="0" presId="urn:microsoft.com/office/officeart/2008/layout/VerticalCurvedList"/>
    <dgm:cxn modelId="{CF2DC6E2-D69C-4727-90D3-0EF8A07DA516}" type="presParOf" srcId="{B74DD074-01C2-44A0-8BE8-BFEFEEE8E220}" destId="{62B6AF73-147C-4491-9665-1592CD686BA5}" srcOrd="3" destOrd="0" presId="urn:microsoft.com/office/officeart/2008/layout/VerticalCurvedList"/>
    <dgm:cxn modelId="{CE5A5C55-7161-4F40-9A9A-7AC69EA27312}" type="presParOf" srcId="{1DD67B4F-DBD0-48F4-A82C-284E2D369DBF}" destId="{221468E7-D7C5-497B-84E1-395D89157168}" srcOrd="1" destOrd="0" presId="urn:microsoft.com/office/officeart/2008/layout/VerticalCurvedList"/>
    <dgm:cxn modelId="{E7164694-F047-45FD-8B03-6F9FE4602DC3}" type="presParOf" srcId="{1DD67B4F-DBD0-48F4-A82C-284E2D369DBF}" destId="{CB5462E3-F1B7-40DD-8732-837699ED5FC5}" srcOrd="2" destOrd="0" presId="urn:microsoft.com/office/officeart/2008/layout/VerticalCurvedList"/>
    <dgm:cxn modelId="{E8E6FD3B-A6BA-483C-A078-27E63271120E}" type="presParOf" srcId="{CB5462E3-F1B7-40DD-8732-837699ED5FC5}" destId="{5DD3E233-7DA7-4F35-BBE7-EF824B3EAF65}" srcOrd="0" destOrd="0" presId="urn:microsoft.com/office/officeart/2008/layout/VerticalCurvedList"/>
    <dgm:cxn modelId="{A51728B9-E8EE-41A2-B44C-4ED33E82AE49}" type="presParOf" srcId="{1DD67B4F-DBD0-48F4-A82C-284E2D369DBF}" destId="{5E790DFD-9255-4F17-8000-A9FBFAF9F15B}" srcOrd="3" destOrd="0" presId="urn:microsoft.com/office/officeart/2008/layout/VerticalCurvedList"/>
    <dgm:cxn modelId="{4848DE43-FF93-42DD-BB20-13E828729B38}" type="presParOf" srcId="{1DD67B4F-DBD0-48F4-A82C-284E2D369DBF}" destId="{2A3CA7FB-FD12-4DA8-A2A6-D616B08D87C1}" srcOrd="4" destOrd="0" presId="urn:microsoft.com/office/officeart/2008/layout/VerticalCurvedList"/>
    <dgm:cxn modelId="{B004F763-02F8-421E-8BDB-B83B88E6FF1F}" type="presParOf" srcId="{2A3CA7FB-FD12-4DA8-A2A6-D616B08D87C1}" destId="{EE10F2C4-FF01-473D-A52D-56CAF117373A}" srcOrd="0" destOrd="0" presId="urn:microsoft.com/office/officeart/2008/layout/VerticalCurv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87EB9E-3C32-4ABF-9EA5-263C67A17B6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DEC8C24-B229-4A7B-911C-954D0715610D}">
      <dgm:prSet phldrT="[Texte]"/>
      <dgm:spPr>
        <a:solidFill>
          <a:srgbClr val="ED1B24"/>
        </a:solidFill>
      </dgm:spPr>
      <dgm:t>
        <a:bodyPr/>
        <a:lstStyle/>
        <a:p>
          <a:r>
            <a:rPr lang="fr-FR" dirty="0" err="1" smtClean="0"/>
            <a:t>Yaounde</a:t>
          </a:r>
          <a:r>
            <a:rPr lang="fr-FR" dirty="0" smtClean="0"/>
            <a:t>-Douala </a:t>
          </a:r>
          <a:r>
            <a:rPr lang="fr-FR" dirty="0" err="1" smtClean="0"/>
            <a:t>highway</a:t>
          </a:r>
          <a:r>
            <a:rPr lang="fr-FR" dirty="0" smtClean="0"/>
            <a:t> phase 2</a:t>
          </a:r>
          <a:endParaRPr lang="fr-FR" dirty="0"/>
        </a:p>
      </dgm:t>
    </dgm:pt>
    <dgm:pt modelId="{7A178931-B731-44B2-93D7-58D830CB5C72}" type="parTrans" cxnId="{317F075D-11AB-4E8F-B492-D75586852BF2}">
      <dgm:prSet/>
      <dgm:spPr/>
      <dgm:t>
        <a:bodyPr/>
        <a:lstStyle/>
        <a:p>
          <a:endParaRPr lang="fr-FR"/>
        </a:p>
      </dgm:t>
    </dgm:pt>
    <dgm:pt modelId="{FFC231A5-9163-481A-BF50-D9FB56464E64}" type="sibTrans" cxnId="{317F075D-11AB-4E8F-B492-D75586852BF2}">
      <dgm:prSet/>
      <dgm:spPr>
        <a:ln>
          <a:solidFill>
            <a:srgbClr val="ED1B24"/>
          </a:solidFill>
        </a:ln>
      </dgm:spPr>
      <dgm:t>
        <a:bodyPr/>
        <a:lstStyle/>
        <a:p>
          <a:endParaRPr lang="fr-FR"/>
        </a:p>
      </dgm:t>
    </dgm:pt>
    <dgm:pt modelId="{30592053-3187-4547-8503-A7AB46BD9A67}">
      <dgm:prSet phldrT="[Texte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fr-FR" dirty="0" smtClean="0"/>
            <a:t>Kribi-</a:t>
          </a:r>
          <a:r>
            <a:rPr lang="fr-FR" dirty="0" err="1" smtClean="0"/>
            <a:t>Edea</a:t>
          </a:r>
          <a:r>
            <a:rPr lang="fr-FR" dirty="0" smtClean="0"/>
            <a:t> </a:t>
          </a:r>
          <a:r>
            <a:rPr lang="fr-FR" dirty="0" err="1" smtClean="0"/>
            <a:t>highway</a:t>
          </a:r>
          <a:endParaRPr lang="fr-FR" dirty="0"/>
        </a:p>
      </dgm:t>
    </dgm:pt>
    <dgm:pt modelId="{7B43323E-EF8D-4B95-A47E-7146ACDADA5D}" type="parTrans" cxnId="{08FDADAC-3D1D-4FF2-8D74-C3FC01DB7024}">
      <dgm:prSet/>
      <dgm:spPr/>
      <dgm:t>
        <a:bodyPr/>
        <a:lstStyle/>
        <a:p>
          <a:endParaRPr lang="fr-FR"/>
        </a:p>
      </dgm:t>
    </dgm:pt>
    <dgm:pt modelId="{588AD1E2-6374-43FF-BBAE-B927544D3468}" type="sibTrans" cxnId="{08FDADAC-3D1D-4FF2-8D74-C3FC01DB7024}">
      <dgm:prSet/>
      <dgm:spPr/>
      <dgm:t>
        <a:bodyPr/>
        <a:lstStyle/>
        <a:p>
          <a:endParaRPr lang="fr-FR"/>
        </a:p>
      </dgm:t>
    </dgm:pt>
    <dgm:pt modelId="{A2F362DF-6214-426C-8F0B-6476F4FDEDA4}" type="pres">
      <dgm:prSet presAssocID="{6587EB9E-3C32-4ABF-9EA5-263C67A17B6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1DD67B4F-DBD0-48F4-A82C-284E2D369DBF}" type="pres">
      <dgm:prSet presAssocID="{6587EB9E-3C32-4ABF-9EA5-263C67A17B6D}" presName="Name1" presStyleCnt="0"/>
      <dgm:spPr/>
    </dgm:pt>
    <dgm:pt modelId="{B74DD074-01C2-44A0-8BE8-BFEFEEE8E220}" type="pres">
      <dgm:prSet presAssocID="{6587EB9E-3C32-4ABF-9EA5-263C67A17B6D}" presName="cycle" presStyleCnt="0"/>
      <dgm:spPr/>
    </dgm:pt>
    <dgm:pt modelId="{3D80A2D4-C8A9-42D2-8F51-89344510E861}" type="pres">
      <dgm:prSet presAssocID="{6587EB9E-3C32-4ABF-9EA5-263C67A17B6D}" presName="srcNode" presStyleLbl="node1" presStyleIdx="0" presStyleCnt="2"/>
      <dgm:spPr/>
    </dgm:pt>
    <dgm:pt modelId="{1D71B8A7-8839-4744-ACE4-824F38BD6ADB}" type="pres">
      <dgm:prSet presAssocID="{6587EB9E-3C32-4ABF-9EA5-263C67A17B6D}" presName="conn" presStyleLbl="parChTrans1D2" presStyleIdx="0" presStyleCnt="1"/>
      <dgm:spPr/>
      <dgm:t>
        <a:bodyPr/>
        <a:lstStyle/>
        <a:p>
          <a:endParaRPr lang="fr-FR"/>
        </a:p>
      </dgm:t>
    </dgm:pt>
    <dgm:pt modelId="{547758FD-D734-4068-9A40-443B64BC7DCC}" type="pres">
      <dgm:prSet presAssocID="{6587EB9E-3C32-4ABF-9EA5-263C67A17B6D}" presName="extraNode" presStyleLbl="node1" presStyleIdx="0" presStyleCnt="2"/>
      <dgm:spPr/>
    </dgm:pt>
    <dgm:pt modelId="{62B6AF73-147C-4491-9665-1592CD686BA5}" type="pres">
      <dgm:prSet presAssocID="{6587EB9E-3C32-4ABF-9EA5-263C67A17B6D}" presName="dstNode" presStyleLbl="node1" presStyleIdx="0" presStyleCnt="2"/>
      <dgm:spPr/>
    </dgm:pt>
    <dgm:pt modelId="{221468E7-D7C5-497B-84E1-395D89157168}" type="pres">
      <dgm:prSet presAssocID="{2DEC8C24-B229-4A7B-911C-954D0715610D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B5462E3-F1B7-40DD-8732-837699ED5FC5}" type="pres">
      <dgm:prSet presAssocID="{2DEC8C24-B229-4A7B-911C-954D0715610D}" presName="accent_1" presStyleCnt="0"/>
      <dgm:spPr/>
    </dgm:pt>
    <dgm:pt modelId="{5DD3E233-7DA7-4F35-BBE7-EF824B3EAF65}" type="pres">
      <dgm:prSet presAssocID="{2DEC8C24-B229-4A7B-911C-954D0715610D}" presName="accentRepeatNode" presStyleLbl="solidFgAcc1" presStyleIdx="0" presStyleCnt="2"/>
      <dgm:spPr>
        <a:ln>
          <a:solidFill>
            <a:srgbClr val="ED1B24"/>
          </a:solidFill>
        </a:ln>
      </dgm:spPr>
    </dgm:pt>
    <dgm:pt modelId="{5E790DFD-9255-4F17-8000-A9FBFAF9F15B}" type="pres">
      <dgm:prSet presAssocID="{30592053-3187-4547-8503-A7AB46BD9A67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A3CA7FB-FD12-4DA8-A2A6-D616B08D87C1}" type="pres">
      <dgm:prSet presAssocID="{30592053-3187-4547-8503-A7AB46BD9A67}" presName="accent_2" presStyleCnt="0"/>
      <dgm:spPr/>
    </dgm:pt>
    <dgm:pt modelId="{EE10F2C4-FF01-473D-A52D-56CAF117373A}" type="pres">
      <dgm:prSet presAssocID="{30592053-3187-4547-8503-A7AB46BD9A67}" presName="accentRepeatNode" presStyleLbl="solidFgAcc1" presStyleIdx="1" presStyleCnt="2"/>
      <dgm:spPr>
        <a:ln>
          <a:solidFill>
            <a:srgbClr val="ED1B24"/>
          </a:solidFill>
        </a:ln>
      </dgm:spPr>
    </dgm:pt>
  </dgm:ptLst>
  <dgm:cxnLst>
    <dgm:cxn modelId="{08FDADAC-3D1D-4FF2-8D74-C3FC01DB7024}" srcId="{6587EB9E-3C32-4ABF-9EA5-263C67A17B6D}" destId="{30592053-3187-4547-8503-A7AB46BD9A67}" srcOrd="1" destOrd="0" parTransId="{7B43323E-EF8D-4B95-A47E-7146ACDADA5D}" sibTransId="{588AD1E2-6374-43FF-BBAE-B927544D3468}"/>
    <dgm:cxn modelId="{03C2DB27-753D-483A-B8B0-E7431C406703}" type="presOf" srcId="{FFC231A5-9163-481A-BF50-D9FB56464E64}" destId="{1D71B8A7-8839-4744-ACE4-824F38BD6ADB}" srcOrd="0" destOrd="0" presId="urn:microsoft.com/office/officeart/2008/layout/VerticalCurvedList"/>
    <dgm:cxn modelId="{990DF605-B698-44A4-B4C5-5E7A8AEF74AB}" type="presOf" srcId="{2DEC8C24-B229-4A7B-911C-954D0715610D}" destId="{221468E7-D7C5-497B-84E1-395D89157168}" srcOrd="0" destOrd="0" presId="urn:microsoft.com/office/officeart/2008/layout/VerticalCurvedList"/>
    <dgm:cxn modelId="{73F9A6C1-6ECF-45B2-8382-7A3864D60149}" type="presOf" srcId="{30592053-3187-4547-8503-A7AB46BD9A67}" destId="{5E790DFD-9255-4F17-8000-A9FBFAF9F15B}" srcOrd="0" destOrd="0" presId="urn:microsoft.com/office/officeart/2008/layout/VerticalCurvedList"/>
    <dgm:cxn modelId="{317F075D-11AB-4E8F-B492-D75586852BF2}" srcId="{6587EB9E-3C32-4ABF-9EA5-263C67A17B6D}" destId="{2DEC8C24-B229-4A7B-911C-954D0715610D}" srcOrd="0" destOrd="0" parTransId="{7A178931-B731-44B2-93D7-58D830CB5C72}" sibTransId="{FFC231A5-9163-481A-BF50-D9FB56464E64}"/>
    <dgm:cxn modelId="{C3178869-7C59-41E7-A683-EA2823002F68}" type="presOf" srcId="{6587EB9E-3C32-4ABF-9EA5-263C67A17B6D}" destId="{A2F362DF-6214-426C-8F0B-6476F4FDEDA4}" srcOrd="0" destOrd="0" presId="urn:microsoft.com/office/officeart/2008/layout/VerticalCurvedList"/>
    <dgm:cxn modelId="{982A5BA7-B83C-4BD8-8C5C-D1313EE5DC57}" type="presParOf" srcId="{A2F362DF-6214-426C-8F0B-6476F4FDEDA4}" destId="{1DD67B4F-DBD0-48F4-A82C-284E2D369DBF}" srcOrd="0" destOrd="0" presId="urn:microsoft.com/office/officeart/2008/layout/VerticalCurvedList"/>
    <dgm:cxn modelId="{28C9590E-5B43-42C9-A90B-A19C4B1180B6}" type="presParOf" srcId="{1DD67B4F-DBD0-48F4-A82C-284E2D369DBF}" destId="{B74DD074-01C2-44A0-8BE8-BFEFEEE8E220}" srcOrd="0" destOrd="0" presId="urn:microsoft.com/office/officeart/2008/layout/VerticalCurvedList"/>
    <dgm:cxn modelId="{93964F4A-6816-4371-947D-598E2C7850E0}" type="presParOf" srcId="{B74DD074-01C2-44A0-8BE8-BFEFEEE8E220}" destId="{3D80A2D4-C8A9-42D2-8F51-89344510E861}" srcOrd="0" destOrd="0" presId="urn:microsoft.com/office/officeart/2008/layout/VerticalCurvedList"/>
    <dgm:cxn modelId="{FA01E180-040F-4DF9-BC9F-50AAC61DECFA}" type="presParOf" srcId="{B74DD074-01C2-44A0-8BE8-BFEFEEE8E220}" destId="{1D71B8A7-8839-4744-ACE4-824F38BD6ADB}" srcOrd="1" destOrd="0" presId="urn:microsoft.com/office/officeart/2008/layout/VerticalCurvedList"/>
    <dgm:cxn modelId="{D083B704-1DF9-4A25-8104-AD6579FB05D4}" type="presParOf" srcId="{B74DD074-01C2-44A0-8BE8-BFEFEEE8E220}" destId="{547758FD-D734-4068-9A40-443B64BC7DCC}" srcOrd="2" destOrd="0" presId="urn:microsoft.com/office/officeart/2008/layout/VerticalCurvedList"/>
    <dgm:cxn modelId="{55BA901B-B00F-4878-8F4E-4BFBACB61B56}" type="presParOf" srcId="{B74DD074-01C2-44A0-8BE8-BFEFEEE8E220}" destId="{62B6AF73-147C-4491-9665-1592CD686BA5}" srcOrd="3" destOrd="0" presId="urn:microsoft.com/office/officeart/2008/layout/VerticalCurvedList"/>
    <dgm:cxn modelId="{599A17C9-3B27-4526-8640-7D0FF92BB432}" type="presParOf" srcId="{1DD67B4F-DBD0-48F4-A82C-284E2D369DBF}" destId="{221468E7-D7C5-497B-84E1-395D89157168}" srcOrd="1" destOrd="0" presId="urn:microsoft.com/office/officeart/2008/layout/VerticalCurvedList"/>
    <dgm:cxn modelId="{B1226A1A-EFDF-44B8-A66F-DED7D491D032}" type="presParOf" srcId="{1DD67B4F-DBD0-48F4-A82C-284E2D369DBF}" destId="{CB5462E3-F1B7-40DD-8732-837699ED5FC5}" srcOrd="2" destOrd="0" presId="urn:microsoft.com/office/officeart/2008/layout/VerticalCurvedList"/>
    <dgm:cxn modelId="{BB857C25-DEAC-4E32-AACA-88DED9787D03}" type="presParOf" srcId="{CB5462E3-F1B7-40DD-8732-837699ED5FC5}" destId="{5DD3E233-7DA7-4F35-BBE7-EF824B3EAF65}" srcOrd="0" destOrd="0" presId="urn:microsoft.com/office/officeart/2008/layout/VerticalCurvedList"/>
    <dgm:cxn modelId="{E4710513-B0A1-4179-84E0-058F557BD537}" type="presParOf" srcId="{1DD67B4F-DBD0-48F4-A82C-284E2D369DBF}" destId="{5E790DFD-9255-4F17-8000-A9FBFAF9F15B}" srcOrd="3" destOrd="0" presId="urn:microsoft.com/office/officeart/2008/layout/VerticalCurvedList"/>
    <dgm:cxn modelId="{9B125241-73FA-46B1-81DB-56F8B928AF26}" type="presParOf" srcId="{1DD67B4F-DBD0-48F4-A82C-284E2D369DBF}" destId="{2A3CA7FB-FD12-4DA8-A2A6-D616B08D87C1}" srcOrd="4" destOrd="0" presId="urn:microsoft.com/office/officeart/2008/layout/VerticalCurvedList"/>
    <dgm:cxn modelId="{CBB76D08-95DD-4F10-B716-C298A2CE9901}" type="presParOf" srcId="{2A3CA7FB-FD12-4DA8-A2A6-D616B08D87C1}" destId="{EE10F2C4-FF01-473D-A52D-56CAF117373A}" srcOrd="0" destOrd="0" presId="urn:microsoft.com/office/officeart/2008/layout/VerticalCurv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71B8A7-8839-4744-ACE4-824F38BD6ADB}">
      <dsp:nvSpPr>
        <dsp:cNvPr id="0" name=""/>
        <dsp:cNvSpPr/>
      </dsp:nvSpPr>
      <dsp:spPr>
        <a:xfrm>
          <a:off x="-4560586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rgbClr val="ED1B2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1468E7-D7C5-497B-84E1-395D89157168}">
      <dsp:nvSpPr>
        <dsp:cNvPr id="0" name=""/>
        <dsp:cNvSpPr/>
      </dsp:nvSpPr>
      <dsp:spPr>
        <a:xfrm>
          <a:off x="747064" y="580583"/>
          <a:ext cx="5327497" cy="1161003"/>
        </a:xfrm>
        <a:prstGeom prst="rect">
          <a:avLst/>
        </a:prstGeom>
        <a:solidFill>
          <a:srgbClr val="ED1B2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1547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 err="1" smtClean="0"/>
            <a:t>Yaounde</a:t>
          </a:r>
          <a:r>
            <a:rPr lang="fr-FR" sz="3500" kern="1200" dirty="0" smtClean="0"/>
            <a:t>-Douala </a:t>
          </a:r>
          <a:r>
            <a:rPr lang="fr-FR" sz="3500" kern="1200" dirty="0" err="1" smtClean="0"/>
            <a:t>highway</a:t>
          </a:r>
          <a:r>
            <a:rPr lang="fr-FR" sz="3500" kern="1200" dirty="0" smtClean="0"/>
            <a:t> phase 2</a:t>
          </a:r>
          <a:endParaRPr lang="fr-FR" sz="3500" kern="1200" dirty="0"/>
        </a:p>
      </dsp:txBody>
      <dsp:txXfrm>
        <a:off x="747064" y="580583"/>
        <a:ext cx="5327497" cy="1161003"/>
      </dsp:txXfrm>
    </dsp:sp>
    <dsp:sp modelId="{5DD3E233-7DA7-4F35-BBE7-EF824B3EAF65}">
      <dsp:nvSpPr>
        <dsp:cNvPr id="0" name=""/>
        <dsp:cNvSpPr/>
      </dsp:nvSpPr>
      <dsp:spPr>
        <a:xfrm>
          <a:off x="21437" y="435457"/>
          <a:ext cx="1451254" cy="14512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ED1B2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790DFD-9255-4F17-8000-A9FBFAF9F15B}">
      <dsp:nvSpPr>
        <dsp:cNvPr id="0" name=""/>
        <dsp:cNvSpPr/>
      </dsp:nvSpPr>
      <dsp:spPr>
        <a:xfrm>
          <a:off x="747064" y="2322413"/>
          <a:ext cx="5327497" cy="1161003"/>
        </a:xfrm>
        <a:prstGeom prst="rect">
          <a:avLst/>
        </a:prstGeom>
        <a:solidFill>
          <a:srgbClr val="ED1B2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1547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 smtClean="0"/>
            <a:t>Kribi-</a:t>
          </a:r>
          <a:r>
            <a:rPr lang="fr-FR" sz="3500" kern="1200" dirty="0" err="1" smtClean="0"/>
            <a:t>Edea</a:t>
          </a:r>
          <a:r>
            <a:rPr lang="fr-FR" sz="3500" kern="1200" dirty="0" smtClean="0"/>
            <a:t> </a:t>
          </a:r>
          <a:r>
            <a:rPr lang="fr-FR" sz="3500" kern="1200" dirty="0" err="1" smtClean="0"/>
            <a:t>highway</a:t>
          </a:r>
          <a:endParaRPr lang="fr-FR" sz="3500" kern="1200" dirty="0"/>
        </a:p>
      </dsp:txBody>
      <dsp:txXfrm>
        <a:off x="747064" y="2322413"/>
        <a:ext cx="5327497" cy="1161003"/>
      </dsp:txXfrm>
    </dsp:sp>
    <dsp:sp modelId="{EE10F2C4-FF01-473D-A52D-56CAF117373A}">
      <dsp:nvSpPr>
        <dsp:cNvPr id="0" name=""/>
        <dsp:cNvSpPr/>
      </dsp:nvSpPr>
      <dsp:spPr>
        <a:xfrm>
          <a:off x="21437" y="2177288"/>
          <a:ext cx="1451254" cy="14512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ED1B2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71B8A7-8839-4744-ACE4-824F38BD6ADB}">
      <dsp:nvSpPr>
        <dsp:cNvPr id="0" name=""/>
        <dsp:cNvSpPr/>
      </dsp:nvSpPr>
      <dsp:spPr>
        <a:xfrm>
          <a:off x="-4560586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rgbClr val="ED1B2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1468E7-D7C5-497B-84E1-395D89157168}">
      <dsp:nvSpPr>
        <dsp:cNvPr id="0" name=""/>
        <dsp:cNvSpPr/>
      </dsp:nvSpPr>
      <dsp:spPr>
        <a:xfrm>
          <a:off x="747064" y="580583"/>
          <a:ext cx="5327497" cy="1161003"/>
        </a:xfrm>
        <a:prstGeom prst="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1547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 err="1" smtClean="0"/>
            <a:t>Yaounde</a:t>
          </a:r>
          <a:r>
            <a:rPr lang="fr-FR" sz="3500" kern="1200" dirty="0" smtClean="0"/>
            <a:t>-Douala </a:t>
          </a:r>
          <a:r>
            <a:rPr lang="fr-FR" sz="3500" kern="1200" dirty="0" err="1" smtClean="0"/>
            <a:t>highway</a:t>
          </a:r>
          <a:r>
            <a:rPr lang="fr-FR" sz="3500" kern="1200" dirty="0" smtClean="0"/>
            <a:t> phase 2</a:t>
          </a:r>
          <a:endParaRPr lang="fr-FR" sz="3500" kern="1200" dirty="0"/>
        </a:p>
      </dsp:txBody>
      <dsp:txXfrm>
        <a:off x="747064" y="580583"/>
        <a:ext cx="5327497" cy="1161003"/>
      </dsp:txXfrm>
    </dsp:sp>
    <dsp:sp modelId="{5DD3E233-7DA7-4F35-BBE7-EF824B3EAF65}">
      <dsp:nvSpPr>
        <dsp:cNvPr id="0" name=""/>
        <dsp:cNvSpPr/>
      </dsp:nvSpPr>
      <dsp:spPr>
        <a:xfrm>
          <a:off x="21437" y="435457"/>
          <a:ext cx="1451254" cy="14512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ED1B2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790DFD-9255-4F17-8000-A9FBFAF9F15B}">
      <dsp:nvSpPr>
        <dsp:cNvPr id="0" name=""/>
        <dsp:cNvSpPr/>
      </dsp:nvSpPr>
      <dsp:spPr>
        <a:xfrm>
          <a:off x="747064" y="2322413"/>
          <a:ext cx="5327497" cy="1161003"/>
        </a:xfrm>
        <a:prstGeom prst="rect">
          <a:avLst/>
        </a:prstGeom>
        <a:solidFill>
          <a:srgbClr val="ED1B2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1547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 smtClean="0"/>
            <a:t>Kribi-</a:t>
          </a:r>
          <a:r>
            <a:rPr lang="fr-FR" sz="3500" kern="1200" dirty="0" err="1" smtClean="0"/>
            <a:t>Edea</a:t>
          </a:r>
          <a:r>
            <a:rPr lang="fr-FR" sz="3500" kern="1200" dirty="0" smtClean="0"/>
            <a:t> </a:t>
          </a:r>
          <a:r>
            <a:rPr lang="fr-FR" sz="3500" kern="1200" dirty="0" err="1" smtClean="0"/>
            <a:t>highway</a:t>
          </a:r>
          <a:endParaRPr lang="fr-FR" sz="3500" kern="1200" dirty="0"/>
        </a:p>
      </dsp:txBody>
      <dsp:txXfrm>
        <a:off x="747064" y="2322413"/>
        <a:ext cx="5327497" cy="1161003"/>
      </dsp:txXfrm>
    </dsp:sp>
    <dsp:sp modelId="{EE10F2C4-FF01-473D-A52D-56CAF117373A}">
      <dsp:nvSpPr>
        <dsp:cNvPr id="0" name=""/>
        <dsp:cNvSpPr/>
      </dsp:nvSpPr>
      <dsp:spPr>
        <a:xfrm>
          <a:off x="21437" y="2177288"/>
          <a:ext cx="1451254" cy="14512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ED1B2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71B8A7-8839-4744-ACE4-824F38BD6ADB}">
      <dsp:nvSpPr>
        <dsp:cNvPr id="0" name=""/>
        <dsp:cNvSpPr/>
      </dsp:nvSpPr>
      <dsp:spPr>
        <a:xfrm>
          <a:off x="-4560586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rgbClr val="ED1B2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1468E7-D7C5-497B-84E1-395D89157168}">
      <dsp:nvSpPr>
        <dsp:cNvPr id="0" name=""/>
        <dsp:cNvSpPr/>
      </dsp:nvSpPr>
      <dsp:spPr>
        <a:xfrm>
          <a:off x="747064" y="580583"/>
          <a:ext cx="5327497" cy="1161003"/>
        </a:xfrm>
        <a:prstGeom prst="rect">
          <a:avLst/>
        </a:prstGeom>
        <a:solidFill>
          <a:srgbClr val="ED1B2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1547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 err="1" smtClean="0"/>
            <a:t>Yaounde</a:t>
          </a:r>
          <a:r>
            <a:rPr lang="fr-FR" sz="3500" kern="1200" dirty="0" smtClean="0"/>
            <a:t>-Douala </a:t>
          </a:r>
          <a:r>
            <a:rPr lang="fr-FR" sz="3500" kern="1200" dirty="0" err="1" smtClean="0"/>
            <a:t>highway</a:t>
          </a:r>
          <a:r>
            <a:rPr lang="fr-FR" sz="3500" kern="1200" dirty="0" smtClean="0"/>
            <a:t> phase 2</a:t>
          </a:r>
          <a:endParaRPr lang="fr-FR" sz="3500" kern="1200" dirty="0"/>
        </a:p>
      </dsp:txBody>
      <dsp:txXfrm>
        <a:off x="747064" y="580583"/>
        <a:ext cx="5327497" cy="1161003"/>
      </dsp:txXfrm>
    </dsp:sp>
    <dsp:sp modelId="{5DD3E233-7DA7-4F35-BBE7-EF824B3EAF65}">
      <dsp:nvSpPr>
        <dsp:cNvPr id="0" name=""/>
        <dsp:cNvSpPr/>
      </dsp:nvSpPr>
      <dsp:spPr>
        <a:xfrm>
          <a:off x="21437" y="435457"/>
          <a:ext cx="1451254" cy="14512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ED1B2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790DFD-9255-4F17-8000-A9FBFAF9F15B}">
      <dsp:nvSpPr>
        <dsp:cNvPr id="0" name=""/>
        <dsp:cNvSpPr/>
      </dsp:nvSpPr>
      <dsp:spPr>
        <a:xfrm>
          <a:off x="747064" y="2322413"/>
          <a:ext cx="5327497" cy="1161003"/>
        </a:xfrm>
        <a:prstGeom prst="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1547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 smtClean="0"/>
            <a:t>Kribi-</a:t>
          </a:r>
          <a:r>
            <a:rPr lang="fr-FR" sz="3500" kern="1200" dirty="0" err="1" smtClean="0"/>
            <a:t>Edea</a:t>
          </a:r>
          <a:r>
            <a:rPr lang="fr-FR" sz="3500" kern="1200" dirty="0" smtClean="0"/>
            <a:t> </a:t>
          </a:r>
          <a:r>
            <a:rPr lang="fr-FR" sz="3500" kern="1200" dirty="0" err="1" smtClean="0"/>
            <a:t>highway</a:t>
          </a:r>
          <a:endParaRPr lang="fr-FR" sz="3500" kern="1200" dirty="0"/>
        </a:p>
      </dsp:txBody>
      <dsp:txXfrm>
        <a:off x="747064" y="2322413"/>
        <a:ext cx="5327497" cy="1161003"/>
      </dsp:txXfrm>
    </dsp:sp>
    <dsp:sp modelId="{EE10F2C4-FF01-473D-A52D-56CAF117373A}">
      <dsp:nvSpPr>
        <dsp:cNvPr id="0" name=""/>
        <dsp:cNvSpPr/>
      </dsp:nvSpPr>
      <dsp:spPr>
        <a:xfrm>
          <a:off x="21437" y="2177288"/>
          <a:ext cx="1451254" cy="14512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ED1B2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1374C9-6E59-44A1-B1A8-B142B9FA902B}" type="datetimeFigureOut">
              <a:rPr lang="tr-TR" smtClean="0"/>
              <a:t>22.10.2018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CC9185-848C-43DB-8D73-39DAEB3638F5}" type="slidenum">
              <a:rPr lang="tr-TR" smtClean="0"/>
              <a:t>‹N°›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1293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C437F3-1BD3-4F56-AB72-EF7928E91421}" type="datetimeFigureOut">
              <a:rPr lang="tr-TR" smtClean="0"/>
              <a:t>22.10.2018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D1947E-F298-4D3A-B75F-3A741854F4F8}" type="slidenum">
              <a:rPr lang="tr-TR" smtClean="0"/>
              <a:t>‹N°›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5323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1947E-F298-4D3A-B75F-3A741854F4F8}" type="slidenum">
              <a:rPr lang="tr-TR" smtClean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00012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1947E-F298-4D3A-B75F-3A741854F4F8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5391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1947E-F298-4D3A-B75F-3A741854F4F8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373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1947E-F298-4D3A-B75F-3A741854F4F8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337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1947E-F298-4D3A-B75F-3A741854F4F8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4229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1947E-F298-4D3A-B75F-3A741854F4F8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4521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09847-5197-4A69-9FF2-9B28728DD766}" type="datetime1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042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169E7-B436-4A74-81F0-465E3B2AE073}" type="datetime1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341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394B8-91B5-4D42-B344-C4548AD34858}" type="datetime1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262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88382-2B23-4C90-BAD0-4B95725128DA}" type="datetime1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295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01B3A-08F2-432F-849C-F555750B8734}" type="datetime1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776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B2927-BA9E-4491-BEF4-0FFF184C9E48}" type="datetime1">
              <a:rPr lang="en-US" smtClean="0"/>
              <a:t>10/22/2018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85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AC2F9-8B6E-41D5-B899-B6284E6E0805}" type="datetime1">
              <a:rPr lang="en-US" smtClean="0"/>
              <a:t>10/22/2018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658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67CBC-1877-450B-A481-8233EFDD2FAD}" type="datetime1">
              <a:rPr lang="en-US" smtClean="0"/>
              <a:t>10/22/2018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348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51B9B-3663-49CC-805B-3FC051B36022}" type="datetime1">
              <a:rPr lang="en-US" smtClean="0"/>
              <a:t>10/22/2018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746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1E854-F450-4394-BA5D-039AC7404504}" type="datetime1">
              <a:rPr lang="en-US" smtClean="0"/>
              <a:t>10/22/2018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913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9232D-A8FE-4D6F-9882-1A291837CE56}" type="datetime1">
              <a:rPr lang="en-US" smtClean="0"/>
              <a:t>10/22/2018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79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758C0-1212-4AA1-8E2C-74C7D11AE354}" type="datetime1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AA694-00EB-4F4B-AABB-6F50FB17891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221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peline.gihub.org/Project/Search?search=true&amp;searchString=Road" TargetMode="External"/><Relationship Id="rId2" Type="http://schemas.openxmlformats.org/officeDocument/2006/relationships/hyperlink" Target="https://pipeline.gihub.org/Project/Search?search=true&amp;sector=Transport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peline.gihub.org/Search?search=true&amp;opps=11" TargetMode="External"/><Relationship Id="rId2" Type="http://schemas.openxmlformats.org/officeDocument/2006/relationships/hyperlink" Target="https://pipeline.gihub.org/Search?search=true&amp;opps=1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peline.gihub.org/Search?search=true&amp;opps=38" TargetMode="External"/><Relationship Id="rId5" Type="http://schemas.openxmlformats.org/officeDocument/2006/relationships/hyperlink" Target="https://pipeline.gihub.org/Search?search=true&amp;opps=13" TargetMode="External"/><Relationship Id="rId4" Type="http://schemas.openxmlformats.org/officeDocument/2006/relationships/hyperlink" Target="https://pipeline.gihub.org/Search?search=true&amp;opps=12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kapak_ppp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0182" y="5546436"/>
            <a:ext cx="51030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Willy Freddie NDJANA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Technical Expert/CARPA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Cameroon</a:t>
            </a:r>
          </a:p>
        </p:txBody>
      </p:sp>
    </p:spTree>
    <p:extLst>
      <p:ext uri="{BB962C8B-B14F-4D97-AF65-F5344CB8AC3E}">
        <p14:creationId xmlns:p14="http://schemas.microsoft.com/office/powerpoint/2010/main" val="100609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239736" y="4611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52231" y="415750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771055" y="166300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7060" y="70868"/>
            <a:ext cx="67902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>
                <a:solidFill>
                  <a:srgbClr val="FFFFFF"/>
                </a:solidFill>
              </a:rPr>
              <a:t>PROMOTIONAL PPP PIPELINE PROJECT </a:t>
            </a:r>
            <a:r>
              <a:rPr lang="tr-TR" sz="3000" dirty="0" smtClean="0">
                <a:solidFill>
                  <a:srgbClr val="FFFFFF"/>
                </a:solidFill>
              </a:rPr>
              <a:t>PRESENTATION </a:t>
            </a:r>
            <a:endParaRPr lang="tr-TR" sz="3000" dirty="0">
              <a:solidFill>
                <a:srgbClr val="FFFFFF"/>
              </a:solidFill>
            </a:endParaRPr>
          </a:p>
        </p:txBody>
      </p: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1285758716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7121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129" y="1198880"/>
            <a:ext cx="5001491" cy="5638799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tr-TR" dirty="0"/>
          </a:p>
          <a:p>
            <a:pPr algn="just"/>
            <a:r>
              <a:rPr lang="en-US" sz="5500" dirty="0" smtClean="0"/>
              <a:t>This highway project </a:t>
            </a:r>
            <a:r>
              <a:rPr lang="en-US" sz="5500" b="1" dirty="0" smtClean="0">
                <a:solidFill>
                  <a:srgbClr val="FF0000"/>
                </a:solidFill>
              </a:rPr>
              <a:t>aim</a:t>
            </a:r>
            <a:r>
              <a:rPr lang="en-US" sz="5500" dirty="0" smtClean="0">
                <a:solidFill>
                  <a:srgbClr val="FF0000"/>
                </a:solidFill>
              </a:rPr>
              <a:t> </a:t>
            </a:r>
            <a:r>
              <a:rPr lang="en-US" sz="5500" dirty="0" smtClean="0"/>
              <a:t>to link </a:t>
            </a:r>
            <a:r>
              <a:rPr lang="en-US" sz="5500" b="1" dirty="0" err="1">
                <a:solidFill>
                  <a:srgbClr val="FF0000"/>
                </a:solidFill>
              </a:rPr>
              <a:t>Kribi</a:t>
            </a:r>
            <a:r>
              <a:rPr lang="en-US" sz="5500" dirty="0" smtClean="0"/>
              <a:t> city where the first </a:t>
            </a:r>
            <a:r>
              <a:rPr lang="en-US" sz="5500" b="1" dirty="0">
                <a:solidFill>
                  <a:srgbClr val="FF0000"/>
                </a:solidFill>
              </a:rPr>
              <a:t>deep</a:t>
            </a:r>
            <a:r>
              <a:rPr lang="en-US" sz="5500" dirty="0" smtClean="0"/>
              <a:t> sea </a:t>
            </a:r>
            <a:r>
              <a:rPr lang="en-US" sz="5500" b="1" dirty="0">
                <a:solidFill>
                  <a:srgbClr val="FF0000"/>
                </a:solidFill>
              </a:rPr>
              <a:t>port</a:t>
            </a:r>
            <a:r>
              <a:rPr lang="en-US" sz="5500" dirty="0" smtClean="0"/>
              <a:t> of Cameroon have just been </a:t>
            </a:r>
            <a:r>
              <a:rPr lang="en-US" sz="5500" b="1" dirty="0">
                <a:solidFill>
                  <a:srgbClr val="FF0000"/>
                </a:solidFill>
              </a:rPr>
              <a:t>operated</a:t>
            </a:r>
            <a:r>
              <a:rPr lang="en-US" sz="5500" dirty="0" smtClean="0"/>
              <a:t> and the city of </a:t>
            </a:r>
            <a:r>
              <a:rPr lang="en-US" sz="5500" b="1" dirty="0" err="1">
                <a:solidFill>
                  <a:srgbClr val="FF0000"/>
                </a:solidFill>
              </a:rPr>
              <a:t>Edea</a:t>
            </a:r>
            <a:r>
              <a:rPr lang="en-US" sz="5500" dirty="0" smtClean="0"/>
              <a:t> on the </a:t>
            </a:r>
            <a:r>
              <a:rPr lang="en-US" sz="5500" dirty="0" err="1" smtClean="0"/>
              <a:t>Yaounde</a:t>
            </a:r>
            <a:r>
              <a:rPr lang="en-US" sz="5500" dirty="0" smtClean="0"/>
              <a:t>-Douala highway. </a:t>
            </a:r>
          </a:p>
          <a:p>
            <a:pPr algn="just"/>
            <a:endParaRPr lang="en-US" sz="5500" dirty="0" smtClean="0"/>
          </a:p>
          <a:p>
            <a:pPr algn="just"/>
            <a:r>
              <a:rPr lang="en-US" sz="5500" dirty="0" smtClean="0"/>
              <a:t>The </a:t>
            </a:r>
            <a:r>
              <a:rPr lang="en-US" sz="5500" b="1" dirty="0">
                <a:solidFill>
                  <a:srgbClr val="FF0000"/>
                </a:solidFill>
              </a:rPr>
              <a:t>traffic</a:t>
            </a:r>
            <a:r>
              <a:rPr lang="en-US" sz="5500" dirty="0"/>
              <a:t> </a:t>
            </a:r>
            <a:r>
              <a:rPr lang="en-US" sz="5500" b="1" dirty="0">
                <a:solidFill>
                  <a:srgbClr val="FF0000"/>
                </a:solidFill>
              </a:rPr>
              <a:t>induced</a:t>
            </a:r>
            <a:r>
              <a:rPr lang="en-US" sz="5500" dirty="0"/>
              <a:t> by its port should logically make the neighboring city </a:t>
            </a:r>
            <a:r>
              <a:rPr lang="en-US" sz="5500" b="1" dirty="0" err="1" smtClean="0">
                <a:solidFill>
                  <a:srgbClr val="FF0000"/>
                </a:solidFill>
              </a:rPr>
              <a:t>Edea</a:t>
            </a:r>
            <a:r>
              <a:rPr lang="en-US" sz="5500" dirty="0"/>
              <a:t>, a crossroads city at the confluence of the four main economic centers of the country, namely: </a:t>
            </a:r>
            <a:r>
              <a:rPr lang="en-US" sz="5500" b="1" dirty="0">
                <a:solidFill>
                  <a:srgbClr val="FF0000"/>
                </a:solidFill>
              </a:rPr>
              <a:t>Douala</a:t>
            </a:r>
            <a:r>
              <a:rPr lang="en-US" sz="5500" dirty="0"/>
              <a:t>, </a:t>
            </a:r>
            <a:r>
              <a:rPr lang="en-US" sz="5500" b="1" dirty="0" err="1">
                <a:solidFill>
                  <a:srgbClr val="FF0000"/>
                </a:solidFill>
              </a:rPr>
              <a:t>Yaounde</a:t>
            </a:r>
            <a:r>
              <a:rPr lang="en-US" sz="5500" dirty="0" smtClean="0"/>
              <a:t>, </a:t>
            </a:r>
            <a:r>
              <a:rPr lang="en-US" sz="5500" b="1" dirty="0" err="1">
                <a:solidFill>
                  <a:srgbClr val="FF0000"/>
                </a:solidFill>
              </a:rPr>
              <a:t>Kribi</a:t>
            </a:r>
            <a:r>
              <a:rPr lang="en-US" sz="5500" dirty="0"/>
              <a:t> and </a:t>
            </a:r>
            <a:r>
              <a:rPr lang="en-US" sz="5500" b="1" dirty="0" err="1">
                <a:solidFill>
                  <a:srgbClr val="FF0000"/>
                </a:solidFill>
              </a:rPr>
              <a:t>Bafoussam</a:t>
            </a:r>
            <a:r>
              <a:rPr lang="en-US" sz="5500" dirty="0"/>
              <a:t>. </a:t>
            </a:r>
            <a:endParaRPr lang="en-US" sz="5500" dirty="0" smtClean="0"/>
          </a:p>
          <a:p>
            <a:pPr algn="just"/>
            <a:endParaRPr lang="en-US" sz="5500" dirty="0" smtClean="0"/>
          </a:p>
          <a:p>
            <a:pPr algn="just"/>
            <a:r>
              <a:rPr lang="en-US" sz="5500" dirty="0" smtClean="0"/>
              <a:t>In </a:t>
            </a:r>
            <a:r>
              <a:rPr lang="en-US" sz="5500" dirty="0"/>
              <a:t>addition it will be </a:t>
            </a:r>
            <a:r>
              <a:rPr lang="en-US" sz="5500" b="1" dirty="0">
                <a:solidFill>
                  <a:srgbClr val="FF0000"/>
                </a:solidFill>
              </a:rPr>
              <a:t>remembered</a:t>
            </a:r>
            <a:r>
              <a:rPr lang="en-US" sz="5500" dirty="0"/>
              <a:t> that this section is part of the national </a:t>
            </a:r>
            <a:r>
              <a:rPr lang="en-US" sz="5500" b="1" dirty="0">
                <a:solidFill>
                  <a:srgbClr val="FF0000"/>
                </a:solidFill>
              </a:rPr>
              <a:t>highway</a:t>
            </a:r>
            <a:r>
              <a:rPr lang="en-US" sz="5500" dirty="0"/>
              <a:t> </a:t>
            </a:r>
            <a:r>
              <a:rPr lang="en-US" sz="5500" b="1" dirty="0">
                <a:solidFill>
                  <a:srgbClr val="FF0000"/>
                </a:solidFill>
              </a:rPr>
              <a:t>network</a:t>
            </a:r>
            <a:r>
              <a:rPr lang="en-US" sz="5500" dirty="0"/>
              <a:t>, so it will be linked to the </a:t>
            </a:r>
            <a:r>
              <a:rPr lang="en-US" sz="5500" b="1" dirty="0" err="1">
                <a:solidFill>
                  <a:srgbClr val="FF0000"/>
                </a:solidFill>
              </a:rPr>
              <a:t>Yaounde</a:t>
            </a:r>
            <a:r>
              <a:rPr lang="en-US" sz="5500" b="1" dirty="0">
                <a:solidFill>
                  <a:srgbClr val="FF0000"/>
                </a:solidFill>
              </a:rPr>
              <a:t>-Douala</a:t>
            </a:r>
            <a:r>
              <a:rPr lang="en-US" sz="5500" dirty="0"/>
              <a:t> highway and </a:t>
            </a:r>
            <a:r>
              <a:rPr lang="en-US" sz="5500" b="1" dirty="0">
                <a:solidFill>
                  <a:srgbClr val="FF0000"/>
                </a:solidFill>
              </a:rPr>
              <a:t>increasing</a:t>
            </a:r>
            <a:r>
              <a:rPr lang="en-US" sz="5500" dirty="0"/>
              <a:t> the level of </a:t>
            </a:r>
            <a:r>
              <a:rPr lang="en-US" sz="5500" b="1" dirty="0">
                <a:solidFill>
                  <a:srgbClr val="FF0000"/>
                </a:solidFill>
              </a:rPr>
              <a:t>traffic</a:t>
            </a:r>
            <a:r>
              <a:rPr lang="en-US" sz="5500" dirty="0" smtClean="0"/>
              <a:t>.</a:t>
            </a:r>
          </a:p>
          <a:p>
            <a:pPr algn="just"/>
            <a:endParaRPr lang="en-US" sz="5500" b="1" dirty="0">
              <a:solidFill>
                <a:srgbClr val="FF0000"/>
              </a:solidFill>
            </a:endParaRPr>
          </a:p>
          <a:p>
            <a:pPr algn="just"/>
            <a:r>
              <a:rPr lang="en-US" sz="5500" dirty="0"/>
              <a:t>All this </a:t>
            </a:r>
            <a:r>
              <a:rPr lang="en-US" sz="5500" b="1" dirty="0">
                <a:solidFill>
                  <a:srgbClr val="FF0000"/>
                </a:solidFill>
              </a:rPr>
              <a:t>requires</a:t>
            </a:r>
            <a:r>
              <a:rPr lang="en-US" sz="5500" dirty="0"/>
              <a:t> a fluidity of </a:t>
            </a:r>
            <a:r>
              <a:rPr lang="en-US" sz="5500" b="1" dirty="0">
                <a:solidFill>
                  <a:srgbClr val="FF0000"/>
                </a:solidFill>
              </a:rPr>
              <a:t>people</a:t>
            </a:r>
            <a:r>
              <a:rPr lang="en-US" sz="5500" dirty="0"/>
              <a:t> and </a:t>
            </a:r>
            <a:r>
              <a:rPr lang="en-US" sz="5500" b="1" dirty="0">
                <a:solidFill>
                  <a:srgbClr val="FF0000"/>
                </a:solidFill>
              </a:rPr>
              <a:t>goods</a:t>
            </a:r>
            <a:r>
              <a:rPr lang="en-US" sz="5500" dirty="0"/>
              <a:t> in </a:t>
            </a:r>
            <a:r>
              <a:rPr lang="en-US" sz="5500" b="1" dirty="0">
                <a:solidFill>
                  <a:srgbClr val="FF0000"/>
                </a:solidFill>
              </a:rPr>
              <a:t>modern</a:t>
            </a:r>
            <a:r>
              <a:rPr lang="en-US" sz="5500" dirty="0"/>
              <a:t> and secure </a:t>
            </a:r>
            <a:r>
              <a:rPr lang="en-US" sz="5500" b="1" dirty="0">
                <a:solidFill>
                  <a:srgbClr val="FF0000"/>
                </a:solidFill>
              </a:rPr>
              <a:t>conditions</a:t>
            </a:r>
            <a:r>
              <a:rPr lang="en-US" sz="5500" dirty="0"/>
              <a:t>. And the </a:t>
            </a:r>
            <a:r>
              <a:rPr lang="en-US" sz="5500" b="1" dirty="0" err="1">
                <a:solidFill>
                  <a:srgbClr val="FF0000"/>
                </a:solidFill>
              </a:rPr>
              <a:t>Edéa-Kribi</a:t>
            </a:r>
            <a:r>
              <a:rPr lang="en-US" sz="5500" dirty="0"/>
              <a:t> </a:t>
            </a:r>
            <a:r>
              <a:rPr lang="en-US" sz="5500" b="1" dirty="0">
                <a:solidFill>
                  <a:srgbClr val="FF0000"/>
                </a:solidFill>
              </a:rPr>
              <a:t>highway</a:t>
            </a:r>
            <a:r>
              <a:rPr lang="en-US" sz="5500" dirty="0"/>
              <a:t> project, backed by </a:t>
            </a:r>
            <a:r>
              <a:rPr lang="en-US" sz="5500" b="1" dirty="0" err="1">
                <a:solidFill>
                  <a:srgbClr val="FF0000"/>
                </a:solidFill>
              </a:rPr>
              <a:t>Kribi-Lolabe</a:t>
            </a:r>
            <a:r>
              <a:rPr lang="en-US" sz="5500" dirty="0"/>
              <a:t>, is intended to respond to this major </a:t>
            </a:r>
            <a:r>
              <a:rPr lang="en-US" sz="5500" b="1" dirty="0">
                <a:solidFill>
                  <a:srgbClr val="FF0000"/>
                </a:solidFill>
              </a:rPr>
              <a:t>challenge</a:t>
            </a:r>
            <a:r>
              <a:rPr lang="en-US" sz="5500" dirty="0"/>
              <a:t>.</a:t>
            </a:r>
          </a:p>
          <a:p>
            <a:pPr algn="just">
              <a:buFont typeface="Wingdings" charset="2"/>
              <a:buChar char="Ø"/>
            </a:pPr>
            <a:endParaRPr lang="en-US" sz="1000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en-US" sz="1000" dirty="0"/>
          </a:p>
        </p:txBody>
      </p:sp>
      <p:sp>
        <p:nvSpPr>
          <p:cNvPr id="4" name="TextBox 3"/>
          <p:cNvSpPr txBox="1"/>
          <p:nvPr/>
        </p:nvSpPr>
        <p:spPr>
          <a:xfrm>
            <a:off x="-1239736" y="4611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52231" y="415750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771055" y="166300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7060" y="70868"/>
            <a:ext cx="67902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 smtClean="0">
                <a:solidFill>
                  <a:srgbClr val="FFFFFF"/>
                </a:solidFill>
              </a:rPr>
              <a:t>PROJECT DESCRIPTION </a:t>
            </a:r>
            <a:endParaRPr lang="tr-TR" sz="3000" dirty="0">
              <a:solidFill>
                <a:srgbClr val="FFFFFF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/>
          <a:srcRect l="34667" t="22444" r="32444" b="8025"/>
          <a:stretch/>
        </p:blipFill>
        <p:spPr>
          <a:xfrm>
            <a:off x="5125620" y="1198880"/>
            <a:ext cx="3211403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34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727" y="1426586"/>
            <a:ext cx="7423728" cy="497421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16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sz="1600" b="1" dirty="0" smtClean="0"/>
              <a:t>VALUE </a:t>
            </a:r>
            <a:r>
              <a:rPr lang="tr-TR" sz="1600" b="1" dirty="0"/>
              <a:t>of PROJECT</a:t>
            </a:r>
          </a:p>
          <a:p>
            <a:pPr marL="457200" lvl="1" indent="0">
              <a:buNone/>
            </a:pPr>
            <a:r>
              <a:rPr lang="fr-FR" sz="1800" b="1" dirty="0" err="1" smtClean="0">
                <a:solidFill>
                  <a:srgbClr val="C00000"/>
                </a:solidFill>
              </a:rPr>
              <a:t>Between</a:t>
            </a:r>
            <a:r>
              <a:rPr lang="fr-FR" sz="1800" b="1" dirty="0" smtClean="0">
                <a:solidFill>
                  <a:srgbClr val="C00000"/>
                </a:solidFill>
              </a:rPr>
              <a:t> 1 and 1.2 billion </a:t>
            </a:r>
            <a:r>
              <a:rPr lang="tr-TR" sz="1800" b="1" dirty="0" smtClean="0">
                <a:solidFill>
                  <a:srgbClr val="C00000"/>
                </a:solidFill>
              </a:rPr>
              <a:t>USD</a:t>
            </a:r>
            <a:endParaRPr lang="tr-TR" sz="1800" b="1" dirty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r>
              <a:rPr lang="fr-FR" sz="1800" b="1" dirty="0" smtClean="0">
                <a:solidFill>
                  <a:srgbClr val="C00000"/>
                </a:solidFill>
              </a:rPr>
              <a:t>  </a:t>
            </a:r>
            <a:endParaRPr lang="tr-TR" sz="1800" b="1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1800" b="1" dirty="0"/>
              <a:t>REVENUE SOURCE </a:t>
            </a:r>
            <a:br>
              <a:rPr lang="en-US" sz="1800" b="1" dirty="0"/>
            </a:br>
            <a:r>
              <a:rPr lang="en-US" sz="1800" b="1" dirty="0">
                <a:solidFill>
                  <a:srgbClr val="C00000"/>
                </a:solidFill>
              </a:rPr>
              <a:t>PPP user pay</a:t>
            </a:r>
            <a:endParaRPr lang="tr-TR" sz="1800" b="1" dirty="0">
              <a:solidFill>
                <a:srgbClr val="C00000"/>
              </a:solidFill>
            </a:endParaRPr>
          </a:p>
          <a:p>
            <a:pPr marL="0" lvl="0" indent="0">
              <a:buNone/>
            </a:pPr>
            <a:endParaRPr lang="tr-TR" sz="1800" b="1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1800" b="1" dirty="0"/>
              <a:t>LENGTH OF CONTRACT (YEARS) </a:t>
            </a:r>
            <a:br>
              <a:rPr lang="en-US" sz="1800" b="1" dirty="0"/>
            </a:br>
            <a:r>
              <a:rPr lang="en-US" sz="1800" b="1" dirty="0">
                <a:solidFill>
                  <a:srgbClr val="C00000"/>
                </a:solidFill>
              </a:rPr>
              <a:t>30-35 Years (Construction phase 4 years)</a:t>
            </a:r>
            <a:endParaRPr lang="tr-TR" sz="1800" b="1" dirty="0"/>
          </a:p>
          <a:p>
            <a:pPr lvl="0">
              <a:buFont typeface="Wingdings" panose="05000000000000000000" pitchFamily="2" charset="2"/>
              <a:buChar char="Ø"/>
            </a:pPr>
            <a:endParaRPr lang="tr-TR" sz="18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1" dirty="0"/>
              <a:t>DATE OF PROCUREMENT COMMENCEMENT </a:t>
            </a:r>
            <a:br>
              <a:rPr lang="en-US" sz="1800" b="1" dirty="0"/>
            </a:br>
            <a:r>
              <a:rPr lang="en-US" sz="1800" b="1" dirty="0">
                <a:solidFill>
                  <a:srgbClr val="C00000"/>
                </a:solidFill>
              </a:rPr>
              <a:t>January, 2019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en-US" sz="1800" b="1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1800" b="1" dirty="0"/>
              <a:t>ROLE OF 3RD PARTIES </a:t>
            </a:r>
            <a:br>
              <a:rPr lang="en-US" sz="1800" b="1" dirty="0"/>
            </a:br>
            <a:r>
              <a:rPr lang="en-US" sz="1800" b="1" dirty="0">
                <a:solidFill>
                  <a:srgbClr val="C00000"/>
                </a:solidFill>
              </a:rPr>
              <a:t>Design, Build, Finance, Operate and maintain</a:t>
            </a:r>
            <a:endParaRPr lang="tr-TR" sz="3500" b="1" dirty="0"/>
          </a:p>
          <a:p>
            <a:pPr marL="457200" lvl="1" indent="0">
              <a:buNone/>
            </a:pPr>
            <a:endParaRPr lang="tr-TR" sz="3500" b="1" dirty="0" smtClean="0"/>
          </a:p>
          <a:p>
            <a:pPr lvl="1">
              <a:buFont typeface="Wingdings" charset="2"/>
              <a:buChar char="Ø"/>
            </a:pPr>
            <a:endParaRPr lang="tr-TR" sz="3500" b="1" dirty="0"/>
          </a:p>
          <a:p>
            <a:pPr lvl="1">
              <a:buFont typeface="Wingdings" charset="2"/>
              <a:buChar char="Ø"/>
            </a:pPr>
            <a:endParaRPr lang="tr-TR" sz="3500" b="1" dirty="0"/>
          </a:p>
          <a:p>
            <a:pPr>
              <a:buFont typeface="Wingdings" charset="2"/>
              <a:buChar char="Ø"/>
            </a:pPr>
            <a:endParaRPr lang="en-US" sz="10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1000" dirty="0"/>
          </a:p>
        </p:txBody>
      </p:sp>
      <p:sp>
        <p:nvSpPr>
          <p:cNvPr id="4" name="TextBox 3"/>
          <p:cNvSpPr txBox="1"/>
          <p:nvPr/>
        </p:nvSpPr>
        <p:spPr>
          <a:xfrm>
            <a:off x="-1239736" y="4611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52231" y="415750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771055" y="166300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7060" y="70868"/>
            <a:ext cx="67902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>
                <a:solidFill>
                  <a:srgbClr val="FFFFFF"/>
                </a:solidFill>
              </a:rPr>
              <a:t>PROMOTIONAL PPP PIPELINE PROJECT </a:t>
            </a:r>
            <a:r>
              <a:rPr lang="tr-TR" sz="3000" dirty="0" smtClean="0">
                <a:solidFill>
                  <a:srgbClr val="FFFFFF"/>
                </a:solidFill>
              </a:rPr>
              <a:t>PRESENTATION </a:t>
            </a:r>
            <a:endParaRPr lang="tr-TR" sz="3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17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rkakap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89728" y="4253345"/>
            <a:ext cx="5103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THANK YOU!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Willy.ndjana@carpa-cm.com</a:t>
            </a:r>
          </a:p>
        </p:txBody>
      </p:sp>
    </p:spTree>
    <p:extLst>
      <p:ext uri="{BB962C8B-B14F-4D97-AF65-F5344CB8AC3E}">
        <p14:creationId xmlns:p14="http://schemas.microsoft.com/office/powerpoint/2010/main" val="205396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239736" y="4611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52231" y="415750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771055" y="166300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7060" y="70868"/>
            <a:ext cx="67902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>
                <a:solidFill>
                  <a:srgbClr val="FFFFFF"/>
                </a:solidFill>
              </a:rPr>
              <a:t>PROMOTIONAL PPP PIPELINE PROJECT </a:t>
            </a:r>
            <a:r>
              <a:rPr lang="tr-TR" sz="3000" dirty="0" smtClean="0">
                <a:solidFill>
                  <a:srgbClr val="FFFFFF"/>
                </a:solidFill>
              </a:rPr>
              <a:t>PRESENTATION </a:t>
            </a:r>
            <a:endParaRPr lang="tr-TR" sz="3000" dirty="0">
              <a:solidFill>
                <a:srgbClr val="FFFFFF"/>
              </a:solidFill>
            </a:endParaRPr>
          </a:p>
        </p:txBody>
      </p: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29434990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8578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239736" y="4611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52231" y="415750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771055" y="166300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7060" y="70868"/>
            <a:ext cx="67902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>
                <a:solidFill>
                  <a:srgbClr val="FFFFFF"/>
                </a:solidFill>
              </a:rPr>
              <a:t>PROMOTIONAL PPP PIPELINE PROJECT </a:t>
            </a:r>
            <a:r>
              <a:rPr lang="tr-TR" sz="3000" dirty="0" smtClean="0">
                <a:solidFill>
                  <a:srgbClr val="FFFFFF"/>
                </a:solidFill>
              </a:rPr>
              <a:t>PRESENTATION </a:t>
            </a:r>
            <a:endParaRPr lang="tr-TR" sz="3000" dirty="0">
              <a:solidFill>
                <a:srgbClr val="FFFFFF"/>
              </a:solidFill>
            </a:endParaRPr>
          </a:p>
        </p:txBody>
      </p: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185464534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4234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727" y="1518027"/>
            <a:ext cx="7423728" cy="482181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endParaRPr lang="tr-TR" sz="1700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sz="2000" b="1" dirty="0"/>
              <a:t>NAME OF PROJECT</a:t>
            </a:r>
          </a:p>
          <a:p>
            <a:pPr marL="457200" lvl="1" indent="0">
              <a:buNone/>
            </a:pPr>
            <a:r>
              <a:rPr lang="en-US" sz="2400" b="1" dirty="0" smtClean="0"/>
              <a:t>The </a:t>
            </a:r>
            <a:r>
              <a:rPr lang="en-US" sz="2400" b="1" dirty="0" smtClean="0">
                <a:solidFill>
                  <a:srgbClr val="FF0000"/>
                </a:solidFill>
              </a:rPr>
              <a:t>Yaoundé-Douala</a:t>
            </a:r>
            <a:r>
              <a:rPr lang="en-US" sz="2400" b="1" dirty="0" smtClean="0"/>
              <a:t>  </a:t>
            </a:r>
            <a:r>
              <a:rPr lang="en-US" sz="2400" b="1" dirty="0">
                <a:solidFill>
                  <a:srgbClr val="FF0000"/>
                </a:solidFill>
              </a:rPr>
              <a:t>Highway</a:t>
            </a:r>
            <a:r>
              <a:rPr lang="en-US" sz="2400" b="1" dirty="0"/>
              <a:t> </a:t>
            </a:r>
            <a:r>
              <a:rPr lang="en-US" sz="2400" b="1" dirty="0" smtClean="0"/>
              <a:t>Phase 2</a:t>
            </a:r>
            <a:endParaRPr lang="en-US" sz="1600" b="1" dirty="0"/>
          </a:p>
          <a:p>
            <a:pPr>
              <a:buFont typeface="Wingdings" panose="05000000000000000000" pitchFamily="2" charset="2"/>
              <a:buChar char="Ø"/>
            </a:pPr>
            <a:endParaRPr lang="tr-TR" sz="20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sz="2000" b="1" dirty="0"/>
              <a:t>NAME OF GOVERNMENT SPONSOR</a:t>
            </a:r>
          </a:p>
          <a:p>
            <a:pPr marL="457200" lvl="1" indent="0">
              <a:buNone/>
            </a:pPr>
            <a:r>
              <a:rPr lang="fr-FR" sz="2400" b="1" dirty="0">
                <a:solidFill>
                  <a:srgbClr val="FF0000"/>
                </a:solidFill>
              </a:rPr>
              <a:t>Ministry of Public </a:t>
            </a:r>
            <a:r>
              <a:rPr lang="fr-FR" sz="2400" b="1" dirty="0" smtClean="0">
                <a:solidFill>
                  <a:srgbClr val="FF0000"/>
                </a:solidFill>
              </a:rPr>
              <a:t>Works</a:t>
            </a:r>
          </a:p>
          <a:p>
            <a:pPr marL="457200" lvl="1" indent="0">
              <a:buNone/>
            </a:pPr>
            <a:endParaRPr lang="tr-TR" sz="2400" b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2000" b="1" dirty="0"/>
              <a:t>DEFINE THE SECTOR</a:t>
            </a:r>
          </a:p>
          <a:p>
            <a:pPr marL="457200" lvl="1" indent="0">
              <a:buNone/>
            </a:pPr>
            <a:r>
              <a:rPr lang="en-US" sz="2000" b="1" dirty="0">
                <a:hlinkClick r:id="rId2"/>
              </a:rPr>
              <a:t>Transport</a:t>
            </a:r>
            <a:r>
              <a:rPr lang="tr-TR" sz="2000" b="1" dirty="0"/>
              <a:t>  &gt;  </a:t>
            </a:r>
            <a:r>
              <a:rPr lang="en-US" sz="2000" b="1" dirty="0">
                <a:hlinkClick r:id="rId3"/>
              </a:rPr>
              <a:t>Road</a:t>
            </a:r>
            <a:r>
              <a:rPr lang="tr-TR" sz="2000" b="1" dirty="0"/>
              <a:t> </a:t>
            </a:r>
            <a:r>
              <a:rPr lang="fr-FR" sz="2000" b="1" dirty="0" smtClean="0">
                <a:solidFill>
                  <a:srgbClr val="C00000"/>
                </a:solidFill>
              </a:rPr>
              <a:t> </a:t>
            </a:r>
            <a:endParaRPr lang="tr-TR" sz="20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tr-TR" sz="2000" b="1" dirty="0" smtClean="0"/>
              <a:t> 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000" b="1" dirty="0" smtClean="0"/>
              <a:t>PROJECT </a:t>
            </a:r>
            <a:r>
              <a:rPr lang="tr-TR" sz="2000" b="1" dirty="0"/>
              <a:t>TYPE</a:t>
            </a:r>
          </a:p>
          <a:p>
            <a:pPr marL="457200" lvl="1" indent="0">
              <a:buNone/>
            </a:pPr>
            <a:r>
              <a:rPr lang="tr-TR" sz="2400" b="1" dirty="0" smtClean="0">
                <a:solidFill>
                  <a:srgbClr val="FF0000"/>
                </a:solidFill>
              </a:rPr>
              <a:t>Grownfiled</a:t>
            </a:r>
            <a:endParaRPr lang="tr-TR" sz="2000" b="1" dirty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endParaRPr lang="tr-TR" sz="1700" b="1" dirty="0"/>
          </a:p>
          <a:p>
            <a:pPr marL="0" indent="0">
              <a:buNone/>
            </a:pPr>
            <a:r>
              <a:rPr lang="tr-TR" sz="2600" b="1" dirty="0"/>
              <a:t> </a:t>
            </a:r>
          </a:p>
          <a:p>
            <a:pPr lvl="1">
              <a:buFont typeface="Wingdings" charset="2"/>
              <a:buChar char="Ø"/>
            </a:pPr>
            <a:endParaRPr lang="tr-TR" sz="3500" b="1" dirty="0"/>
          </a:p>
          <a:p>
            <a:pPr lvl="1">
              <a:buFont typeface="Wingdings" charset="2"/>
              <a:buChar char="Ø"/>
            </a:pPr>
            <a:endParaRPr lang="tr-TR" sz="3500" b="1" dirty="0"/>
          </a:p>
          <a:p>
            <a:pPr>
              <a:buFont typeface="Wingdings" charset="2"/>
              <a:buChar char="Ø"/>
            </a:pPr>
            <a:endParaRPr lang="en-US" sz="10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1000" dirty="0"/>
          </a:p>
        </p:txBody>
      </p:sp>
      <p:sp>
        <p:nvSpPr>
          <p:cNvPr id="4" name="TextBox 3"/>
          <p:cNvSpPr txBox="1"/>
          <p:nvPr/>
        </p:nvSpPr>
        <p:spPr>
          <a:xfrm>
            <a:off x="-1239736" y="4611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52231" y="415750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771055" y="166300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7060" y="70868"/>
            <a:ext cx="67902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>
                <a:solidFill>
                  <a:srgbClr val="FFFFFF"/>
                </a:solidFill>
              </a:rPr>
              <a:t>PROMOTIONAL PPP PIPELINE PROJECT </a:t>
            </a:r>
            <a:r>
              <a:rPr lang="tr-TR" sz="3000" dirty="0" smtClean="0">
                <a:solidFill>
                  <a:srgbClr val="FFFFFF"/>
                </a:solidFill>
              </a:rPr>
              <a:t>PRESENTATION </a:t>
            </a:r>
            <a:endParaRPr lang="tr-TR" sz="3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65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909" y="1373477"/>
            <a:ext cx="7423728" cy="483943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tr-TR" dirty="0"/>
          </a:p>
          <a:p>
            <a:r>
              <a:rPr lang="en-US" dirty="0"/>
              <a:t>The two main towns of Cameroon, </a:t>
            </a:r>
            <a:r>
              <a:rPr lang="en-US" b="1" dirty="0">
                <a:solidFill>
                  <a:srgbClr val="FF0000"/>
                </a:solidFill>
              </a:rPr>
              <a:t>Yaoundé</a:t>
            </a:r>
            <a:r>
              <a:rPr lang="en-US" dirty="0"/>
              <a:t> and </a:t>
            </a:r>
            <a:r>
              <a:rPr lang="en-US" b="1" dirty="0">
                <a:solidFill>
                  <a:srgbClr val="FF0000"/>
                </a:solidFill>
              </a:rPr>
              <a:t>Douala</a:t>
            </a:r>
            <a:r>
              <a:rPr lang="en-US" dirty="0"/>
              <a:t>, are currently connected by a road built more than </a:t>
            </a:r>
            <a:r>
              <a:rPr lang="en-US" b="1" dirty="0">
                <a:solidFill>
                  <a:srgbClr val="FF0000"/>
                </a:solidFill>
              </a:rPr>
              <a:t>30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years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ago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Because </a:t>
            </a:r>
            <a:r>
              <a:rPr lang="en-US" dirty="0"/>
              <a:t>of </a:t>
            </a:r>
            <a:r>
              <a:rPr lang="en-US" dirty="0" smtClean="0"/>
              <a:t>an </a:t>
            </a:r>
            <a:r>
              <a:rPr lang="en-US" b="1" dirty="0">
                <a:solidFill>
                  <a:srgbClr val="FF0000"/>
                </a:solidFill>
              </a:rPr>
              <a:t>exponential</a:t>
            </a:r>
            <a:r>
              <a:rPr lang="en-US" dirty="0" smtClean="0"/>
              <a:t> </a:t>
            </a:r>
            <a:r>
              <a:rPr lang="en-US" b="1" dirty="0">
                <a:solidFill>
                  <a:srgbClr val="FF0000"/>
                </a:solidFill>
              </a:rPr>
              <a:t>growth</a:t>
            </a:r>
            <a:r>
              <a:rPr lang="en-US" dirty="0" smtClean="0"/>
              <a:t> of traffic </a:t>
            </a:r>
            <a:r>
              <a:rPr lang="en-US" b="1" dirty="0" smtClean="0"/>
              <a:t>on this </a:t>
            </a:r>
            <a:r>
              <a:rPr lang="en-US" b="1" dirty="0" smtClean="0">
                <a:solidFill>
                  <a:srgbClr val="FF0000"/>
                </a:solidFill>
              </a:rPr>
              <a:t>road</a:t>
            </a:r>
            <a:r>
              <a:rPr lang="en-US" dirty="0" smtClean="0"/>
              <a:t>, </a:t>
            </a:r>
            <a:r>
              <a:rPr lang="en-US" dirty="0"/>
              <a:t>it cannot anymore adapted to the economic growth of theses two cities.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had thus become </a:t>
            </a:r>
            <a:r>
              <a:rPr lang="en-US" b="1" dirty="0">
                <a:solidFill>
                  <a:srgbClr val="FF0000"/>
                </a:solidFill>
              </a:rPr>
              <a:t>urgent</a:t>
            </a:r>
            <a:r>
              <a:rPr lang="en-US" dirty="0"/>
              <a:t> to build a fast corridor with </a:t>
            </a:r>
            <a:r>
              <a:rPr lang="en-US" b="1" dirty="0">
                <a:solidFill>
                  <a:srgbClr val="FF0000"/>
                </a:solidFill>
              </a:rPr>
              <a:t>high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level</a:t>
            </a:r>
            <a:r>
              <a:rPr lang="en-US" dirty="0"/>
              <a:t>, in order to provide better transport services. Phase 1, </a:t>
            </a:r>
            <a:r>
              <a:rPr lang="en-US" b="1" dirty="0">
                <a:solidFill>
                  <a:srgbClr val="FF0000"/>
                </a:solidFill>
              </a:rPr>
              <a:t>60km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length</a:t>
            </a:r>
            <a:r>
              <a:rPr lang="en-US" dirty="0"/>
              <a:t>, is currently under </a:t>
            </a:r>
            <a:r>
              <a:rPr lang="en-US" b="1" dirty="0">
                <a:solidFill>
                  <a:srgbClr val="FF0000"/>
                </a:solidFill>
              </a:rPr>
              <a:t>construction</a:t>
            </a:r>
            <a:r>
              <a:rPr lang="en-US" dirty="0"/>
              <a:t> within a </a:t>
            </a:r>
            <a:r>
              <a:rPr lang="en-US" b="1" dirty="0">
                <a:solidFill>
                  <a:srgbClr val="FF0000"/>
                </a:solidFill>
              </a:rPr>
              <a:t>traditional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public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contract</a:t>
            </a:r>
            <a:r>
              <a:rPr lang="en-US" dirty="0" smtClean="0"/>
              <a:t>.</a:t>
            </a:r>
            <a:endParaRPr lang="tr-TR" sz="3500" b="1" dirty="0"/>
          </a:p>
          <a:p>
            <a:pPr lvl="1">
              <a:buFont typeface="Wingdings" charset="2"/>
              <a:buChar char="Ø"/>
            </a:pPr>
            <a:endParaRPr lang="tr-TR" sz="3500" b="1" dirty="0" smtClean="0"/>
          </a:p>
          <a:p>
            <a:pPr lvl="1">
              <a:buFont typeface="Wingdings" charset="2"/>
              <a:buChar char="Ø"/>
            </a:pPr>
            <a:endParaRPr lang="tr-TR" sz="3500" b="1" dirty="0"/>
          </a:p>
          <a:p>
            <a:pPr lvl="1">
              <a:buFont typeface="Wingdings" charset="2"/>
              <a:buChar char="Ø"/>
            </a:pPr>
            <a:endParaRPr lang="tr-TR" sz="3500" b="1" dirty="0"/>
          </a:p>
          <a:p>
            <a:pPr>
              <a:buFont typeface="Wingdings" charset="2"/>
              <a:buChar char="Ø"/>
            </a:pPr>
            <a:endParaRPr lang="en-US" sz="10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1000" dirty="0"/>
          </a:p>
        </p:txBody>
      </p:sp>
      <p:sp>
        <p:nvSpPr>
          <p:cNvPr id="4" name="TextBox 3"/>
          <p:cNvSpPr txBox="1"/>
          <p:nvPr/>
        </p:nvSpPr>
        <p:spPr>
          <a:xfrm>
            <a:off x="-1239736" y="4611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52231" y="415750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771055" y="166300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7060" y="70868"/>
            <a:ext cx="67902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 smtClean="0">
                <a:solidFill>
                  <a:srgbClr val="FFFFFF"/>
                </a:solidFill>
              </a:rPr>
              <a:t>PROJECT DESCRIPTION </a:t>
            </a:r>
            <a:endParaRPr lang="tr-TR" sz="3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37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909" y="1373477"/>
            <a:ext cx="7423728" cy="483943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tr-TR" dirty="0"/>
          </a:p>
          <a:p>
            <a:r>
              <a:rPr lang="tr-TR" sz="3800" dirty="0" smtClean="0"/>
              <a:t>This projects</a:t>
            </a:r>
            <a:r>
              <a:rPr lang="fr-FR" sz="3800" dirty="0" smtClean="0"/>
              <a:t> </a:t>
            </a:r>
            <a:r>
              <a:rPr lang="fr-FR" sz="3800" dirty="0" err="1" smtClean="0"/>
              <a:t>which</a:t>
            </a:r>
            <a:r>
              <a:rPr lang="fr-FR" sz="3800" dirty="0" smtClean="0"/>
              <a:t> </a:t>
            </a:r>
            <a:r>
              <a:rPr lang="fr-FR" sz="3800" dirty="0" err="1" smtClean="0"/>
              <a:t>is</a:t>
            </a:r>
            <a:r>
              <a:rPr lang="fr-FR" sz="3800" dirty="0" smtClean="0"/>
              <a:t> </a:t>
            </a:r>
            <a:r>
              <a:rPr lang="fr-FR" sz="3800" dirty="0" err="1" smtClean="0"/>
              <a:t>included</a:t>
            </a:r>
            <a:r>
              <a:rPr lang="fr-FR" sz="3800" dirty="0" smtClean="0"/>
              <a:t> in the </a:t>
            </a:r>
            <a:r>
              <a:rPr lang="fr-FR" sz="3800" dirty="0" err="1" smtClean="0"/>
              <a:t>highway</a:t>
            </a:r>
            <a:r>
              <a:rPr lang="fr-FR" sz="3800" dirty="0" smtClean="0"/>
              <a:t> program of Ministry of public </a:t>
            </a:r>
            <a:r>
              <a:rPr lang="fr-FR" sz="3800" dirty="0" err="1" smtClean="0"/>
              <a:t>works</a:t>
            </a:r>
            <a:r>
              <a:rPr lang="tr-TR" sz="3800" dirty="0" smtClean="0"/>
              <a:t> </a:t>
            </a:r>
            <a:r>
              <a:rPr lang="fr-FR" sz="5100" b="1" dirty="0" err="1">
                <a:solidFill>
                  <a:srgbClr val="FF0000"/>
                </a:solidFill>
              </a:rPr>
              <a:t>encompasses</a:t>
            </a:r>
            <a:r>
              <a:rPr lang="fr-FR" sz="3800" dirty="0" smtClean="0"/>
              <a:t>:</a:t>
            </a:r>
          </a:p>
          <a:p>
            <a:endParaRPr lang="fr-FR" sz="3800" dirty="0" smtClean="0"/>
          </a:p>
          <a:p>
            <a:pPr marL="985838"/>
            <a:r>
              <a:rPr lang="en-US" sz="5100" b="1" dirty="0">
                <a:solidFill>
                  <a:srgbClr val="FF0000"/>
                </a:solidFill>
              </a:rPr>
              <a:t>2x3</a:t>
            </a:r>
            <a:r>
              <a:rPr lang="en-US" sz="3800" dirty="0" smtClean="0"/>
              <a:t> </a:t>
            </a:r>
            <a:r>
              <a:rPr lang="en-US" sz="5100" b="1" dirty="0">
                <a:solidFill>
                  <a:srgbClr val="FF0000"/>
                </a:solidFill>
              </a:rPr>
              <a:t>lanes</a:t>
            </a:r>
            <a:r>
              <a:rPr lang="en-US" sz="3800" dirty="0"/>
              <a:t>, a median strip 5 m wide; 2 </a:t>
            </a:r>
            <a:r>
              <a:rPr lang="en-US" sz="3800" dirty="0" smtClean="0"/>
              <a:t>lanes directly </a:t>
            </a:r>
            <a:r>
              <a:rPr lang="en-US" sz="3800" dirty="0"/>
              <a:t>put into service and the </a:t>
            </a:r>
            <a:r>
              <a:rPr lang="en-US" sz="5100" b="1" dirty="0">
                <a:solidFill>
                  <a:srgbClr val="FF0000"/>
                </a:solidFill>
              </a:rPr>
              <a:t>third</a:t>
            </a:r>
            <a:r>
              <a:rPr lang="en-US" sz="3800" dirty="0"/>
              <a:t> way will be exploitable later;</a:t>
            </a:r>
          </a:p>
          <a:p>
            <a:pPr marL="985838"/>
            <a:r>
              <a:rPr lang="en-US" sz="3800" dirty="0" smtClean="0"/>
              <a:t>Reference </a:t>
            </a:r>
            <a:r>
              <a:rPr lang="en-US" sz="3800" dirty="0"/>
              <a:t>speed </a:t>
            </a:r>
            <a:r>
              <a:rPr lang="en-US" sz="5100" b="1" dirty="0">
                <a:solidFill>
                  <a:srgbClr val="FF0000"/>
                </a:solidFill>
              </a:rPr>
              <a:t>110</a:t>
            </a:r>
            <a:r>
              <a:rPr lang="en-US" sz="3800" dirty="0"/>
              <a:t> km / h;</a:t>
            </a:r>
          </a:p>
          <a:p>
            <a:pPr marL="985838"/>
            <a:r>
              <a:rPr lang="en-US" sz="5100" b="1" dirty="0">
                <a:solidFill>
                  <a:srgbClr val="FF0000"/>
                </a:solidFill>
              </a:rPr>
              <a:t>9</a:t>
            </a:r>
            <a:r>
              <a:rPr lang="en-US" sz="3800" dirty="0" smtClean="0"/>
              <a:t> </a:t>
            </a:r>
            <a:r>
              <a:rPr lang="en-US" sz="3800" dirty="0"/>
              <a:t>toll stations</a:t>
            </a:r>
          </a:p>
          <a:p>
            <a:pPr marL="985838"/>
            <a:r>
              <a:rPr lang="en-US" sz="5900" b="1" dirty="0">
                <a:solidFill>
                  <a:srgbClr val="FF0000"/>
                </a:solidFill>
              </a:rPr>
              <a:t>5</a:t>
            </a:r>
            <a:r>
              <a:rPr lang="en-US" sz="3800" dirty="0" smtClean="0"/>
              <a:t> interchanges</a:t>
            </a:r>
            <a:endParaRPr lang="en-US" sz="3800" dirty="0"/>
          </a:p>
          <a:p>
            <a:pPr marL="985838"/>
            <a:r>
              <a:rPr lang="en-US" sz="5900" b="1" dirty="0">
                <a:solidFill>
                  <a:srgbClr val="FF0000"/>
                </a:solidFill>
              </a:rPr>
              <a:t>3</a:t>
            </a:r>
            <a:r>
              <a:rPr lang="en-US" sz="3800" dirty="0" smtClean="0"/>
              <a:t> </a:t>
            </a:r>
            <a:r>
              <a:rPr lang="en-US" sz="3800" dirty="0"/>
              <a:t>rest areas</a:t>
            </a:r>
          </a:p>
          <a:p>
            <a:pPr marL="985838"/>
            <a:r>
              <a:rPr lang="en-US" sz="5900" b="1" dirty="0">
                <a:solidFill>
                  <a:srgbClr val="FF0000"/>
                </a:solidFill>
              </a:rPr>
              <a:t>2</a:t>
            </a:r>
            <a:r>
              <a:rPr lang="en-US" sz="3800" dirty="0" smtClean="0"/>
              <a:t> </a:t>
            </a:r>
            <a:r>
              <a:rPr lang="en-US" sz="3800" dirty="0"/>
              <a:t>service areas</a:t>
            </a:r>
          </a:p>
          <a:p>
            <a:pPr marL="985838"/>
            <a:r>
              <a:rPr lang="en-US" sz="5900" b="1" dirty="0">
                <a:solidFill>
                  <a:srgbClr val="FF0000"/>
                </a:solidFill>
              </a:rPr>
              <a:t>22</a:t>
            </a:r>
            <a:r>
              <a:rPr lang="en-US" sz="3800" dirty="0" smtClean="0"/>
              <a:t> </a:t>
            </a:r>
            <a:r>
              <a:rPr lang="en-US" sz="3800" dirty="0"/>
              <a:t>passages above or below the rights of classified or rural roads;</a:t>
            </a:r>
          </a:p>
          <a:p>
            <a:pPr marL="985838"/>
            <a:r>
              <a:rPr lang="en-US" sz="5900" b="1" dirty="0">
                <a:solidFill>
                  <a:srgbClr val="FF0000"/>
                </a:solidFill>
              </a:rPr>
              <a:t>11</a:t>
            </a:r>
            <a:r>
              <a:rPr lang="en-US" sz="3800" dirty="0" smtClean="0"/>
              <a:t> </a:t>
            </a:r>
            <a:r>
              <a:rPr lang="en-US" sz="3800" dirty="0"/>
              <a:t>river </a:t>
            </a:r>
            <a:r>
              <a:rPr lang="en-US" sz="3800" dirty="0" smtClean="0"/>
              <a:t>crossings</a:t>
            </a:r>
            <a:r>
              <a:rPr lang="en-US" sz="3800" dirty="0"/>
              <a:t>.</a:t>
            </a:r>
            <a:r>
              <a:rPr lang="tr-TR" sz="3800" dirty="0"/>
              <a:t> </a:t>
            </a:r>
            <a:endParaRPr lang="tr-TR" sz="5900" dirty="0"/>
          </a:p>
          <a:p>
            <a:pPr lvl="1">
              <a:buFont typeface="Wingdings" charset="2"/>
              <a:buChar char="Ø"/>
            </a:pPr>
            <a:endParaRPr lang="tr-TR" sz="3500" b="1" dirty="0"/>
          </a:p>
          <a:p>
            <a:pPr lvl="1">
              <a:buFont typeface="Wingdings" charset="2"/>
              <a:buChar char="Ø"/>
            </a:pPr>
            <a:endParaRPr lang="tr-TR" sz="3500" b="1" dirty="0" smtClean="0"/>
          </a:p>
          <a:p>
            <a:pPr lvl="1">
              <a:buFont typeface="Wingdings" charset="2"/>
              <a:buChar char="Ø"/>
            </a:pPr>
            <a:endParaRPr lang="tr-TR" sz="3500" b="1" dirty="0"/>
          </a:p>
          <a:p>
            <a:pPr lvl="1">
              <a:buFont typeface="Wingdings" charset="2"/>
              <a:buChar char="Ø"/>
            </a:pPr>
            <a:endParaRPr lang="tr-TR" sz="3500" b="1" dirty="0"/>
          </a:p>
          <a:p>
            <a:pPr>
              <a:buFont typeface="Wingdings" charset="2"/>
              <a:buChar char="Ø"/>
            </a:pPr>
            <a:endParaRPr lang="en-US" sz="10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1000" dirty="0"/>
          </a:p>
        </p:txBody>
      </p:sp>
      <p:sp>
        <p:nvSpPr>
          <p:cNvPr id="4" name="TextBox 3"/>
          <p:cNvSpPr txBox="1"/>
          <p:nvPr/>
        </p:nvSpPr>
        <p:spPr>
          <a:xfrm>
            <a:off x="-1239736" y="4611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52231" y="415750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771055" y="166300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7060" y="70868"/>
            <a:ext cx="67902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 smtClean="0">
                <a:solidFill>
                  <a:srgbClr val="FFFFFF"/>
                </a:solidFill>
              </a:rPr>
              <a:t>PROJECT DESCRIPTION </a:t>
            </a:r>
            <a:endParaRPr lang="tr-TR" sz="3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09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727" y="1426586"/>
            <a:ext cx="7423728" cy="497421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16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sz="1600" b="1" dirty="0" smtClean="0"/>
              <a:t>VALUE </a:t>
            </a:r>
            <a:r>
              <a:rPr lang="tr-TR" sz="1600" b="1" dirty="0"/>
              <a:t>of PROJECT</a:t>
            </a:r>
          </a:p>
          <a:p>
            <a:pPr marL="457200" lvl="1" indent="0">
              <a:buNone/>
            </a:pPr>
            <a:r>
              <a:rPr lang="fr-FR" sz="1800" b="1" dirty="0" err="1" smtClean="0">
                <a:solidFill>
                  <a:srgbClr val="C00000"/>
                </a:solidFill>
              </a:rPr>
              <a:t>Between</a:t>
            </a:r>
            <a:r>
              <a:rPr lang="fr-FR" sz="1800" b="1" dirty="0" smtClean="0">
                <a:solidFill>
                  <a:srgbClr val="C00000"/>
                </a:solidFill>
              </a:rPr>
              <a:t> 1.2 and 1.6 billion </a:t>
            </a:r>
            <a:r>
              <a:rPr lang="tr-TR" sz="1800" b="1" dirty="0" smtClean="0">
                <a:solidFill>
                  <a:srgbClr val="C00000"/>
                </a:solidFill>
              </a:rPr>
              <a:t>USD</a:t>
            </a:r>
            <a:endParaRPr lang="tr-TR" sz="1800" b="1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tr-TR" sz="16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sz="1600" b="1" dirty="0"/>
              <a:t>PROJECT LOCATION (E.G. MAJOR GEOGRAPHIC REFERENCE)</a:t>
            </a:r>
          </a:p>
          <a:p>
            <a:pPr marL="457200" lvl="1" indent="0">
              <a:buNone/>
            </a:pPr>
            <a:r>
              <a:rPr lang="fr-FR" sz="1800" b="1" dirty="0">
                <a:solidFill>
                  <a:srgbClr val="C00000"/>
                </a:solidFill>
              </a:rPr>
              <a:t>The </a:t>
            </a:r>
            <a:r>
              <a:rPr lang="fr-FR" sz="1800" b="1" dirty="0" err="1">
                <a:solidFill>
                  <a:srgbClr val="C00000"/>
                </a:solidFill>
              </a:rPr>
              <a:t>project</a:t>
            </a:r>
            <a:r>
              <a:rPr lang="fr-FR" sz="1800" b="1" dirty="0">
                <a:solidFill>
                  <a:srgbClr val="C00000"/>
                </a:solidFill>
              </a:rPr>
              <a:t> links the </a:t>
            </a:r>
            <a:r>
              <a:rPr lang="fr-FR" sz="1800" b="1" dirty="0" err="1">
                <a:solidFill>
                  <a:srgbClr val="C00000"/>
                </a:solidFill>
              </a:rPr>
              <a:t>two</a:t>
            </a:r>
            <a:r>
              <a:rPr lang="fr-FR" sz="1800" b="1" dirty="0">
                <a:solidFill>
                  <a:srgbClr val="C00000"/>
                </a:solidFill>
              </a:rPr>
              <a:t> major </a:t>
            </a:r>
            <a:r>
              <a:rPr lang="fr-FR" sz="1800" b="1" dirty="0" err="1">
                <a:solidFill>
                  <a:srgbClr val="C00000"/>
                </a:solidFill>
              </a:rPr>
              <a:t>towns</a:t>
            </a:r>
            <a:r>
              <a:rPr lang="fr-FR" sz="1800" b="1" dirty="0">
                <a:solidFill>
                  <a:srgbClr val="C00000"/>
                </a:solidFill>
              </a:rPr>
              <a:t> of the country (Yaoundé and </a:t>
            </a:r>
            <a:r>
              <a:rPr lang="fr-FR" sz="1800" b="1" dirty="0" smtClean="0">
                <a:solidFill>
                  <a:srgbClr val="C00000"/>
                </a:solidFill>
              </a:rPr>
              <a:t>Douala)</a:t>
            </a:r>
          </a:p>
          <a:p>
            <a:pPr marL="457200" lvl="1" indent="0">
              <a:buNone/>
            </a:pPr>
            <a:r>
              <a:rPr lang="fr-FR" sz="1800" b="1" dirty="0" smtClean="0">
                <a:solidFill>
                  <a:srgbClr val="C00000"/>
                </a:solidFill>
              </a:rPr>
              <a:t>  </a:t>
            </a:r>
            <a:endParaRPr lang="tr-TR" sz="1800" b="1" dirty="0" smtClean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1600" b="1" dirty="0" smtClean="0"/>
              <a:t>OPPORTUNITY FOR PRIVATE SECTOR INVOLVEMENT</a:t>
            </a:r>
          </a:p>
          <a:p>
            <a:pPr marL="457200" lvl="1" indent="0">
              <a:buNone/>
            </a:pPr>
            <a:r>
              <a:rPr lang="en-US" sz="1800" b="1" dirty="0">
                <a:solidFill>
                  <a:srgbClr val="FF0000"/>
                </a:solidFill>
                <a:hlinkClick r:id="rId2"/>
              </a:rPr>
              <a:t>Equity</a:t>
            </a:r>
            <a:r>
              <a:rPr lang="tr-TR" sz="1800" b="1" dirty="0">
                <a:solidFill>
                  <a:srgbClr val="FF0000"/>
                </a:solidFill>
              </a:rPr>
              <a:t> </a:t>
            </a:r>
            <a:r>
              <a:rPr lang="en-US" sz="1800" b="1" dirty="0">
                <a:solidFill>
                  <a:srgbClr val="FF0000"/>
                </a:solidFill>
                <a:hlinkClick r:id="rId3"/>
              </a:rPr>
              <a:t>Debt - Private Sector</a:t>
            </a:r>
            <a:r>
              <a:rPr lang="tr-TR" sz="1800" b="1" dirty="0">
                <a:solidFill>
                  <a:srgbClr val="FF0000"/>
                </a:solidFill>
              </a:rPr>
              <a:t> </a:t>
            </a:r>
            <a:r>
              <a:rPr lang="en-US" sz="1800" b="1" dirty="0" smtClean="0">
                <a:solidFill>
                  <a:srgbClr val="FF0000"/>
                </a:solidFill>
                <a:hlinkClick r:id="rId4"/>
              </a:rPr>
              <a:t>Construction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hlinkClick r:id="rId5"/>
              </a:rPr>
              <a:t>Operations</a:t>
            </a:r>
            <a:r>
              <a:rPr lang="tr-TR" sz="1800" b="1" dirty="0">
                <a:solidFill>
                  <a:srgbClr val="FF0000"/>
                </a:solidFill>
              </a:rPr>
              <a:t> </a:t>
            </a:r>
            <a:r>
              <a:rPr lang="en-US" sz="1800" b="1" dirty="0">
                <a:solidFill>
                  <a:srgbClr val="FF0000"/>
                </a:solidFill>
                <a:hlinkClick r:id="rId6"/>
              </a:rPr>
              <a:t>Debt – Concession</a:t>
            </a:r>
            <a:endParaRPr lang="tr-TR" sz="1800" b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tr-TR" sz="16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sz="1600" b="1" dirty="0"/>
              <a:t>LAST UPDATED FILE RELATED TO PROJECT</a:t>
            </a:r>
          </a:p>
          <a:p>
            <a:pPr marL="457200" lvl="1" indent="0">
              <a:buNone/>
            </a:pPr>
            <a:r>
              <a:rPr lang="fr-FR" sz="1800" b="1" dirty="0">
                <a:solidFill>
                  <a:srgbClr val="C00000"/>
                </a:solidFill>
              </a:rPr>
              <a:t>Value for Money </a:t>
            </a:r>
            <a:r>
              <a:rPr lang="fr-FR" sz="1800" b="1" dirty="0" err="1">
                <a:solidFill>
                  <a:srgbClr val="C00000"/>
                </a:solidFill>
              </a:rPr>
              <a:t>analysis</a:t>
            </a:r>
            <a:r>
              <a:rPr lang="fr-FR" sz="1800" b="1" dirty="0">
                <a:solidFill>
                  <a:srgbClr val="C00000"/>
                </a:solidFill>
              </a:rPr>
              <a:t> have been </a:t>
            </a:r>
            <a:r>
              <a:rPr lang="fr-FR" sz="1800" b="1" dirty="0" err="1">
                <a:solidFill>
                  <a:srgbClr val="C00000"/>
                </a:solidFill>
              </a:rPr>
              <a:t>done</a:t>
            </a:r>
            <a:r>
              <a:rPr lang="fr-FR" sz="1800" b="1" dirty="0">
                <a:solidFill>
                  <a:srgbClr val="C00000"/>
                </a:solidFill>
              </a:rPr>
              <a:t> </a:t>
            </a:r>
            <a:r>
              <a:rPr lang="fr-FR" sz="1800" b="1" dirty="0" err="1">
                <a:solidFill>
                  <a:srgbClr val="C00000"/>
                </a:solidFill>
              </a:rPr>
              <a:t>after</a:t>
            </a:r>
            <a:r>
              <a:rPr lang="fr-FR" sz="1800" b="1" dirty="0">
                <a:solidFill>
                  <a:srgbClr val="C00000"/>
                </a:solidFill>
              </a:rPr>
              <a:t> </a:t>
            </a:r>
            <a:r>
              <a:rPr lang="fr-FR" sz="1800" b="1" dirty="0" err="1">
                <a:solidFill>
                  <a:srgbClr val="C00000"/>
                </a:solidFill>
              </a:rPr>
              <a:t>feasability</a:t>
            </a:r>
            <a:r>
              <a:rPr lang="fr-FR" sz="1800" b="1" dirty="0">
                <a:solidFill>
                  <a:srgbClr val="C00000"/>
                </a:solidFill>
              </a:rPr>
              <a:t> </a:t>
            </a:r>
            <a:r>
              <a:rPr lang="fr-FR" sz="1800" b="1" dirty="0" err="1">
                <a:solidFill>
                  <a:srgbClr val="C00000"/>
                </a:solidFill>
              </a:rPr>
              <a:t>studies</a:t>
            </a:r>
            <a:endParaRPr lang="tr-TR" sz="1800" b="1" dirty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endParaRPr lang="tr-TR" sz="3500" b="1" dirty="0"/>
          </a:p>
          <a:p>
            <a:pPr marL="457200" lvl="1" indent="0">
              <a:buNone/>
            </a:pPr>
            <a:endParaRPr lang="tr-TR" sz="3500" b="1" dirty="0" smtClean="0"/>
          </a:p>
          <a:p>
            <a:pPr lvl="1">
              <a:buFont typeface="Wingdings" charset="2"/>
              <a:buChar char="Ø"/>
            </a:pPr>
            <a:endParaRPr lang="tr-TR" sz="3500" b="1" dirty="0"/>
          </a:p>
          <a:p>
            <a:pPr lvl="1">
              <a:buFont typeface="Wingdings" charset="2"/>
              <a:buChar char="Ø"/>
            </a:pPr>
            <a:endParaRPr lang="tr-TR" sz="3500" b="1" dirty="0"/>
          </a:p>
          <a:p>
            <a:pPr>
              <a:buFont typeface="Wingdings" charset="2"/>
              <a:buChar char="Ø"/>
            </a:pPr>
            <a:endParaRPr lang="en-US" sz="10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1000" dirty="0"/>
          </a:p>
        </p:txBody>
      </p:sp>
      <p:sp>
        <p:nvSpPr>
          <p:cNvPr id="4" name="TextBox 3"/>
          <p:cNvSpPr txBox="1"/>
          <p:nvPr/>
        </p:nvSpPr>
        <p:spPr>
          <a:xfrm>
            <a:off x="-1239736" y="4611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52231" y="415750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771055" y="166300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7060" y="70868"/>
            <a:ext cx="67902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>
                <a:solidFill>
                  <a:srgbClr val="FFFFFF"/>
                </a:solidFill>
              </a:rPr>
              <a:t>PROMOTIONAL PPP PIPELINE PROJECT </a:t>
            </a:r>
            <a:r>
              <a:rPr lang="tr-TR" sz="3000" dirty="0" smtClean="0">
                <a:solidFill>
                  <a:srgbClr val="FFFFFF"/>
                </a:solidFill>
              </a:rPr>
              <a:t>PRESENTATION </a:t>
            </a:r>
            <a:endParaRPr lang="tr-TR" sz="3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34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727" y="1528186"/>
            <a:ext cx="7423728" cy="4826685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US" sz="1800" b="1" dirty="0" smtClean="0"/>
              <a:t>TECHNICAL </a:t>
            </a:r>
            <a:r>
              <a:rPr lang="en-US" sz="1800" b="1" dirty="0"/>
              <a:t>AND OTHER ADVISORS (INC PROJECT PREPARATION FACILITY) APPOINTED </a:t>
            </a:r>
            <a:br>
              <a:rPr lang="en-US" sz="1800" b="1" dirty="0"/>
            </a:br>
            <a:r>
              <a:rPr lang="en-US" sz="1800" b="1" dirty="0">
                <a:solidFill>
                  <a:srgbClr val="C00000"/>
                </a:solidFill>
              </a:rPr>
              <a:t>Yes – SET </a:t>
            </a:r>
            <a:r>
              <a:rPr lang="en-US" sz="1800" b="1" dirty="0" err="1">
                <a:solidFill>
                  <a:srgbClr val="C00000"/>
                </a:solidFill>
              </a:rPr>
              <a:t>Tunisie</a:t>
            </a:r>
            <a:endParaRPr lang="tr-TR" sz="1800" b="1" dirty="0">
              <a:solidFill>
                <a:srgbClr val="C00000"/>
              </a:solidFill>
            </a:endParaRPr>
          </a:p>
          <a:p>
            <a:pPr lvl="0">
              <a:buFont typeface="Wingdings" panose="05000000000000000000" pitchFamily="2" charset="2"/>
              <a:buChar char="Ø"/>
            </a:pPr>
            <a:endParaRPr lang="tr-TR" sz="1800" b="1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1800" b="1" dirty="0" smtClean="0"/>
              <a:t>IS FEASABILITY STUDY HAVE BEEN DONE?</a:t>
            </a:r>
            <a:r>
              <a:rPr lang="en-US" sz="1800" b="1" dirty="0"/>
              <a:t> </a:t>
            </a:r>
            <a:br>
              <a:rPr lang="en-US" sz="1800" b="1" dirty="0"/>
            </a:br>
            <a:r>
              <a:rPr lang="en-US" sz="1800" b="1" dirty="0" smtClean="0">
                <a:solidFill>
                  <a:srgbClr val="C00000"/>
                </a:solidFill>
              </a:rPr>
              <a:t>Yes</a:t>
            </a:r>
            <a:endParaRPr lang="tr-TR" sz="1800" b="1" dirty="0"/>
          </a:p>
          <a:p>
            <a:pPr marL="0" lvl="0" indent="0">
              <a:buNone/>
            </a:pPr>
            <a:endParaRPr lang="tr-TR" sz="1800" b="1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1800" b="1" dirty="0"/>
              <a:t>BUSINESS CASE COMPLETION DATE </a:t>
            </a:r>
            <a:br>
              <a:rPr lang="en-US" sz="1800" b="1" dirty="0"/>
            </a:br>
            <a:r>
              <a:rPr lang="fr-FR" sz="1800" b="1" dirty="0" err="1" smtClean="0">
                <a:solidFill>
                  <a:srgbClr val="C00000"/>
                </a:solidFill>
              </a:rPr>
              <a:t>June</a:t>
            </a:r>
            <a:r>
              <a:rPr lang="fr-FR" sz="1800" b="1" dirty="0" smtClean="0">
                <a:solidFill>
                  <a:srgbClr val="C00000"/>
                </a:solidFill>
              </a:rPr>
              <a:t> 2018</a:t>
            </a:r>
            <a:r>
              <a:rPr lang="en-US" sz="1800" b="1" dirty="0"/>
              <a:t/>
            </a:r>
            <a:br>
              <a:rPr lang="en-US" sz="1800" b="1" dirty="0"/>
            </a:br>
            <a:endParaRPr lang="tr-TR" sz="1800" b="1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1800" b="1" dirty="0"/>
              <a:t>ESTIMATED TIME TO START OF PROCUREMENT </a:t>
            </a:r>
            <a:br>
              <a:rPr lang="en-US" sz="1800" b="1" dirty="0"/>
            </a:br>
            <a:r>
              <a:rPr lang="en-US" sz="1800" b="1" dirty="0" smtClean="0">
                <a:solidFill>
                  <a:srgbClr val="C00000"/>
                </a:solidFill>
              </a:rPr>
              <a:t>January, 2019</a:t>
            </a:r>
            <a:endParaRPr lang="tr-TR" sz="1800" b="1" dirty="0"/>
          </a:p>
          <a:p>
            <a:pPr lvl="1">
              <a:buFont typeface="Wingdings" charset="2"/>
              <a:buChar char="Ø"/>
            </a:pPr>
            <a:endParaRPr lang="tr-TR" sz="3500" b="1" dirty="0"/>
          </a:p>
          <a:p>
            <a:pPr lvl="1">
              <a:buFont typeface="Wingdings" charset="2"/>
              <a:buChar char="Ø"/>
            </a:pPr>
            <a:endParaRPr lang="tr-TR" sz="3500" b="1" dirty="0" smtClean="0"/>
          </a:p>
          <a:p>
            <a:pPr lvl="1">
              <a:buFont typeface="Wingdings" charset="2"/>
              <a:buChar char="Ø"/>
            </a:pPr>
            <a:endParaRPr lang="tr-TR" sz="3500" b="1" dirty="0"/>
          </a:p>
          <a:p>
            <a:pPr lvl="1">
              <a:buFont typeface="Wingdings" charset="2"/>
              <a:buChar char="Ø"/>
            </a:pPr>
            <a:endParaRPr lang="tr-TR" sz="3500" b="1" dirty="0"/>
          </a:p>
          <a:p>
            <a:pPr>
              <a:buFont typeface="Wingdings" charset="2"/>
              <a:buChar char="Ø"/>
            </a:pPr>
            <a:endParaRPr lang="en-US" sz="10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1000" dirty="0"/>
          </a:p>
        </p:txBody>
      </p:sp>
      <p:sp>
        <p:nvSpPr>
          <p:cNvPr id="4" name="TextBox 3"/>
          <p:cNvSpPr txBox="1"/>
          <p:nvPr/>
        </p:nvSpPr>
        <p:spPr>
          <a:xfrm>
            <a:off x="-1239736" y="4611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52231" y="415750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771055" y="166300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7060" y="70868"/>
            <a:ext cx="67902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FFFF"/>
                </a:solidFill>
              </a:rPr>
              <a:t>Stage 4: Project Feasibility / Business Case Complete</a:t>
            </a:r>
            <a:endParaRPr lang="tr-TR" sz="3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11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727" y="1223386"/>
            <a:ext cx="7423728" cy="526516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 </a:t>
            </a:r>
            <a:endParaRPr lang="tr-TR" sz="280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300" b="1" dirty="0"/>
              <a:t>GOVERNMENT APPROVALS OBTAINED </a:t>
            </a:r>
            <a:r>
              <a:rPr lang="en-US" sz="2300" b="1" dirty="0" smtClean="0"/>
              <a:t/>
            </a:r>
            <a:br>
              <a:rPr lang="en-US" sz="2300" b="1" dirty="0" smtClean="0"/>
            </a:br>
            <a:r>
              <a:rPr lang="en-US" sz="2300" b="1" dirty="0" smtClean="0">
                <a:solidFill>
                  <a:srgbClr val="C00000"/>
                </a:solidFill>
              </a:rPr>
              <a:t>Government </a:t>
            </a:r>
            <a:r>
              <a:rPr lang="en-US" sz="2300" b="1" dirty="0">
                <a:solidFill>
                  <a:srgbClr val="C00000"/>
                </a:solidFill>
              </a:rPr>
              <a:t>approvals have been obtained</a:t>
            </a:r>
            <a:r>
              <a:rPr lang="en-US" sz="2300" b="1" dirty="0" smtClean="0">
                <a:solidFill>
                  <a:srgbClr val="C00000"/>
                </a:solidFill>
              </a:rPr>
              <a:t>.</a:t>
            </a:r>
            <a:endParaRPr lang="tr-TR" sz="2300" b="1" dirty="0" smtClean="0">
              <a:solidFill>
                <a:srgbClr val="C00000"/>
              </a:solidFill>
            </a:endParaRPr>
          </a:p>
          <a:p>
            <a:pPr lvl="0">
              <a:buFont typeface="Wingdings" panose="05000000000000000000" pitchFamily="2" charset="2"/>
              <a:buChar char="Ø"/>
            </a:pPr>
            <a:endParaRPr lang="tr-TR" sz="2300" b="1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300" b="1" dirty="0"/>
              <a:t>REVENUE SOURCE </a:t>
            </a:r>
            <a:br>
              <a:rPr lang="en-US" sz="2300" b="1" dirty="0"/>
            </a:br>
            <a:r>
              <a:rPr lang="en-US" sz="2300" b="1" dirty="0" smtClean="0">
                <a:solidFill>
                  <a:srgbClr val="C00000"/>
                </a:solidFill>
              </a:rPr>
              <a:t>PPP user pay</a:t>
            </a:r>
            <a:endParaRPr lang="tr-TR" sz="2300" b="1" dirty="0" smtClean="0">
              <a:solidFill>
                <a:srgbClr val="C00000"/>
              </a:solidFill>
            </a:endParaRPr>
          </a:p>
          <a:p>
            <a:pPr marL="0" lvl="0" indent="0">
              <a:buNone/>
            </a:pPr>
            <a:endParaRPr lang="tr-TR" sz="2300" b="1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300" b="1" dirty="0"/>
              <a:t>LENGTH OF CONTRACT (YEARS) </a:t>
            </a:r>
            <a:br>
              <a:rPr lang="en-US" sz="2300" b="1" dirty="0"/>
            </a:br>
            <a:r>
              <a:rPr lang="en-US" sz="2300" b="1" dirty="0" smtClean="0">
                <a:solidFill>
                  <a:srgbClr val="C00000"/>
                </a:solidFill>
              </a:rPr>
              <a:t>30-35 Years (Construction phase 4 years)</a:t>
            </a:r>
            <a:endParaRPr lang="tr-TR" sz="2300" b="1" dirty="0"/>
          </a:p>
          <a:p>
            <a:pPr lvl="0">
              <a:buFont typeface="Wingdings" panose="05000000000000000000" pitchFamily="2" charset="2"/>
              <a:buChar char="Ø"/>
            </a:pPr>
            <a:endParaRPr lang="tr-TR" sz="23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300" b="1" dirty="0"/>
              <a:t>DATE OF PROCUREMENT COMMENCEMENT </a:t>
            </a:r>
            <a:br>
              <a:rPr lang="en-US" sz="2300" b="1" dirty="0"/>
            </a:br>
            <a:r>
              <a:rPr lang="en-US" sz="2400" b="1" dirty="0">
                <a:solidFill>
                  <a:srgbClr val="C00000"/>
                </a:solidFill>
              </a:rPr>
              <a:t>January, 2019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en-US" sz="2300" b="1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300" b="1" dirty="0"/>
              <a:t>ROLE OF 3RD PARTIES </a:t>
            </a:r>
            <a:br>
              <a:rPr lang="en-US" sz="2300" b="1" dirty="0"/>
            </a:br>
            <a:r>
              <a:rPr lang="en-US" sz="2400" b="1" dirty="0">
                <a:solidFill>
                  <a:srgbClr val="C00000"/>
                </a:solidFill>
              </a:rPr>
              <a:t>Design, Build, Finance, Operate and </a:t>
            </a:r>
            <a:r>
              <a:rPr lang="en-US" sz="2400" b="1" dirty="0" smtClean="0">
                <a:solidFill>
                  <a:srgbClr val="C00000"/>
                </a:solidFill>
              </a:rPr>
              <a:t>maintain</a:t>
            </a:r>
            <a:r>
              <a:rPr lang="en-US" sz="2300" b="1" dirty="0"/>
              <a:t/>
            </a:r>
            <a:br>
              <a:rPr lang="en-US" sz="2300" b="1" dirty="0"/>
            </a:br>
            <a:endParaRPr lang="tr-TR" sz="2300" b="1" dirty="0"/>
          </a:p>
          <a:p>
            <a:pPr lvl="1">
              <a:buFont typeface="Wingdings" charset="2"/>
              <a:buChar char="Ø"/>
            </a:pPr>
            <a:endParaRPr lang="tr-TR" sz="3500" b="1" dirty="0"/>
          </a:p>
          <a:p>
            <a:pPr lvl="1">
              <a:buFont typeface="Wingdings" charset="2"/>
              <a:buChar char="Ø"/>
            </a:pPr>
            <a:endParaRPr lang="tr-TR" sz="3500" b="1" dirty="0" smtClean="0"/>
          </a:p>
          <a:p>
            <a:pPr lvl="1">
              <a:buFont typeface="Wingdings" charset="2"/>
              <a:buChar char="Ø"/>
            </a:pPr>
            <a:endParaRPr lang="tr-TR" sz="3500" b="1" dirty="0"/>
          </a:p>
          <a:p>
            <a:pPr lvl="1">
              <a:buFont typeface="Wingdings" charset="2"/>
              <a:buChar char="Ø"/>
            </a:pPr>
            <a:endParaRPr lang="tr-TR" sz="3500" b="1" dirty="0"/>
          </a:p>
          <a:p>
            <a:pPr>
              <a:buFont typeface="Wingdings" charset="2"/>
              <a:buChar char="Ø"/>
            </a:pPr>
            <a:endParaRPr lang="en-US" sz="10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1000" dirty="0"/>
          </a:p>
        </p:txBody>
      </p:sp>
      <p:sp>
        <p:nvSpPr>
          <p:cNvPr id="4" name="TextBox 3"/>
          <p:cNvSpPr txBox="1"/>
          <p:nvPr/>
        </p:nvSpPr>
        <p:spPr>
          <a:xfrm>
            <a:off x="-1239736" y="4611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52231" y="415750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771055" y="166300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7060" y="70868"/>
            <a:ext cx="67902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dirty="0">
                <a:solidFill>
                  <a:srgbClr val="FFFFFF"/>
                </a:solidFill>
              </a:rPr>
              <a:t>Stage 5: Government Approval / Procurement Stage</a:t>
            </a:r>
            <a:endParaRPr lang="tr-TR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27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2320</TotalTime>
  <Words>469</Words>
  <Application>Microsoft Office PowerPoint</Application>
  <PresentationFormat>Affichage à l'écran (4:3)</PresentationFormat>
  <Paragraphs>130</Paragraphs>
  <Slides>13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</dc:creator>
  <cp:lastModifiedBy>Willy Freddie Ndjana</cp:lastModifiedBy>
  <cp:revision>51</cp:revision>
  <dcterms:created xsi:type="dcterms:W3CDTF">2018-10-03T09:04:32Z</dcterms:created>
  <dcterms:modified xsi:type="dcterms:W3CDTF">2018-10-22T11:47:57Z</dcterms:modified>
</cp:coreProperties>
</file>