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4" r:id="rId6"/>
    <p:sldId id="266" r:id="rId7"/>
    <p:sldId id="265" r:id="rId8"/>
    <p:sldId id="267" r:id="rId9"/>
    <p:sldId id="268" r:id="rId10"/>
    <p:sldId id="269" r:id="rId11"/>
    <p:sldId id="270" r:id="rId12"/>
    <p:sldId id="271" r:id="rId13"/>
    <p:sldId id="272"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GB"/>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GB"/>
          </a:p>
        </p:txBody>
      </p:sp>
      <p:sp>
        <p:nvSpPr>
          <p:cNvPr id="4" name="Veri Yer Tutucusu 3"/>
          <p:cNvSpPr>
            <a:spLocks noGrp="1"/>
          </p:cNvSpPr>
          <p:nvPr>
            <p:ph type="dt" sz="half" idx="10"/>
          </p:nvPr>
        </p:nvSpPr>
        <p:spPr/>
        <p:txBody>
          <a:bodyPr/>
          <a:lstStyle/>
          <a:p>
            <a:fld id="{2D5F20A0-EABF-473E-99C0-0B251AFFD90C}" type="datetimeFigureOut">
              <a:rPr lang="en-GB" smtClean="0"/>
              <a:t>03/11/2015</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4208011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2D5F20A0-EABF-473E-99C0-0B251AFFD90C}" type="datetimeFigureOut">
              <a:rPr lang="en-GB" smtClean="0"/>
              <a:t>03/11/2015</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392801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2D5F20A0-EABF-473E-99C0-0B251AFFD90C}" type="datetimeFigureOut">
              <a:rPr lang="en-GB" smtClean="0"/>
              <a:t>03/11/2015</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299404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2D5F20A0-EABF-473E-99C0-0B251AFFD90C}" type="datetimeFigureOut">
              <a:rPr lang="en-GB" smtClean="0"/>
              <a:t>03/11/2015</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208634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GB"/>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D5F20A0-EABF-473E-99C0-0B251AFFD90C}" type="datetimeFigureOut">
              <a:rPr lang="en-GB" smtClean="0"/>
              <a:t>03/11/2015</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158386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2D5F20A0-EABF-473E-99C0-0B251AFFD90C}" type="datetimeFigureOut">
              <a:rPr lang="en-GB" smtClean="0"/>
              <a:t>03/11/2015</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407391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GB"/>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2D5F20A0-EABF-473E-99C0-0B251AFFD90C}" type="datetimeFigureOut">
              <a:rPr lang="en-GB" smtClean="0"/>
              <a:t>03/11/2015</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99560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2D5F20A0-EABF-473E-99C0-0B251AFFD90C}" type="datetimeFigureOut">
              <a:rPr lang="en-GB" smtClean="0"/>
              <a:t>03/11/2015</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4011614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5F20A0-EABF-473E-99C0-0B251AFFD90C}" type="datetimeFigureOut">
              <a:rPr lang="en-GB" smtClean="0"/>
              <a:t>03/11/2015</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213761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GB"/>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5F20A0-EABF-473E-99C0-0B251AFFD90C}" type="datetimeFigureOut">
              <a:rPr lang="en-GB" smtClean="0"/>
              <a:t>03/11/2015</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3817849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GB"/>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5F20A0-EABF-473E-99C0-0B251AFFD90C}" type="datetimeFigureOut">
              <a:rPr lang="en-GB" smtClean="0"/>
              <a:t>03/11/2015</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0BB732DE-A190-4BDE-8BEA-68ABBA7E5333}" type="slidenum">
              <a:rPr lang="en-GB" smtClean="0"/>
              <a:t>‹#›</a:t>
            </a:fld>
            <a:endParaRPr lang="en-GB"/>
          </a:p>
        </p:txBody>
      </p:sp>
    </p:spTree>
    <p:extLst>
      <p:ext uri="{BB962C8B-B14F-4D97-AF65-F5344CB8AC3E}">
        <p14:creationId xmlns:p14="http://schemas.microsoft.com/office/powerpoint/2010/main" val="157370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F20A0-EABF-473E-99C0-0B251AFFD90C}" type="datetimeFigureOut">
              <a:rPr lang="en-GB" smtClean="0"/>
              <a:t>03/11/2015</a:t>
            </a:fld>
            <a:endParaRPr lang="en-GB"/>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732DE-A190-4BDE-8BEA-68ABBA7E5333}" type="slidenum">
              <a:rPr lang="en-GB" smtClean="0"/>
              <a:t>‹#›</a:t>
            </a:fld>
            <a:endParaRPr lang="en-GB"/>
          </a:p>
        </p:txBody>
      </p:sp>
    </p:spTree>
    <p:extLst>
      <p:ext uri="{BB962C8B-B14F-4D97-AF65-F5344CB8AC3E}">
        <p14:creationId xmlns:p14="http://schemas.microsoft.com/office/powerpoint/2010/main" val="505714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evex.com/news/7-public-private-partnership-must-reads-85408"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devex.com/news/new-civil-society-report-challenges-conventional-ppp-benefits-86513"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ipa.eu/files/repository/eipascope/Scope2005_3_3(2).pdf"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3212976"/>
            <a:ext cx="5686400" cy="1075492"/>
          </a:xfrm>
        </p:spPr>
        <p:txBody>
          <a:bodyPr>
            <a:normAutofit fontScale="90000"/>
          </a:bodyPr>
          <a:lstStyle/>
          <a:p>
            <a:pPr algn="l"/>
            <a:r>
              <a:rPr lang="en-US" dirty="0" smtClean="0">
                <a:solidFill>
                  <a:schemeClr val="bg1"/>
                </a:solidFill>
              </a:rPr>
              <a:t>What is next for PPP Projects?</a:t>
            </a:r>
            <a:r>
              <a:rPr lang="tr-TR" dirty="0" smtClean="0">
                <a:solidFill>
                  <a:schemeClr val="bg1"/>
                </a:solidFill>
              </a:rPr>
              <a:t/>
            </a:r>
            <a:br>
              <a:rPr lang="tr-TR" dirty="0" smtClean="0">
                <a:solidFill>
                  <a:schemeClr val="bg1"/>
                </a:solidFill>
              </a:rPr>
            </a:br>
            <a:endParaRPr lang="en-GB" dirty="0">
              <a:solidFill>
                <a:schemeClr val="bg1"/>
              </a:solidFill>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7196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5">
                    <a:lumMod val="50000"/>
                  </a:schemeClr>
                </a:solidFill>
              </a:rPr>
              <a:t>Recommendations </a:t>
            </a:r>
            <a:r>
              <a:rPr lang="en-US" sz="3200" b="1" dirty="0" smtClean="0">
                <a:solidFill>
                  <a:schemeClr val="accent5">
                    <a:lumMod val="50000"/>
                  </a:schemeClr>
                </a:solidFill>
              </a:rPr>
              <a:t>- Comments</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A </a:t>
            </a:r>
            <a:r>
              <a:rPr lang="en-US" sz="1800" dirty="0">
                <a:latin typeface="+mn-lt"/>
              </a:rPr>
              <a:t>commitment within the public entity, early in the dialogue phase, to invest time and resources in understanding the potential solutions likely to be proposed by the bidders (strengths and weaknesses, outcomes and performance standards for those solutions, potential deal breakers etc.) is needed</a:t>
            </a:r>
          </a:p>
          <a:p>
            <a:pPr marL="285750" indent="-285750" algn="l">
              <a:lnSpc>
                <a:spcPct val="150000"/>
              </a:lnSpc>
              <a:buClr>
                <a:srgbClr val="C00000"/>
              </a:buClr>
              <a:buFont typeface="Wingdings" panose="05000000000000000000" pitchFamily="2" charset="2"/>
              <a:buChar char="ü"/>
            </a:pPr>
            <a:r>
              <a:rPr lang="en-US" sz="1800" dirty="0">
                <a:latin typeface="+mn-lt"/>
              </a:rPr>
              <a:t>A clear and transparent timetable and structure for information flows between bidders and the public entity and assessment of solutions in the dialogue phase is a </a:t>
            </a:r>
            <a:r>
              <a:rPr lang="en-US" sz="1800" dirty="0" smtClean="0">
                <a:latin typeface="+mn-lt"/>
              </a:rPr>
              <a:t>must</a:t>
            </a: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493879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5">
                    <a:lumMod val="50000"/>
                  </a:schemeClr>
                </a:solidFill>
              </a:rPr>
              <a:t>Recommendations </a:t>
            </a:r>
            <a:r>
              <a:rPr lang="en-US" sz="3200" b="1" dirty="0" smtClean="0">
                <a:solidFill>
                  <a:schemeClr val="accent5">
                    <a:lumMod val="50000"/>
                  </a:schemeClr>
                </a:solidFill>
              </a:rPr>
              <a:t>- Comments</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A </a:t>
            </a:r>
            <a:r>
              <a:rPr lang="en-US" sz="1800" dirty="0">
                <a:latin typeface="+mn-lt"/>
              </a:rPr>
              <a:t>clear code of practice for conduct of the dialogue phase, for example, clearly identifying what is confidential and non-confidential data, setting out how confidentiality of data will be preserved and how equality of treatment for each bidder in the dialogue will be achieved (frequency, scope, conduct, recording of meetings etc..) should be the norm</a:t>
            </a:r>
          </a:p>
          <a:p>
            <a:pPr marL="285750" indent="-285750" algn="l">
              <a:lnSpc>
                <a:spcPct val="150000"/>
              </a:lnSpc>
              <a:buClr>
                <a:srgbClr val="C00000"/>
              </a:buClr>
              <a:buFont typeface="Wingdings" panose="05000000000000000000" pitchFamily="2" charset="2"/>
              <a:buChar char="ü"/>
            </a:pPr>
            <a:r>
              <a:rPr lang="en-US" sz="1800" dirty="0">
                <a:latin typeface="+mn-lt"/>
              </a:rPr>
              <a:t>Internal guidance notes within the public entity (prepared before the final tenders are submitted) is needed about how the evaluation criteria will be applied to different solutions at final tender stage.</a:t>
            </a: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3235575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accent5">
                    <a:lumMod val="50000"/>
                  </a:schemeClr>
                </a:solidFill>
              </a:rPr>
              <a:t>Interesting Reading</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523020"/>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buClr>
                <a:srgbClr val="C00000"/>
              </a:buClr>
            </a:pPr>
            <a:r>
              <a:rPr lang="en-US" sz="1800" b="1" i="1" dirty="0">
                <a:latin typeface="+mn-lt"/>
              </a:rPr>
              <a:t>7 public-private partnership must-reads </a:t>
            </a:r>
            <a:r>
              <a:rPr lang="en-US" sz="1800" dirty="0">
                <a:latin typeface="+mn-lt"/>
              </a:rPr>
              <a:t>(</a:t>
            </a:r>
            <a:r>
              <a:rPr lang="en-US" sz="1800" dirty="0" err="1">
                <a:latin typeface="+mn-lt"/>
              </a:rPr>
              <a:t>Ashtin</a:t>
            </a:r>
            <a:r>
              <a:rPr lang="en-US" sz="1800" dirty="0">
                <a:latin typeface="+mn-lt"/>
              </a:rPr>
              <a:t> Carter-  03 February 2015 – </a:t>
            </a:r>
            <a:r>
              <a:rPr lang="en-US" sz="1800" dirty="0" err="1">
                <a:latin typeface="+mn-lt"/>
              </a:rPr>
              <a:t>Devex</a:t>
            </a:r>
            <a:r>
              <a:rPr lang="en-US" sz="1800" dirty="0">
                <a:latin typeface="+mn-lt"/>
              </a:rPr>
              <a:t>)</a:t>
            </a:r>
          </a:p>
          <a:p>
            <a:pPr marL="285750" indent="-285750" algn="l">
              <a:buClr>
                <a:srgbClr val="C00000"/>
              </a:buClr>
              <a:buFont typeface="Wingdings" panose="05000000000000000000" pitchFamily="2" charset="2"/>
              <a:buChar char="ü"/>
            </a:pPr>
            <a:endParaRPr lang="en-US" sz="1800" dirty="0">
              <a:latin typeface="+mn-lt"/>
            </a:endParaRPr>
          </a:p>
          <a:p>
            <a:pPr algn="l">
              <a:buClr>
                <a:srgbClr val="C00000"/>
              </a:buClr>
            </a:pPr>
            <a:r>
              <a:rPr lang="en-US" sz="1800" dirty="0">
                <a:latin typeface="+mn-lt"/>
                <a:hlinkClick r:id="rId3"/>
              </a:rPr>
              <a:t>https://</a:t>
            </a:r>
            <a:r>
              <a:rPr lang="en-US" sz="1800" dirty="0" smtClean="0">
                <a:latin typeface="+mn-lt"/>
                <a:hlinkClick r:id="rId3"/>
              </a:rPr>
              <a:t>www.devex.com/news/7-public-private-partnership-must-reads-85408</a:t>
            </a:r>
            <a:endParaRPr lang="en-US" sz="1800" dirty="0" smtClean="0">
              <a:latin typeface="+mn-lt"/>
            </a:endParaRPr>
          </a:p>
          <a:p>
            <a:pPr algn="l">
              <a:buClr>
                <a:srgbClr val="C00000"/>
              </a:buClr>
            </a:pPr>
            <a:endParaRPr lang="en-US" sz="1800" dirty="0">
              <a:latin typeface="+mn-lt"/>
            </a:endParaRPr>
          </a:p>
          <a:p>
            <a:pPr marL="285750" indent="-285750" algn="l">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“The Future of Public-Private Partnerships: Strengthening a Powerful Instrument for Global Development” By Daniel F. Runde, </a:t>
            </a:r>
            <a:r>
              <a:rPr lang="en-US" sz="1800" dirty="0" err="1">
                <a:latin typeface="+mn-lt"/>
              </a:rPr>
              <a:t>Amasia</a:t>
            </a:r>
            <a:r>
              <a:rPr lang="en-US" sz="1800" dirty="0">
                <a:latin typeface="+mn-lt"/>
              </a:rPr>
              <a:t> </a:t>
            </a:r>
            <a:r>
              <a:rPr lang="en-US" sz="1800" dirty="0" err="1">
                <a:latin typeface="+mn-lt"/>
              </a:rPr>
              <a:t>Zargarian</a:t>
            </a:r>
            <a:r>
              <a:rPr lang="en-US" sz="1800" dirty="0">
                <a:latin typeface="+mn-lt"/>
              </a:rPr>
              <a:t> (Center for Strategic and International Studies, October 2013, 6 pages)</a:t>
            </a:r>
          </a:p>
          <a:p>
            <a:pPr marL="285750" indent="-285750" algn="l">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The Convergence Continuum: Towards a “4th sector” in global development? By </a:t>
            </a:r>
            <a:r>
              <a:rPr lang="en-US" sz="1800" dirty="0" err="1">
                <a:latin typeface="+mn-lt"/>
              </a:rPr>
              <a:t>Gib</a:t>
            </a:r>
            <a:r>
              <a:rPr lang="en-US" sz="1800" dirty="0">
                <a:latin typeface="+mn-lt"/>
              </a:rPr>
              <a:t> Bulloch and Louise James (Accenture, September 2014, 17 pages)</a:t>
            </a:r>
          </a:p>
          <a:p>
            <a:pPr marL="285750" indent="-285750" algn="l">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“Reimagining the Role of the Private Sector in Development” By </a:t>
            </a:r>
            <a:r>
              <a:rPr lang="en-US" sz="1800" dirty="0" err="1">
                <a:latin typeface="+mn-lt"/>
              </a:rPr>
              <a:t>Homi</a:t>
            </a:r>
            <a:r>
              <a:rPr lang="en-US" sz="1800" dirty="0">
                <a:latin typeface="+mn-lt"/>
              </a:rPr>
              <a:t> </a:t>
            </a:r>
            <a:r>
              <a:rPr lang="en-US" sz="1800" dirty="0" err="1">
                <a:latin typeface="+mn-lt"/>
              </a:rPr>
              <a:t>Kharas</a:t>
            </a:r>
            <a:r>
              <a:rPr lang="en-US" sz="1800" dirty="0">
                <a:latin typeface="+mn-lt"/>
              </a:rPr>
              <a:t> (Brookings Institution, September 2013, 8 pages)</a:t>
            </a:r>
          </a:p>
          <a:p>
            <a:pPr marL="285750" indent="-285750" algn="l">
              <a:lnSpc>
                <a:spcPct val="150000"/>
              </a:lnSpc>
              <a:buClr>
                <a:srgbClr val="C00000"/>
              </a:buClr>
              <a:buFont typeface="Wingdings" panose="05000000000000000000" pitchFamily="2" charset="2"/>
              <a:buChar char="ü"/>
            </a:pPr>
            <a:endParaRPr lang="en-US" sz="1800" dirty="0">
              <a:latin typeface="+mn-lt"/>
            </a:endParaRPr>
          </a:p>
          <a:p>
            <a:pPr marL="285750" indent="-285750" algn="l">
              <a:lnSpc>
                <a:spcPct val="150000"/>
              </a:lnSpc>
              <a:buClr>
                <a:srgbClr val="C00000"/>
              </a:buClr>
              <a:buFont typeface="Wingdings" panose="05000000000000000000" pitchFamily="2" charset="2"/>
              <a:buChar char="ü"/>
            </a:pPr>
            <a:r>
              <a:rPr lang="en-US" sz="1800" dirty="0">
                <a:latin typeface="+mn-lt"/>
              </a:rPr>
              <a:t> </a:t>
            </a: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3126172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accent5">
                    <a:lumMod val="50000"/>
                  </a:schemeClr>
                </a:solidFill>
              </a:rPr>
              <a:t>Interesting Reading</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 “Creating New Models: Innovative Public-Private Partnerships for Inclusive Development in Latin America” By: Marisol Argueta de Barillas, Fernando J. Gómez (World Economic Forum, April 2014, 68 pages)</a:t>
            </a:r>
          </a:p>
          <a:p>
            <a:pPr marL="285750" indent="-285750" algn="l">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“Creating Shared Value” By Michael Porter and Mark Kramer (Harvard Business Review, January to February 2011, 17 pages)</a:t>
            </a:r>
          </a:p>
          <a:p>
            <a:pPr marL="285750" indent="-285750" algn="l">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r>
              <a:rPr lang="en-US" sz="1800" dirty="0">
                <a:latin typeface="+mn-lt"/>
              </a:rPr>
              <a:t>“Foreign Assistance: Public-Private Partnerships (PPPs)” By Marian L. Lawson (Congressional Research Service, October 2013, 18 pages)</a:t>
            </a:r>
          </a:p>
          <a:p>
            <a:pPr marL="285750" indent="-285750" algn="l">
              <a:buClr>
                <a:srgbClr val="C00000"/>
              </a:buClr>
              <a:buFont typeface="Wingdings" panose="05000000000000000000" pitchFamily="2" charset="2"/>
              <a:buChar char="ü"/>
            </a:pPr>
            <a:endParaRPr lang="en-US" sz="1800" dirty="0">
              <a:latin typeface="+mn-lt"/>
            </a:endParaRPr>
          </a:p>
          <a:p>
            <a:pPr algn="l">
              <a:buClr>
                <a:srgbClr val="C00000"/>
              </a:buClr>
            </a:pPr>
            <a:endParaRPr lang="en-US" sz="1800" dirty="0">
              <a:latin typeface="+mn-lt"/>
            </a:endParaRPr>
          </a:p>
          <a:p>
            <a:pPr marL="285750" indent="-285750" algn="l">
              <a:buClr>
                <a:srgbClr val="C00000"/>
              </a:buClr>
              <a:buFont typeface="Wingdings" panose="05000000000000000000" pitchFamily="2" charset="2"/>
              <a:buChar char="ü"/>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943050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accent5">
                    <a:lumMod val="50000"/>
                  </a:schemeClr>
                </a:solidFill>
              </a:rPr>
              <a:t>What Now?</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endParaRPr lang="en-US" sz="1800" dirty="0">
              <a:latin typeface="+mn-lt"/>
            </a:endParaRPr>
          </a:p>
          <a:p>
            <a:pPr marL="285750" indent="-285750" algn="l">
              <a:buClr>
                <a:srgbClr val="C00000"/>
              </a:buClr>
              <a:buFont typeface="Wingdings" panose="05000000000000000000" pitchFamily="2" charset="2"/>
              <a:buChar char="ü"/>
            </a:pPr>
            <a:endParaRPr lang="en-US" sz="1800" dirty="0">
              <a:latin typeface="+mn-lt"/>
            </a:endParaRPr>
          </a:p>
          <a:p>
            <a:pPr>
              <a:buClr>
                <a:srgbClr val="C00000"/>
              </a:buClr>
            </a:pPr>
            <a:r>
              <a:rPr lang="en-US" sz="1800" dirty="0">
                <a:latin typeface="+mn-lt"/>
              </a:rPr>
              <a:t>What types of projects are likely to be procured in the future?</a:t>
            </a:r>
          </a:p>
          <a:p>
            <a:pPr marL="285750" indent="-285750" algn="l">
              <a:buClr>
                <a:srgbClr val="C00000"/>
              </a:buClr>
              <a:buFont typeface="Wingdings" panose="05000000000000000000" pitchFamily="2" charset="2"/>
              <a:buChar char="ü"/>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976004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827584" y="534893"/>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accent5">
                    <a:lumMod val="50000"/>
                  </a:schemeClr>
                </a:solidFill>
              </a:rPr>
              <a:t>What is Next?</a:t>
            </a:r>
            <a:r>
              <a:rPr lang="tr-TR" sz="3200" dirty="0" smtClean="0">
                <a:solidFill>
                  <a:schemeClr val="bg1"/>
                </a:solidFill>
              </a:rPr>
              <a:t/>
            </a:r>
            <a:br>
              <a:rPr lang="tr-TR" sz="3200" dirty="0" smtClean="0">
                <a:solidFill>
                  <a:schemeClr val="bg1"/>
                </a:solidFill>
              </a:rPr>
            </a:br>
            <a:endParaRPr lang="en-GB" sz="3200" dirty="0">
              <a:solidFill>
                <a:schemeClr val="bg1"/>
              </a:solidFill>
            </a:endParaRPr>
          </a:p>
        </p:txBody>
      </p:sp>
      <p:sp>
        <p:nvSpPr>
          <p:cNvPr id="7" name="Metin kutusu 6"/>
          <p:cNvSpPr txBox="1"/>
          <p:nvPr/>
        </p:nvSpPr>
        <p:spPr>
          <a:xfrm>
            <a:off x="269332"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8" name="Metin kutusu 7"/>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624" y="1655543"/>
            <a:ext cx="6875431" cy="4790622"/>
          </a:xfrm>
          <a:prstGeom prst="rect">
            <a:avLst/>
          </a:prstGeom>
        </p:spPr>
      </p:pic>
    </p:spTree>
    <p:extLst>
      <p:ext uri="{BB962C8B-B14F-4D97-AF65-F5344CB8AC3E}">
        <p14:creationId xmlns:p14="http://schemas.microsoft.com/office/powerpoint/2010/main" val="2467253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200" b="1" dirty="0" smtClean="0">
                <a:solidFill>
                  <a:schemeClr val="accent5">
                    <a:lumMod val="50000"/>
                  </a:schemeClr>
                </a:solidFill>
              </a:rPr>
              <a:t>General observations about PPPs</a:t>
            </a:r>
            <a:r>
              <a:rPr lang="tr-TR" sz="3200" b="1" dirty="0">
                <a:solidFill>
                  <a:schemeClr val="accent5">
                    <a:lumMod val="50000"/>
                  </a:schemeClr>
                </a:solidFill>
              </a:rPr>
              <a:t/>
            </a:r>
            <a:br>
              <a:rPr lang="tr-TR" sz="3200" b="1" dirty="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
        <p:nvSpPr>
          <p:cNvPr id="2" name="Rectangle 1"/>
          <p:cNvSpPr/>
          <p:nvPr/>
        </p:nvSpPr>
        <p:spPr>
          <a:xfrm>
            <a:off x="611560" y="2413338"/>
            <a:ext cx="7992888" cy="1754326"/>
          </a:xfrm>
          <a:prstGeom prst="rect">
            <a:avLst/>
          </a:prstGeom>
        </p:spPr>
        <p:txBody>
          <a:bodyPr wrap="square">
            <a:spAutoFit/>
          </a:bodyPr>
          <a:lstStyle/>
          <a:p>
            <a:r>
              <a:rPr lang="en-US" b="1" i="1" dirty="0" smtClean="0"/>
              <a:t>New civil society report challenges conventional PPP benefits (</a:t>
            </a:r>
            <a:r>
              <a:rPr lang="en-US" b="1" i="1" dirty="0" err="1" smtClean="0"/>
              <a:t>Naki</a:t>
            </a:r>
            <a:r>
              <a:rPr lang="en-US" b="1" i="1" dirty="0" smtClean="0"/>
              <a:t> B. Mendoza - 10 July 2015 – </a:t>
            </a:r>
            <a:r>
              <a:rPr lang="en-US" b="1" i="1" dirty="0" err="1" smtClean="0"/>
              <a:t>Devex</a:t>
            </a:r>
            <a:r>
              <a:rPr lang="en-US" b="1" i="1" dirty="0" smtClean="0"/>
              <a:t>)</a:t>
            </a:r>
          </a:p>
          <a:p>
            <a:endParaRPr lang="en-US" b="1" i="1" dirty="0" smtClean="0"/>
          </a:p>
          <a:p>
            <a:r>
              <a:rPr lang="en-US" dirty="0" smtClean="0">
                <a:hlinkClick r:id="rId3"/>
              </a:rPr>
              <a:t>https://www.devex.com/news/new-civil-society-report-challenges-conventional-ppp-benefits-86513</a:t>
            </a:r>
            <a:endParaRPr lang="en-US" dirty="0" smtClean="0"/>
          </a:p>
          <a:p>
            <a:endParaRPr lang="en-US" dirty="0"/>
          </a:p>
        </p:txBody>
      </p:sp>
    </p:spTree>
    <p:extLst>
      <p:ext uri="{BB962C8B-B14F-4D97-AF65-F5344CB8AC3E}">
        <p14:creationId xmlns:p14="http://schemas.microsoft.com/office/powerpoint/2010/main" val="2162167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200" b="1">
                <a:solidFill>
                  <a:schemeClr val="accent5">
                    <a:lumMod val="50000"/>
                  </a:schemeClr>
                </a:solidFill>
              </a:rPr>
              <a:t>General observations about PPPs</a:t>
            </a:r>
            <a:br>
              <a:rPr lang="tr-TR" sz="3200" b="1">
                <a:solidFill>
                  <a:schemeClr val="accent5">
                    <a:lumMod val="50000"/>
                  </a:schemeClr>
                </a:solidFill>
              </a:rPr>
            </a:br>
            <a:endParaRPr lang="tr-TR" sz="3200" b="1" dirty="0" err="1">
              <a:solidFill>
                <a:schemeClr val="accent5">
                  <a:lumMod val="50000"/>
                </a:schemeClr>
              </a:solidFill>
            </a:endParaRPr>
          </a:p>
        </p:txBody>
      </p:sp>
      <p:sp>
        <p:nvSpPr>
          <p:cNvPr id="6" name="Başlık 1"/>
          <p:cNvSpPr txBox="1">
            <a:spLocks/>
          </p:cNvSpPr>
          <p:nvPr/>
        </p:nvSpPr>
        <p:spPr>
          <a:xfrm>
            <a:off x="467544" y="263691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PPPs </a:t>
            </a:r>
            <a:r>
              <a:rPr lang="en-US" sz="1800" dirty="0">
                <a:latin typeface="+mn-lt"/>
              </a:rPr>
              <a:t>and Philanthropy – PPPPs? </a:t>
            </a:r>
            <a:r>
              <a:rPr lang="en-US" sz="1800" dirty="0">
                <a:latin typeface="+mn-lt"/>
              </a:rPr>
              <a:t>The debate</a:t>
            </a:r>
          </a:p>
          <a:p>
            <a:pPr marL="285750" indent="-285750" algn="l">
              <a:lnSpc>
                <a:spcPct val="150000"/>
              </a:lnSpc>
              <a:buClr>
                <a:srgbClr val="C00000"/>
              </a:buClr>
              <a:buFont typeface="Wingdings" panose="05000000000000000000" pitchFamily="2" charset="2"/>
              <a:buChar char="ü"/>
            </a:pPr>
            <a:r>
              <a:rPr lang="en-US" sz="1800" dirty="0" smtClean="0">
                <a:latin typeface="+mn-lt"/>
              </a:rPr>
              <a:t>Public-private </a:t>
            </a:r>
            <a:r>
              <a:rPr lang="en-US" sz="1800" dirty="0">
                <a:latin typeface="+mn-lt"/>
              </a:rPr>
              <a:t>partnerships are considered an important development tool</a:t>
            </a:r>
          </a:p>
          <a:p>
            <a:pPr marL="285750" indent="-285750" algn="l">
              <a:lnSpc>
                <a:spcPct val="150000"/>
              </a:lnSpc>
              <a:buClr>
                <a:srgbClr val="C00000"/>
              </a:buClr>
              <a:buFont typeface="Wingdings" panose="05000000000000000000" pitchFamily="2" charset="2"/>
              <a:buChar char="ü"/>
            </a:pPr>
            <a:r>
              <a:rPr lang="en-US" sz="1800" dirty="0" smtClean="0">
                <a:latin typeface="+mn-lt"/>
              </a:rPr>
              <a:t>Governments </a:t>
            </a:r>
            <a:r>
              <a:rPr lang="en-US" sz="1800" dirty="0">
                <a:latin typeface="+mn-lt"/>
              </a:rPr>
              <a:t>are looking to the private sector to help fund a new set </a:t>
            </a:r>
            <a:r>
              <a:rPr lang="en-US" sz="1800" dirty="0">
                <a:latin typeface="+mn-lt"/>
              </a:rPr>
              <a:t>of sustainability </a:t>
            </a:r>
            <a:r>
              <a:rPr lang="en-US" sz="1800" dirty="0">
                <a:latin typeface="+mn-lt"/>
              </a:rPr>
              <a:t>targets</a:t>
            </a:r>
          </a:p>
          <a:p>
            <a:pPr marL="285750" indent="-285750" algn="l">
              <a:lnSpc>
                <a:spcPct val="150000"/>
              </a:lnSpc>
              <a:buClr>
                <a:srgbClr val="C00000"/>
              </a:buClr>
              <a:buFont typeface="Wingdings" panose="05000000000000000000" pitchFamily="2" charset="2"/>
              <a:buChar char="ü"/>
            </a:pPr>
            <a:r>
              <a:rPr lang="en-US" sz="1800" dirty="0" smtClean="0">
                <a:latin typeface="+mn-lt"/>
              </a:rPr>
              <a:t>There </a:t>
            </a:r>
            <a:r>
              <a:rPr lang="en-US" sz="1800" dirty="0">
                <a:latin typeface="+mn-lt"/>
              </a:rPr>
              <a:t>are concerns that high public sector debt that can result from PPPs</a:t>
            </a:r>
          </a:p>
          <a:p>
            <a:pPr marL="285750" indent="-285750" algn="l">
              <a:lnSpc>
                <a:spcPct val="150000"/>
              </a:lnSpc>
              <a:buClr>
                <a:srgbClr val="C00000"/>
              </a:buClr>
              <a:buFont typeface="Wingdings" panose="05000000000000000000" pitchFamily="2" charset="2"/>
              <a:buChar char="ü"/>
            </a:pPr>
            <a:r>
              <a:rPr lang="en-US" sz="1800" dirty="0" smtClean="0">
                <a:latin typeface="+mn-lt"/>
              </a:rPr>
              <a:t>Opaque </a:t>
            </a:r>
            <a:r>
              <a:rPr lang="en-US" sz="1800" dirty="0">
                <a:latin typeface="+mn-lt"/>
              </a:rPr>
              <a:t>government procurement practices can be bad for civil society</a:t>
            </a:r>
          </a:p>
          <a:p>
            <a:pPr marL="285750" indent="-285750" algn="l">
              <a:lnSpc>
                <a:spcPct val="150000"/>
              </a:lnSpc>
              <a:buClr>
                <a:srgbClr val="C00000"/>
              </a:buClr>
              <a:buFont typeface="Wingdings" panose="05000000000000000000" pitchFamily="2" charset="2"/>
              <a:buChar char="ü"/>
            </a:pPr>
            <a:r>
              <a:rPr lang="en-US" sz="1800" dirty="0" smtClean="0">
                <a:latin typeface="+mn-lt"/>
              </a:rPr>
              <a:t>PPPs </a:t>
            </a:r>
            <a:r>
              <a:rPr lang="en-US" sz="1800" dirty="0">
                <a:latin typeface="+mn-lt"/>
              </a:rPr>
              <a:t>which are a common form of collaboration to share risk and advance development goals can be expensive, nontransparent and difficult to negotiate</a:t>
            </a:r>
          </a:p>
          <a:p>
            <a:pPr marL="285750" indent="-285750" algn="l">
              <a:lnSpc>
                <a:spcPct val="150000"/>
              </a:lnSpc>
              <a:buClr>
                <a:srgbClr val="C00000"/>
              </a:buClr>
              <a:buFont typeface="Wingdings" panose="05000000000000000000" pitchFamily="2" charset="2"/>
              <a:buChar char="ü"/>
            </a:pPr>
            <a:r>
              <a:rPr lang="en-US" sz="1800" dirty="0" smtClean="0">
                <a:latin typeface="+mn-lt"/>
              </a:rPr>
              <a:t>The </a:t>
            </a:r>
            <a:r>
              <a:rPr lang="en-US" sz="1800" dirty="0">
                <a:latin typeface="+mn-lt"/>
              </a:rPr>
              <a:t>costs of PPP projects can be high and the public sector takes on most of the risks</a:t>
            </a:r>
          </a:p>
          <a:p>
            <a:pPr algn="l">
              <a:lnSpc>
                <a:spcPct val="150000"/>
              </a:lnSpc>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368226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200" b="1">
                <a:solidFill>
                  <a:schemeClr val="accent5">
                    <a:lumMod val="50000"/>
                  </a:schemeClr>
                </a:solidFill>
              </a:rPr>
              <a:t>General observations about PPPs</a:t>
            </a:r>
            <a:br>
              <a:rPr lang="tr-TR" sz="3200" b="1">
                <a:solidFill>
                  <a:schemeClr val="accent5">
                    <a:lumMod val="50000"/>
                  </a:schemeClr>
                </a:solidFill>
              </a:rPr>
            </a:br>
            <a:endParaRPr lang="tr-TR" sz="3200" b="1" dirty="0" err="1">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There </a:t>
            </a:r>
            <a:r>
              <a:rPr lang="en-US" sz="1800" dirty="0">
                <a:latin typeface="+mn-lt"/>
              </a:rPr>
              <a:t>is often a veil of secrecy over how these projects are negotiated</a:t>
            </a:r>
          </a:p>
          <a:p>
            <a:pPr marL="285750" indent="-285750" algn="l">
              <a:lnSpc>
                <a:spcPct val="150000"/>
              </a:lnSpc>
              <a:buClr>
                <a:srgbClr val="C00000"/>
              </a:buClr>
              <a:buFont typeface="Wingdings" panose="05000000000000000000" pitchFamily="2" charset="2"/>
              <a:buChar char="ü"/>
            </a:pPr>
            <a:r>
              <a:rPr lang="en-US" sz="1800" dirty="0" smtClean="0">
                <a:latin typeface="+mn-lt"/>
              </a:rPr>
              <a:t>PPPs </a:t>
            </a:r>
            <a:r>
              <a:rPr lang="en-US" sz="1800" dirty="0">
                <a:latin typeface="+mn-lt"/>
              </a:rPr>
              <a:t>are often the most expensive method of financing</a:t>
            </a:r>
          </a:p>
          <a:p>
            <a:pPr marL="285750" indent="-285750" algn="l">
              <a:lnSpc>
                <a:spcPct val="150000"/>
              </a:lnSpc>
              <a:buClr>
                <a:srgbClr val="C00000"/>
              </a:buClr>
              <a:buFont typeface="Wingdings" panose="05000000000000000000" pitchFamily="2" charset="2"/>
              <a:buChar char="ü"/>
            </a:pPr>
            <a:r>
              <a:rPr lang="en-US" sz="1800" dirty="0" smtClean="0">
                <a:latin typeface="+mn-lt"/>
              </a:rPr>
              <a:t>Transaction </a:t>
            </a:r>
            <a:r>
              <a:rPr lang="en-US" sz="1800" dirty="0">
                <a:latin typeface="+mn-lt"/>
              </a:rPr>
              <a:t>costs also tend to be high because of the shallow pool from which to draw specialized companies capable of executing public works projects</a:t>
            </a:r>
          </a:p>
          <a:p>
            <a:pPr marL="285750" indent="-285750" algn="l">
              <a:lnSpc>
                <a:spcPct val="150000"/>
              </a:lnSpc>
              <a:buClr>
                <a:srgbClr val="C00000"/>
              </a:buClr>
              <a:buFont typeface="Wingdings" panose="05000000000000000000" pitchFamily="2" charset="2"/>
              <a:buChar char="ü"/>
            </a:pPr>
            <a:r>
              <a:rPr lang="en-US" sz="1800" dirty="0" smtClean="0">
                <a:latin typeface="+mn-lt"/>
              </a:rPr>
              <a:t>Because </a:t>
            </a:r>
            <a:r>
              <a:rPr lang="en-US" sz="1800" dirty="0">
                <a:latin typeface="+mn-lt"/>
              </a:rPr>
              <a:t>of limited competition, PPP terms are often frequently renegotiated with low transparency</a:t>
            </a:r>
          </a:p>
          <a:p>
            <a:pPr marL="285750" indent="-285750" algn="l">
              <a:lnSpc>
                <a:spcPct val="150000"/>
              </a:lnSpc>
              <a:buClr>
                <a:srgbClr val="C00000"/>
              </a:buClr>
              <a:buFont typeface="Wingdings" panose="05000000000000000000" pitchFamily="2" charset="2"/>
              <a:buChar char="ü"/>
            </a:pPr>
            <a:r>
              <a:rPr lang="en-US" sz="1800" dirty="0" smtClean="0">
                <a:latin typeface="+mn-lt"/>
              </a:rPr>
              <a:t>States </a:t>
            </a:r>
            <a:r>
              <a:rPr lang="en-US" sz="1800" dirty="0">
                <a:latin typeface="+mn-lt"/>
              </a:rPr>
              <a:t>need a mechanism to allow themselves to step back from individual projects and look at the medium and long term effect of PPP on public service delivery. </a:t>
            </a:r>
          </a:p>
          <a:p>
            <a:pPr marL="285750" indent="-285750" algn="l">
              <a:lnSpc>
                <a:spcPct val="150000"/>
              </a:lnSpc>
              <a:buClr>
                <a:srgbClr val="C00000"/>
              </a:buClr>
              <a:buFont typeface="Wingdings" panose="05000000000000000000" pitchFamily="2" charset="2"/>
              <a:buChar char="ü"/>
            </a:pPr>
            <a:r>
              <a:rPr lang="en-US" sz="1800" dirty="0" smtClean="0">
                <a:latin typeface="+mn-lt"/>
              </a:rPr>
              <a:t>Since </a:t>
            </a:r>
            <a:r>
              <a:rPr lang="en-US" sz="1800" dirty="0">
                <a:latin typeface="+mn-lt"/>
              </a:rPr>
              <a:t>there are relatively few examples so far of PPP schemes which have completed all of their design, construction and operational phases, continuing interim assessment is needed. </a:t>
            </a: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1136588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accent5">
                    <a:lumMod val="50000"/>
                  </a:schemeClr>
                </a:solidFill>
              </a:rPr>
              <a:t>Some Critical Questions – Back to the Future</a:t>
            </a: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
        <p:nvSpPr>
          <p:cNvPr id="2" name="Rectangle 1"/>
          <p:cNvSpPr/>
          <p:nvPr/>
        </p:nvSpPr>
        <p:spPr>
          <a:xfrm>
            <a:off x="611560" y="2413338"/>
            <a:ext cx="7992888" cy="1754326"/>
          </a:xfrm>
          <a:prstGeom prst="rect">
            <a:avLst/>
          </a:prstGeom>
        </p:spPr>
        <p:txBody>
          <a:bodyPr wrap="square">
            <a:spAutoFit/>
          </a:bodyPr>
          <a:lstStyle/>
          <a:p>
            <a:endParaRPr lang="en-US" dirty="0"/>
          </a:p>
          <a:p>
            <a:r>
              <a:rPr lang="en-US" b="1" i="1" dirty="0"/>
              <a:t>Beyond the New Public Procurement Directive –the Future for Public Private Partnerships (PPP)</a:t>
            </a:r>
            <a:r>
              <a:rPr lang="en-US" dirty="0"/>
              <a:t> (Michael Burnett, Lecturer – EIPA Maastricht - 2005)</a:t>
            </a:r>
          </a:p>
          <a:p>
            <a:r>
              <a:rPr lang="en-US" dirty="0"/>
              <a:t> </a:t>
            </a:r>
          </a:p>
          <a:p>
            <a:r>
              <a:rPr lang="en-US" u="sng" dirty="0">
                <a:hlinkClick r:id="rId3"/>
              </a:rPr>
              <a:t>http://www.eipa.eu/files/repository/eipascope/Scope2005_3_3(2).pdf</a:t>
            </a:r>
            <a:endParaRPr lang="en-US" dirty="0"/>
          </a:p>
          <a:p>
            <a:endParaRPr lang="en-US" dirty="0"/>
          </a:p>
        </p:txBody>
      </p:sp>
    </p:spTree>
    <p:extLst>
      <p:ext uri="{BB962C8B-B14F-4D97-AF65-F5344CB8AC3E}">
        <p14:creationId xmlns:p14="http://schemas.microsoft.com/office/powerpoint/2010/main" val="859773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5">
                    <a:lumMod val="50000"/>
                  </a:schemeClr>
                </a:solidFill>
              </a:rPr>
              <a:t>Some Critical Questions – Back to the Future</a:t>
            </a:r>
          </a:p>
          <a:p>
            <a:pPr algn="l"/>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Are </a:t>
            </a:r>
            <a:r>
              <a:rPr lang="en-US" sz="1800" dirty="0">
                <a:latin typeface="+mn-lt"/>
              </a:rPr>
              <a:t>there, for example, any services in which PPP is working notably better or worse than elsewhere? </a:t>
            </a:r>
          </a:p>
          <a:p>
            <a:pPr marL="285750" indent="-285750" algn="l">
              <a:lnSpc>
                <a:spcPct val="150000"/>
              </a:lnSpc>
              <a:buClr>
                <a:srgbClr val="C00000"/>
              </a:buClr>
              <a:buFont typeface="Wingdings" panose="05000000000000000000" pitchFamily="2" charset="2"/>
              <a:buChar char="ü"/>
            </a:pPr>
            <a:r>
              <a:rPr lang="en-US" sz="1800" dirty="0" smtClean="0">
                <a:latin typeface="+mn-lt"/>
              </a:rPr>
              <a:t>Is </a:t>
            </a:r>
            <a:r>
              <a:rPr lang="en-US" sz="1800" dirty="0">
                <a:latin typeface="+mn-lt"/>
              </a:rPr>
              <a:t>risk transfer truly effective in all services? </a:t>
            </a:r>
          </a:p>
          <a:p>
            <a:pPr marL="285750" indent="-285750" algn="l">
              <a:lnSpc>
                <a:spcPct val="150000"/>
              </a:lnSpc>
              <a:buClr>
                <a:srgbClr val="C00000"/>
              </a:buClr>
              <a:buFont typeface="Wingdings" panose="05000000000000000000" pitchFamily="2" charset="2"/>
              <a:buChar char="ü"/>
            </a:pPr>
            <a:r>
              <a:rPr lang="en-US" sz="1800" dirty="0" smtClean="0">
                <a:latin typeface="+mn-lt"/>
              </a:rPr>
              <a:t>Are </a:t>
            </a:r>
            <a:r>
              <a:rPr lang="en-US" sz="1800" dirty="0">
                <a:latin typeface="+mn-lt"/>
              </a:rPr>
              <a:t>PPP consistently delivering better performance in all services? </a:t>
            </a:r>
          </a:p>
          <a:p>
            <a:pPr marL="285750" indent="-285750" algn="l">
              <a:lnSpc>
                <a:spcPct val="150000"/>
              </a:lnSpc>
              <a:buClr>
                <a:srgbClr val="C00000"/>
              </a:buClr>
              <a:buFont typeface="Wingdings" panose="05000000000000000000" pitchFamily="2" charset="2"/>
              <a:buChar char="ü"/>
            </a:pPr>
            <a:r>
              <a:rPr lang="en-US" sz="1800" dirty="0" smtClean="0">
                <a:latin typeface="+mn-lt"/>
              </a:rPr>
              <a:t>Is </a:t>
            </a:r>
            <a:r>
              <a:rPr lang="en-US" sz="1800" dirty="0">
                <a:latin typeface="+mn-lt"/>
              </a:rPr>
              <a:t>there a difference between the value for money at the design and construction phase and in the operational phase? </a:t>
            </a:r>
          </a:p>
          <a:p>
            <a:pPr marL="285750" indent="-285750" algn="l">
              <a:lnSpc>
                <a:spcPct val="150000"/>
              </a:lnSpc>
              <a:buClr>
                <a:srgbClr val="C00000"/>
              </a:buClr>
              <a:buFont typeface="Wingdings" panose="05000000000000000000" pitchFamily="2" charset="2"/>
              <a:buChar char="ü"/>
            </a:pP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1466794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5">
                    <a:lumMod val="50000"/>
                  </a:schemeClr>
                </a:solidFill>
              </a:rPr>
              <a:t>Some Critical Questions – Back to the Future</a:t>
            </a:r>
          </a:p>
          <a:p>
            <a:pPr algn="l"/>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smtClean="0">
                <a:latin typeface="+mn-lt"/>
              </a:rPr>
              <a:t>As </a:t>
            </a:r>
            <a:r>
              <a:rPr lang="en-US" sz="1800" dirty="0">
                <a:latin typeface="+mn-lt"/>
              </a:rPr>
              <a:t>PPP markets mature, do suppliers and public entities expect profit margins be higher or lower in future? </a:t>
            </a:r>
          </a:p>
          <a:p>
            <a:pPr marL="285750" indent="-285750" algn="l">
              <a:lnSpc>
                <a:spcPct val="150000"/>
              </a:lnSpc>
              <a:buClr>
                <a:srgbClr val="C00000"/>
              </a:buClr>
              <a:buFont typeface="Wingdings" panose="05000000000000000000" pitchFamily="2" charset="2"/>
              <a:buChar char="ü"/>
            </a:pPr>
            <a:r>
              <a:rPr lang="en-US" sz="1800" dirty="0" smtClean="0">
                <a:latin typeface="+mn-lt"/>
              </a:rPr>
              <a:t>Will </a:t>
            </a:r>
            <a:r>
              <a:rPr lang="en-US" sz="1800" dirty="0">
                <a:latin typeface="+mn-lt"/>
              </a:rPr>
              <a:t>PPP be used for more services, less services or different services in future?</a:t>
            </a:r>
          </a:p>
          <a:p>
            <a:pPr marL="285750" indent="-285750" algn="l">
              <a:lnSpc>
                <a:spcPct val="150000"/>
              </a:lnSpc>
              <a:buClr>
                <a:srgbClr val="C00000"/>
              </a:buClr>
              <a:buFont typeface="Wingdings" panose="05000000000000000000" pitchFamily="2" charset="2"/>
              <a:buChar char="ü"/>
            </a:pPr>
            <a:r>
              <a:rPr lang="en-US" sz="1800" dirty="0" smtClean="0">
                <a:latin typeface="+mn-lt"/>
              </a:rPr>
              <a:t>Is </a:t>
            </a:r>
            <a:r>
              <a:rPr lang="en-US" sz="1800" dirty="0">
                <a:latin typeface="+mn-lt"/>
              </a:rPr>
              <a:t>there a level of private sector provision beyond which public entities lose control of the means to effectively regulate service provision? </a:t>
            </a:r>
          </a:p>
          <a:p>
            <a:pPr marL="285750" indent="-285750" algn="l">
              <a:lnSpc>
                <a:spcPct val="150000"/>
              </a:lnSpc>
              <a:buClr>
                <a:srgbClr val="C00000"/>
              </a:buClr>
              <a:buFont typeface="Wingdings" panose="05000000000000000000" pitchFamily="2" charset="2"/>
              <a:buChar char="ü"/>
            </a:pPr>
            <a:r>
              <a:rPr lang="en-US" sz="1800" dirty="0" smtClean="0">
                <a:latin typeface="+mn-lt"/>
              </a:rPr>
              <a:t>Will </a:t>
            </a:r>
            <a:r>
              <a:rPr lang="en-US" sz="1800" dirty="0">
                <a:latin typeface="+mn-lt"/>
              </a:rPr>
              <a:t>there be more competition and limited public scrutiny around PPP negotiations or less competition for individual contracts in future?</a:t>
            </a: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25149793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Başlık 1"/>
          <p:cNvSpPr txBox="1">
            <a:spLocks/>
          </p:cNvSpPr>
          <p:nvPr/>
        </p:nvSpPr>
        <p:spPr>
          <a:xfrm>
            <a:off x="755576" y="548720"/>
            <a:ext cx="5686400" cy="10754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a:solidFill>
                  <a:schemeClr val="accent5">
                    <a:lumMod val="50000"/>
                  </a:schemeClr>
                </a:solidFill>
              </a:rPr>
              <a:t>Recommendations </a:t>
            </a:r>
            <a:r>
              <a:rPr lang="en-US" sz="3200" b="1" dirty="0" smtClean="0">
                <a:solidFill>
                  <a:schemeClr val="accent5">
                    <a:lumMod val="50000"/>
                  </a:schemeClr>
                </a:solidFill>
              </a:rPr>
              <a:t>- Comments</a:t>
            </a:r>
            <a:r>
              <a:rPr lang="tr-TR" sz="3200" b="1" dirty="0" smtClean="0">
                <a:solidFill>
                  <a:schemeClr val="accent5">
                    <a:lumMod val="50000"/>
                  </a:schemeClr>
                </a:solidFill>
              </a:rPr>
              <a:t/>
            </a:r>
            <a:br>
              <a:rPr lang="tr-TR" sz="3200" b="1" dirty="0" smtClean="0">
                <a:solidFill>
                  <a:schemeClr val="accent5">
                    <a:lumMod val="50000"/>
                  </a:schemeClr>
                </a:solidFill>
              </a:rPr>
            </a:br>
            <a:endParaRPr lang="tr-TR" sz="3200" b="1" dirty="0">
              <a:solidFill>
                <a:schemeClr val="accent5">
                  <a:lumMod val="50000"/>
                </a:schemeClr>
              </a:solidFill>
            </a:endParaRPr>
          </a:p>
        </p:txBody>
      </p:sp>
      <p:sp>
        <p:nvSpPr>
          <p:cNvPr id="6" name="Başlık 1"/>
          <p:cNvSpPr txBox="1">
            <a:spLocks/>
          </p:cNvSpPr>
          <p:nvPr/>
        </p:nvSpPr>
        <p:spPr>
          <a:xfrm>
            <a:off x="467544" y="2276872"/>
            <a:ext cx="8280920" cy="30243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285750" indent="-285750" algn="l">
              <a:lnSpc>
                <a:spcPct val="150000"/>
              </a:lnSpc>
              <a:buClr>
                <a:srgbClr val="C00000"/>
              </a:buClr>
              <a:buFont typeface="Wingdings" panose="05000000000000000000" pitchFamily="2" charset="2"/>
              <a:buChar char="ü"/>
            </a:pPr>
            <a:r>
              <a:rPr lang="en-US" sz="1800" dirty="0">
                <a:latin typeface="+mn-lt"/>
              </a:rPr>
              <a:t>Governments should be encouraged to adopt accounting practices that register PPPs as public debt on their national accounts as a way to reveal their true financial costs</a:t>
            </a:r>
          </a:p>
          <a:p>
            <a:pPr marL="285750" indent="-285750" algn="l">
              <a:lnSpc>
                <a:spcPct val="150000"/>
              </a:lnSpc>
              <a:buClr>
                <a:srgbClr val="C00000"/>
              </a:buClr>
              <a:buFont typeface="Wingdings" panose="05000000000000000000" pitchFamily="2" charset="2"/>
              <a:buChar char="ü"/>
            </a:pPr>
            <a:r>
              <a:rPr lang="en-US" sz="1800" dirty="0">
                <a:latin typeface="+mn-lt"/>
              </a:rPr>
              <a:t>Governments should be encouraged to publicly disclose documents and information related to public contracting.</a:t>
            </a:r>
          </a:p>
          <a:p>
            <a:pPr marL="285750" indent="-285750" algn="l">
              <a:lnSpc>
                <a:spcPct val="150000"/>
              </a:lnSpc>
              <a:buClr>
                <a:srgbClr val="C00000"/>
              </a:buClr>
              <a:buFont typeface="Wingdings" panose="05000000000000000000" pitchFamily="2" charset="2"/>
              <a:buChar char="ü"/>
            </a:pPr>
            <a:r>
              <a:rPr lang="en-US" sz="1800" dirty="0">
                <a:latin typeface="+mn-lt"/>
              </a:rPr>
              <a:t>Carefully assessments of all implications of PPPs is necessary</a:t>
            </a:r>
          </a:p>
          <a:p>
            <a:pPr marL="285750" indent="-285750" algn="l">
              <a:lnSpc>
                <a:spcPct val="150000"/>
              </a:lnSpc>
              <a:buClr>
                <a:srgbClr val="C00000"/>
              </a:buClr>
              <a:buFont typeface="Wingdings" panose="05000000000000000000" pitchFamily="2" charset="2"/>
              <a:buChar char="ü"/>
            </a:pPr>
            <a:r>
              <a:rPr lang="en-US" sz="1800" dirty="0">
                <a:latin typeface="+mn-lt"/>
              </a:rPr>
              <a:t>The clearest way of increasing legal certainty about the award of PPP and concessions is to make all public contracts and concessions subject to identical award arrangements</a:t>
            </a:r>
            <a:r>
              <a:rPr lang="en-US" sz="1800" dirty="0" smtClean="0">
                <a:latin typeface="+mn-lt"/>
              </a:rPr>
              <a:t>.</a:t>
            </a:r>
            <a:endParaRPr lang="en-US" sz="1800" dirty="0">
              <a:latin typeface="+mn-lt"/>
            </a:endParaRPr>
          </a:p>
        </p:txBody>
      </p:sp>
      <p:sp>
        <p:nvSpPr>
          <p:cNvPr id="5" name="Metin kutusu 4"/>
          <p:cNvSpPr txBox="1"/>
          <p:nvPr/>
        </p:nvSpPr>
        <p:spPr>
          <a:xfrm>
            <a:off x="241196" y="6446165"/>
            <a:ext cx="1636089" cy="307777"/>
          </a:xfrm>
          <a:prstGeom prst="rect">
            <a:avLst/>
          </a:prstGeom>
          <a:noFill/>
        </p:spPr>
        <p:txBody>
          <a:bodyPr wrap="none" rtlCol="0">
            <a:spAutoFit/>
          </a:bodyPr>
          <a:lstStyle/>
          <a:p>
            <a:r>
              <a:rPr lang="tr-TR" sz="1400" b="1" dirty="0" smtClean="0">
                <a:solidFill>
                  <a:schemeClr val="tx1">
                    <a:lumMod val="50000"/>
                    <a:lumOff val="50000"/>
                  </a:schemeClr>
                </a:solidFill>
              </a:rPr>
              <a:t>2-5 </a:t>
            </a:r>
            <a:r>
              <a:rPr lang="tr-TR" sz="1400" b="1" dirty="0" err="1" smtClean="0">
                <a:solidFill>
                  <a:schemeClr val="tx1">
                    <a:lumMod val="50000"/>
                    <a:lumOff val="50000"/>
                  </a:schemeClr>
                </a:solidFill>
              </a:rPr>
              <a:t>November</a:t>
            </a:r>
            <a:r>
              <a:rPr lang="tr-TR" sz="1400" b="1" dirty="0" smtClean="0">
                <a:solidFill>
                  <a:schemeClr val="tx1">
                    <a:lumMod val="50000"/>
                    <a:lumOff val="50000"/>
                  </a:schemeClr>
                </a:solidFill>
              </a:rPr>
              <a:t> 2015</a:t>
            </a:r>
            <a:endParaRPr lang="en-GB" sz="1400" b="1" dirty="0">
              <a:solidFill>
                <a:schemeClr val="tx1">
                  <a:lumMod val="50000"/>
                  <a:lumOff val="50000"/>
                </a:schemeClr>
              </a:solidFill>
            </a:endParaRPr>
          </a:p>
        </p:txBody>
      </p:sp>
      <p:sp>
        <p:nvSpPr>
          <p:cNvPr id="7" name="Metin kutusu 6"/>
          <p:cNvSpPr txBox="1"/>
          <p:nvPr/>
        </p:nvSpPr>
        <p:spPr>
          <a:xfrm>
            <a:off x="6741735" y="6446165"/>
            <a:ext cx="2270878" cy="307777"/>
          </a:xfrm>
          <a:prstGeom prst="rect">
            <a:avLst/>
          </a:prstGeom>
          <a:noFill/>
        </p:spPr>
        <p:txBody>
          <a:bodyPr wrap="none" rtlCol="0">
            <a:spAutoFit/>
          </a:bodyPr>
          <a:lstStyle/>
          <a:p>
            <a:r>
              <a:rPr lang="tr-TR" sz="1400" b="1" dirty="0" smtClean="0">
                <a:solidFill>
                  <a:schemeClr val="tx1">
                    <a:lumMod val="50000"/>
                    <a:lumOff val="50000"/>
                  </a:schemeClr>
                </a:solidFill>
              </a:rPr>
              <a:t>www.istanbulpppweek.com</a:t>
            </a:r>
            <a:endParaRPr lang="en-GB" sz="1400" b="1" dirty="0">
              <a:solidFill>
                <a:schemeClr val="tx1">
                  <a:lumMod val="50000"/>
                  <a:lumOff val="50000"/>
                </a:schemeClr>
              </a:solidFill>
            </a:endParaRPr>
          </a:p>
        </p:txBody>
      </p:sp>
    </p:spTree>
    <p:extLst>
      <p:ext uri="{BB962C8B-B14F-4D97-AF65-F5344CB8AC3E}">
        <p14:creationId xmlns:p14="http://schemas.microsoft.com/office/powerpoint/2010/main" val="1138840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981</Words>
  <Application>Microsoft Office PowerPoint</Application>
  <PresentationFormat>On-screen Show (4:3)</PresentationFormat>
  <Paragraphs>100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Ofis Teması</vt:lpstr>
      <vt:lpstr>What is next for PPP Projects?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Here Name- Surname</dc:title>
  <dc:creator>PINAR VURAN</dc:creator>
  <cp:lastModifiedBy>Baxter, David</cp:lastModifiedBy>
  <cp:revision>8</cp:revision>
  <dcterms:created xsi:type="dcterms:W3CDTF">2015-10-20T07:34:08Z</dcterms:created>
  <dcterms:modified xsi:type="dcterms:W3CDTF">2015-11-04T03:23:29Z</dcterms:modified>
</cp:coreProperties>
</file>