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335" r:id="rId3"/>
    <p:sldId id="332" r:id="rId4"/>
    <p:sldId id="328" r:id="rId5"/>
    <p:sldId id="322" r:id="rId6"/>
    <p:sldId id="323" r:id="rId7"/>
    <p:sldId id="324" r:id="rId8"/>
    <p:sldId id="321" r:id="rId9"/>
    <p:sldId id="336" r:id="rId10"/>
    <p:sldId id="327" r:id="rId11"/>
    <p:sldId id="337" r:id="rId12"/>
    <p:sldId id="338" r:id="rId13"/>
    <p:sldId id="342" r:id="rId14"/>
    <p:sldId id="343" r:id="rId15"/>
    <p:sldId id="339" r:id="rId16"/>
    <p:sldId id="344" r:id="rId17"/>
    <p:sldId id="340" r:id="rId18"/>
    <p:sldId id="341" r:id="rId19"/>
    <p:sldId id="345" r:id="rId2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B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04" autoAdjust="0"/>
  </p:normalViewPr>
  <p:slideViewPr>
    <p:cSldViewPr>
      <p:cViewPr>
        <p:scale>
          <a:sx n="50" d="100"/>
          <a:sy n="50" d="100"/>
        </p:scale>
        <p:origin x="-1080" y="-6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37" d="100"/>
          <a:sy n="137" d="100"/>
        </p:scale>
        <p:origin x="-1626" y="127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F19AC5E-F8B9-4D6C-BD21-1ECCCE1B37C5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2861568-FD06-468C-8049-2619EB1145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58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61568-FD06-468C-8049-2619EB1145E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4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 smtClean="0">
                <a:latin typeface="Calibri" pitchFamily="34" charset="0"/>
              </a:rPr>
              <a:t>October 2014 – CTB May 2014 Resolution Report Back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US" sz="1400" dirty="0" smtClean="0">
              <a:latin typeface="Calibri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PPTA Implementation Manual and Guidelines – steps taken to produce 2014 version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Risk Management Guidelines – next steps - revision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Public Engagement Guidelines – next steps – new document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Value for Money Guidelines – next steps  - revision</a:t>
            </a:r>
          </a:p>
          <a:p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latin typeface="Calibri" pitchFamily="34" charset="0"/>
              </a:rPr>
              <a:t>November 2014 – CTB Resolution recommending VDOT and DRPT adopt 2014 version of PPTA Implementation Manual and Guidelines (Guidelines)</a:t>
            </a:r>
          </a:p>
          <a:p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latin typeface="Calibri" pitchFamily="34" charset="0"/>
              </a:rPr>
              <a:t>March 2015 – General Assembly introduces legislation (HB 1886) to enhance transparency and accountability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6E8F6-F177-4A33-8CCC-D093E4EE776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PPTA Confidential Document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52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PPTA Confidential Document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52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PPTA Confidential Document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52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61568-FD06-468C-8049-2619EB1145E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45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 smtClean="0">
                <a:latin typeface="Calibri" pitchFamily="34" charset="0"/>
              </a:rPr>
              <a:t>October 2014 – CTB May 2014 Resolution Report Back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US" sz="1400" dirty="0" smtClean="0">
              <a:latin typeface="Calibri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PPTA Implementation Manual and Guidelines – steps taken to produce 2014 version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Risk Management Guidelines – next steps - revision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Public Engagement Guidelines – next steps – new document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Value for Money Guidelines – next steps  - revision</a:t>
            </a:r>
          </a:p>
          <a:p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latin typeface="Calibri" pitchFamily="34" charset="0"/>
              </a:rPr>
              <a:t>November 2014 – CTB Resolution recommending VDOT and DRPT adopt 2014 version of PPTA Implementation Manual and Guidelines (Guidelines)</a:t>
            </a:r>
          </a:p>
          <a:p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latin typeface="Calibri" pitchFamily="34" charset="0"/>
              </a:rPr>
              <a:t>March 2015 – General Assembly introduces legislation (HB 1886) to enhance transparency and accountability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6E8F6-F177-4A33-8CCC-D093E4EE776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6E8F6-F177-4A33-8CCC-D093E4EE776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6E8F6-F177-4A33-8CCC-D093E4EE776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6E8F6-F177-4A33-8CCC-D093E4EE776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6E8F6-F177-4A33-8CCC-D093E4EE776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6E8F6-F177-4A33-8CCC-D093E4EE776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6E8F6-F177-4A33-8CCC-D093E4EE776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6E8F6-F177-4A33-8CCC-D093E4EE776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B4Q285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1" y="0"/>
            <a:ext cx="9142858" cy="514285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7999" y="4406901"/>
            <a:ext cx="5715001" cy="546100"/>
          </a:xfrm>
        </p:spPr>
        <p:txBody>
          <a:bodyPr anchor="t">
            <a:normAutofit/>
          </a:bodyPr>
          <a:lstStyle>
            <a:lvl1pPr algn="l">
              <a:defRPr sz="2400" b="1" cap="all">
                <a:solidFill>
                  <a:schemeClr val="bg1"/>
                </a:solidFill>
                <a:latin typeface="DINPro-Bold" pitchFamily="34" charset="0"/>
                <a:cs typeface="DINPro-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00" y="5105401"/>
            <a:ext cx="5715000" cy="685800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>
                <a:solidFill>
                  <a:schemeClr val="bg1"/>
                </a:solidFill>
                <a:latin typeface="DINPro-Bold" pitchFamily="34" charset="0"/>
                <a:cs typeface="DINPro-Bold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Bold" pitchFamily="34" charset="0"/>
                <a:ea typeface="+mn-ea"/>
                <a:cs typeface="DINPro-Bold" pitchFamily="34" charset="0"/>
              </a:rPr>
              <a:t>Name  Surname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" pitchFamily="34" charset="0"/>
                <a:ea typeface="+mn-ea"/>
                <a:cs typeface="DINPro" pitchFamily="34" charset="0"/>
              </a:rPr>
              <a:t>Date</a:t>
            </a:r>
          </a:p>
          <a:p>
            <a:endParaRPr lang="en-US" sz="1600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6"/>
          <a:stretch/>
        </p:blipFill>
        <p:spPr bwMode="auto">
          <a:xfrm>
            <a:off x="570" y="3886200"/>
            <a:ext cx="914342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B600-FA67-4C23-9B1F-206CEE69199F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3DCA-AC00-4898-ABBC-D4182315FB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B600-FA67-4C23-9B1F-206CEE69199F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3DCA-AC00-4898-ABBC-D4182315FB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sz="22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160770"/>
            <a:ext cx="77533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584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0"/>
            <a:ext cx="5486400" cy="12954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DINPro-Bold" pitchFamily="34" charset="0"/>
                <a:cs typeface="DINPro-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DINPro" pitchFamily="34" charset="0"/>
                <a:cs typeface="DINPro" pitchFamily="34" charset="0"/>
              </a:defRPr>
            </a:lvl1pPr>
            <a:lvl2pPr>
              <a:defRPr>
                <a:solidFill>
                  <a:schemeClr val="accent1"/>
                </a:solidFill>
                <a:latin typeface="DINPro" pitchFamily="34" charset="0"/>
                <a:cs typeface="DINPro" pitchFamily="34" charset="0"/>
              </a:defRPr>
            </a:lvl2pPr>
            <a:lvl3pPr>
              <a:defRPr>
                <a:solidFill>
                  <a:schemeClr val="accent1"/>
                </a:solidFill>
                <a:latin typeface="DINPro" pitchFamily="34" charset="0"/>
                <a:cs typeface="DINPro" pitchFamily="34" charset="0"/>
              </a:defRPr>
            </a:lvl3pPr>
            <a:lvl4pPr>
              <a:defRPr>
                <a:solidFill>
                  <a:schemeClr val="accent1"/>
                </a:solidFill>
                <a:latin typeface="DINPro" pitchFamily="34" charset="0"/>
                <a:cs typeface="DINPro" pitchFamily="34" charset="0"/>
              </a:defRPr>
            </a:lvl4pPr>
            <a:lvl5pPr>
              <a:defRPr>
                <a:solidFill>
                  <a:schemeClr val="accent1"/>
                </a:solidFill>
                <a:latin typeface="DINPro" pitchFamily="34" charset="0"/>
                <a:cs typeface="DIN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B600-FA67-4C23-9B1F-206CEE69199F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3DCA-AC00-4898-ABBC-D4182315FB5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B600-FA67-4C23-9B1F-206CEE69199F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3DCA-AC00-4898-ABBC-D4182315FB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B600-FA67-4C23-9B1F-206CEE69199F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3DCA-AC00-4898-ABBC-D4182315FB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B600-FA67-4C23-9B1F-206CEE69199F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3DCA-AC00-4898-ABBC-D4182315FB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B600-FA67-4C23-9B1F-206CEE69199F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3DCA-AC00-4898-ABBC-D4182315FB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B600-FA67-4C23-9B1F-206CEE69199F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3DCA-AC00-4898-ABBC-D4182315FB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B600-FA67-4C23-9B1F-206CEE69199F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3DCA-AC00-4898-ABBC-D4182315FB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B600-FA67-4C23-9B1F-206CEE69199F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3DCA-AC00-4898-ABBC-D4182315FB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600-FA67-4C23-9B1F-206CEE69199F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33DCA-AC00-4898-ABBC-D4182315FB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267200"/>
            <a:ext cx="5410200" cy="5461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P3 Contracts</a:t>
            </a:r>
            <a:endParaRPr lang="en-US" sz="3200" dirty="0">
              <a:latin typeface="+mj-lt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64280" y="4953000"/>
            <a:ext cx="5410200" cy="685800"/>
          </a:xfrm>
        </p:spPr>
        <p:txBody>
          <a:bodyPr anchor="ctr" anchorCtr="0">
            <a:normAutofit fontScale="92500" lnSpcReduction="10000"/>
          </a:bodyPr>
          <a:lstStyle/>
          <a:p>
            <a:r>
              <a:rPr lang="en-US" sz="2000" dirty="0" smtClean="0">
                <a:latin typeface="+mn-lt"/>
                <a:cs typeface="+mn-cs"/>
              </a:rPr>
              <a:t>Morteza Farajian, </a:t>
            </a:r>
            <a:r>
              <a:rPr lang="en-US" sz="2000" i="1" dirty="0" smtClean="0">
                <a:latin typeface="+mn-lt"/>
                <a:cs typeface="+mn-cs"/>
              </a:rPr>
              <a:t>Ph.D</a:t>
            </a:r>
            <a:r>
              <a:rPr lang="en-US" sz="2000" dirty="0" smtClean="0">
                <a:latin typeface="+mn-lt"/>
                <a:cs typeface="+mn-cs"/>
              </a:rPr>
              <a:t>.</a:t>
            </a:r>
          </a:p>
          <a:p>
            <a:r>
              <a:rPr lang="en-US" sz="2000" dirty="0" smtClean="0">
                <a:latin typeface="+mn-lt"/>
                <a:cs typeface="+mn-cs"/>
              </a:rPr>
              <a:t>November 2016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6553200"/>
            <a:ext cx="3048000" cy="215444"/>
          </a:xfrm>
          <a:prstGeom prst="rect">
            <a:avLst/>
          </a:prstGeom>
          <a:solidFill>
            <a:srgbClr val="56BD83"/>
          </a:solidFill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</a:t>
            </a:r>
            <a:r>
              <a:rPr lang="en-US" dirty="0" smtClean="0"/>
              <a:t>P3s</a:t>
            </a:r>
            <a:br>
              <a:rPr lang="en-US" dirty="0" smtClean="0"/>
            </a:br>
            <a:r>
              <a:rPr lang="en-US" sz="1800" dirty="0" smtClean="0"/>
              <a:t>Typical Risk and Reward Allocation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9556" y="1709753"/>
            <a:ext cx="4178860" cy="3355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644" tIns="50644" rIns="50644" bIns="50644"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Design and Construction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29556" y="2037648"/>
            <a:ext cx="4178860" cy="222955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644" tIns="50644" rIns="50644" bIns="50644" rtlCol="0" anchor="t"/>
          <a:lstStyle/>
          <a:p>
            <a:pPr marL="228600" indent="-228600">
              <a:spcBef>
                <a:spcPts val="554"/>
              </a:spcBef>
              <a:buClr>
                <a:schemeClr val="tx1"/>
              </a:buClr>
              <a:buFont typeface="Arial" panose="020B0604020202020204" pitchFamily="34" charset="0"/>
              <a:buChar char="■"/>
            </a:pPr>
            <a:r>
              <a:rPr lang="en-US" sz="1400" dirty="0">
                <a:solidFill>
                  <a:schemeClr val="tx1"/>
                </a:solidFill>
              </a:rPr>
              <a:t>Project cost</a:t>
            </a:r>
          </a:p>
          <a:p>
            <a:pPr marL="228600" indent="-228600">
              <a:spcBef>
                <a:spcPts val="554"/>
              </a:spcBef>
              <a:buClr>
                <a:schemeClr val="tx1"/>
              </a:buClr>
              <a:buFont typeface="Arial" panose="020B0604020202020204" pitchFamily="34" charset="0"/>
              <a:buChar char="■"/>
            </a:pPr>
            <a:r>
              <a:rPr lang="en-US" sz="1400" dirty="0">
                <a:solidFill>
                  <a:schemeClr val="tx1"/>
                </a:solidFill>
              </a:rPr>
              <a:t>Project completion schedule</a:t>
            </a:r>
          </a:p>
          <a:p>
            <a:pPr marL="228600" indent="-228600">
              <a:spcBef>
                <a:spcPts val="554"/>
              </a:spcBef>
              <a:buClr>
                <a:schemeClr val="tx1"/>
              </a:buClr>
              <a:buFont typeface="Arial" panose="020B0604020202020204" pitchFamily="34" charset="0"/>
              <a:buChar char="■"/>
            </a:pPr>
            <a:r>
              <a:rPr lang="en-US" sz="1400" dirty="0">
                <a:solidFill>
                  <a:schemeClr val="tx1"/>
                </a:solidFill>
              </a:rPr>
              <a:t>Site conditions/environmental</a:t>
            </a:r>
          </a:p>
          <a:p>
            <a:pPr marL="228600" indent="-228600">
              <a:spcBef>
                <a:spcPts val="554"/>
              </a:spcBef>
              <a:buClr>
                <a:schemeClr val="tx1"/>
              </a:buClr>
              <a:buFont typeface="Arial" panose="020B0604020202020204" pitchFamily="34" charset="0"/>
              <a:buChar char="■"/>
            </a:pPr>
            <a:r>
              <a:rPr lang="en-US" sz="1400" dirty="0">
                <a:solidFill>
                  <a:schemeClr val="tx1"/>
                </a:solidFill>
              </a:rPr>
              <a:t>Regulatory/permitting</a:t>
            </a:r>
          </a:p>
          <a:p>
            <a:pPr marL="228600" indent="-228600">
              <a:spcBef>
                <a:spcPts val="554"/>
              </a:spcBef>
              <a:buClr>
                <a:schemeClr val="tx1"/>
              </a:buClr>
              <a:buFont typeface="Arial" panose="020B0604020202020204" pitchFamily="34" charset="0"/>
              <a:buChar char="■"/>
            </a:pPr>
            <a:r>
              <a:rPr lang="en-US" sz="1400" dirty="0">
                <a:solidFill>
                  <a:schemeClr val="tx1"/>
                </a:solidFill>
              </a:rPr>
              <a:t>Interfaces with third parties</a:t>
            </a:r>
          </a:p>
          <a:p>
            <a:pPr marL="228600" indent="-228600">
              <a:spcBef>
                <a:spcPts val="554"/>
              </a:spcBef>
              <a:buClr>
                <a:schemeClr val="tx1"/>
              </a:buClr>
              <a:buFont typeface="Arial" panose="020B0604020202020204" pitchFamily="34" charset="0"/>
              <a:buChar char="■"/>
            </a:pPr>
            <a:r>
              <a:rPr lang="en-US" sz="1400" dirty="0">
                <a:solidFill>
                  <a:schemeClr val="tx1"/>
                </a:solidFill>
              </a:rPr>
              <a:t>Changes in project scope</a:t>
            </a:r>
          </a:p>
          <a:p>
            <a:pPr marL="228600" indent="-228600">
              <a:spcBef>
                <a:spcPts val="554"/>
              </a:spcBef>
              <a:buClr>
                <a:schemeClr val="tx1"/>
              </a:buClr>
              <a:buFont typeface="Arial" panose="020B0604020202020204" pitchFamily="34" charset="0"/>
              <a:buChar char="■"/>
            </a:pPr>
            <a:r>
              <a:rPr lang="en-US" sz="1400" dirty="0">
                <a:solidFill>
                  <a:schemeClr val="tx1"/>
                </a:solidFill>
              </a:rPr>
              <a:t>Liability/latent defects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29556" y="4395909"/>
            <a:ext cx="4178860" cy="3355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644" tIns="50644" rIns="50644" bIns="50644"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Operation and Maintenance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29556" y="4724400"/>
            <a:ext cx="4178860" cy="1905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644" tIns="50644" rIns="50644" bIns="50644" rtlCol="0" anchor="t"/>
          <a:lstStyle/>
          <a:p>
            <a:pPr marL="228600" indent="-228600">
              <a:spcBef>
                <a:spcPts val="554"/>
              </a:spcBef>
              <a:buClr>
                <a:schemeClr val="tx1"/>
              </a:buClr>
              <a:buFont typeface="Arial" panose="020B0604020202020204" pitchFamily="34" charset="0"/>
              <a:buChar char="■"/>
            </a:pPr>
            <a:r>
              <a:rPr lang="en-US" sz="1400" dirty="0">
                <a:solidFill>
                  <a:schemeClr val="tx1"/>
                </a:solidFill>
              </a:rPr>
              <a:t>Asset performance</a:t>
            </a:r>
          </a:p>
          <a:p>
            <a:pPr marL="228600" indent="-228600">
              <a:spcBef>
                <a:spcPts val="554"/>
              </a:spcBef>
              <a:buClr>
                <a:schemeClr val="tx1"/>
              </a:buClr>
              <a:buFont typeface="Arial" panose="020B0604020202020204" pitchFamily="34" charset="0"/>
              <a:buChar char="■"/>
            </a:pPr>
            <a:r>
              <a:rPr lang="en-US" sz="1400" dirty="0">
                <a:solidFill>
                  <a:schemeClr val="tx1"/>
                </a:solidFill>
              </a:rPr>
              <a:t>Reporting requirements</a:t>
            </a:r>
          </a:p>
          <a:p>
            <a:pPr marL="228600" indent="-228600">
              <a:spcBef>
                <a:spcPts val="554"/>
              </a:spcBef>
              <a:buClr>
                <a:schemeClr val="tx1"/>
              </a:buClr>
              <a:buFont typeface="Arial" panose="020B0604020202020204" pitchFamily="34" charset="0"/>
              <a:buChar char="■"/>
            </a:pPr>
            <a:r>
              <a:rPr lang="en-US" sz="1400" dirty="0">
                <a:solidFill>
                  <a:schemeClr val="tx1"/>
                </a:solidFill>
              </a:rPr>
              <a:t>Monitoring and evaluation </a:t>
            </a:r>
          </a:p>
          <a:p>
            <a:pPr marL="228600" indent="-228600">
              <a:spcBef>
                <a:spcPts val="554"/>
              </a:spcBef>
              <a:buClr>
                <a:schemeClr val="tx1"/>
              </a:buClr>
              <a:buFont typeface="Arial" panose="020B0604020202020204" pitchFamily="34" charset="0"/>
              <a:buChar char="■"/>
            </a:pPr>
            <a:r>
              <a:rPr lang="en-US" sz="1400" dirty="0">
                <a:solidFill>
                  <a:schemeClr val="tx1"/>
                </a:solidFill>
              </a:rPr>
              <a:t>Costs and escalation</a:t>
            </a:r>
          </a:p>
          <a:p>
            <a:pPr marL="228600" indent="-228600">
              <a:spcBef>
                <a:spcPts val="554"/>
              </a:spcBef>
              <a:buClr>
                <a:schemeClr val="tx1"/>
              </a:buClr>
              <a:buFont typeface="Arial" panose="020B0604020202020204" pitchFamily="34" charset="0"/>
              <a:buChar char="■"/>
            </a:pPr>
            <a:r>
              <a:rPr lang="en-US" sz="1400" dirty="0" err="1">
                <a:solidFill>
                  <a:schemeClr val="tx1"/>
                </a:solidFill>
              </a:rPr>
              <a:t>Handback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639443" y="1709753"/>
            <a:ext cx="4178860" cy="3355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644" tIns="50644" rIns="50644" bIns="50644"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Financing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639443" y="2037648"/>
            <a:ext cx="4178860" cy="222955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644" tIns="50644" rIns="50644" bIns="50644" rtlCol="0" anchor="t"/>
          <a:lstStyle/>
          <a:p>
            <a:pPr marL="228600" indent="-228600">
              <a:spcBef>
                <a:spcPts val="554"/>
              </a:spcBef>
              <a:buClr>
                <a:schemeClr val="tx1"/>
              </a:buClr>
              <a:buFont typeface="Arial" panose="020B0604020202020204" pitchFamily="34" charset="0"/>
              <a:buChar char="■"/>
            </a:pPr>
            <a:r>
              <a:rPr lang="en-US" sz="1400" dirty="0">
                <a:solidFill>
                  <a:schemeClr val="tx1"/>
                </a:solidFill>
              </a:rPr>
              <a:t>Credit quality of financing structure (incl. counterparty)</a:t>
            </a:r>
          </a:p>
          <a:p>
            <a:pPr marL="228600" indent="-228600">
              <a:spcBef>
                <a:spcPts val="554"/>
              </a:spcBef>
              <a:buClr>
                <a:schemeClr val="tx1"/>
              </a:buClr>
              <a:buFont typeface="Arial" panose="020B0604020202020204" pitchFamily="34" charset="0"/>
              <a:buChar char="■"/>
            </a:pPr>
            <a:r>
              <a:rPr lang="en-US" sz="1400" dirty="0">
                <a:solidFill>
                  <a:schemeClr val="tx1"/>
                </a:solidFill>
              </a:rPr>
              <a:t>Interest rates and market conditions generally</a:t>
            </a:r>
          </a:p>
          <a:p>
            <a:pPr marL="228600" indent="-228600">
              <a:spcBef>
                <a:spcPts val="554"/>
              </a:spcBef>
              <a:buClr>
                <a:schemeClr val="tx1"/>
              </a:buClr>
              <a:buFont typeface="Arial" panose="020B0604020202020204" pitchFamily="34" charset="0"/>
              <a:buChar char="■"/>
            </a:pPr>
            <a:r>
              <a:rPr lang="en-US" sz="1400" dirty="0">
                <a:solidFill>
                  <a:schemeClr val="tx1"/>
                </a:solidFill>
              </a:rPr>
              <a:t>Appropriation</a:t>
            </a:r>
          </a:p>
          <a:p>
            <a:pPr marL="228600" indent="-228600">
              <a:spcBef>
                <a:spcPts val="554"/>
              </a:spcBef>
              <a:buClr>
                <a:schemeClr val="tx1"/>
              </a:buClr>
              <a:buFont typeface="Arial" panose="020B0604020202020204" pitchFamily="34" charset="0"/>
              <a:buChar char="■"/>
            </a:pPr>
            <a:r>
              <a:rPr lang="en-US" sz="1400" dirty="0">
                <a:solidFill>
                  <a:schemeClr val="tx1"/>
                </a:solidFill>
              </a:rPr>
              <a:t>Debt service</a:t>
            </a:r>
          </a:p>
          <a:p>
            <a:pPr marL="228600" indent="-228600">
              <a:spcBef>
                <a:spcPts val="554"/>
              </a:spcBef>
              <a:buClr>
                <a:schemeClr val="tx1"/>
              </a:buClr>
              <a:buFont typeface="Arial" panose="020B0604020202020204" pitchFamily="34" charset="0"/>
              <a:buChar char="■"/>
            </a:pPr>
            <a:r>
              <a:rPr lang="en-US" sz="1400" dirty="0">
                <a:solidFill>
                  <a:schemeClr val="tx1"/>
                </a:solidFill>
              </a:rPr>
              <a:t>Range and adequacy of available financing options </a:t>
            </a:r>
          </a:p>
          <a:p>
            <a:pPr marL="228600" indent="-228600">
              <a:spcBef>
                <a:spcPts val="554"/>
              </a:spcBef>
              <a:buClr>
                <a:schemeClr val="tx1"/>
              </a:buClr>
              <a:buFont typeface="Arial" panose="020B0604020202020204" pitchFamily="34" charset="0"/>
              <a:buChar char="■"/>
            </a:pPr>
            <a:r>
              <a:rPr lang="en-US" sz="1400" dirty="0">
                <a:solidFill>
                  <a:schemeClr val="tx1"/>
                </a:solidFill>
              </a:rPr>
              <a:t>Tax treatment</a:t>
            </a:r>
          </a:p>
          <a:p>
            <a:pPr marL="228600" indent="-228600">
              <a:spcBef>
                <a:spcPts val="554"/>
              </a:spcBef>
              <a:buClr>
                <a:schemeClr val="tx1"/>
              </a:buClr>
              <a:buFont typeface="Arial" panose="020B0604020202020204" pitchFamily="34" charset="0"/>
              <a:buChar char="■"/>
            </a:pPr>
            <a:r>
              <a:rPr lang="en-US" sz="1400" dirty="0">
                <a:solidFill>
                  <a:schemeClr val="tx1"/>
                </a:solidFill>
              </a:rPr>
              <a:t>Refinancing gain sharing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639443" y="4395909"/>
            <a:ext cx="4178860" cy="3355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644" tIns="50644" rIns="50644" bIns="50644"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Revenue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639443" y="4724400"/>
            <a:ext cx="4178860" cy="1905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644" tIns="50644" rIns="50644" bIns="50644" rtlCol="0" anchor="t"/>
          <a:lstStyle/>
          <a:p>
            <a:pPr marL="228600" indent="-228600">
              <a:spcBef>
                <a:spcPts val="554"/>
              </a:spcBef>
              <a:buClr>
                <a:schemeClr val="tx1"/>
              </a:buClr>
              <a:buFont typeface="Arial" panose="020B0604020202020204" pitchFamily="34" charset="0"/>
              <a:buChar char="■"/>
            </a:pPr>
            <a:r>
              <a:rPr lang="en-US" sz="1400" dirty="0">
                <a:solidFill>
                  <a:schemeClr val="tx1"/>
                </a:solidFill>
              </a:rPr>
              <a:t>Rate setting policy</a:t>
            </a:r>
          </a:p>
          <a:p>
            <a:pPr marL="228600" indent="-228600">
              <a:spcBef>
                <a:spcPts val="554"/>
              </a:spcBef>
              <a:buClr>
                <a:schemeClr val="tx1"/>
              </a:buClr>
              <a:buFont typeface="Arial" panose="020B0604020202020204" pitchFamily="34" charset="0"/>
              <a:buChar char="■"/>
            </a:pPr>
            <a:r>
              <a:rPr lang="en-US" sz="1400" dirty="0">
                <a:solidFill>
                  <a:schemeClr val="tx1"/>
                </a:solidFill>
              </a:rPr>
              <a:t>Revenue collection</a:t>
            </a:r>
          </a:p>
          <a:p>
            <a:pPr marL="228600" indent="-228600">
              <a:spcBef>
                <a:spcPts val="554"/>
              </a:spcBef>
              <a:buClr>
                <a:schemeClr val="tx1"/>
              </a:buClr>
              <a:buFont typeface="Arial" panose="020B0604020202020204" pitchFamily="34" charset="0"/>
              <a:buChar char="■"/>
            </a:pPr>
            <a:r>
              <a:rPr lang="en-US" sz="1400" dirty="0">
                <a:solidFill>
                  <a:schemeClr val="tx1"/>
                </a:solidFill>
              </a:rPr>
              <a:t>Ability to meet debt service obligations</a:t>
            </a:r>
          </a:p>
          <a:p>
            <a:pPr marL="228600" indent="-228600">
              <a:spcBef>
                <a:spcPts val="554"/>
              </a:spcBef>
              <a:buClr>
                <a:schemeClr val="tx1"/>
              </a:buClr>
              <a:buFont typeface="Arial" panose="020B0604020202020204" pitchFamily="34" charset="0"/>
              <a:buChar char="■"/>
            </a:pPr>
            <a:r>
              <a:rPr lang="en-US" sz="1400" dirty="0">
                <a:solidFill>
                  <a:schemeClr val="tx1"/>
                </a:solidFill>
              </a:rPr>
              <a:t>Ability to meet O&amp;M obligations</a:t>
            </a:r>
          </a:p>
          <a:p>
            <a:pPr marL="228600" indent="-228600">
              <a:spcBef>
                <a:spcPts val="554"/>
              </a:spcBef>
              <a:buClr>
                <a:schemeClr val="tx1"/>
              </a:buClr>
              <a:buFont typeface="Arial" panose="020B0604020202020204" pitchFamily="34" charset="0"/>
              <a:buChar char="■"/>
            </a:pPr>
            <a:r>
              <a:rPr lang="en-US" sz="1400" dirty="0">
                <a:solidFill>
                  <a:schemeClr val="tx1"/>
                </a:solidFill>
              </a:rPr>
              <a:t>Return on investment is subject to risk</a:t>
            </a:r>
          </a:p>
          <a:p>
            <a:pPr marL="228600" indent="-228600">
              <a:spcBef>
                <a:spcPts val="554"/>
              </a:spcBef>
              <a:buClr>
                <a:schemeClr val="tx1"/>
              </a:buClr>
              <a:buFont typeface="Arial" panose="020B0604020202020204" pitchFamily="34" charset="0"/>
              <a:buChar char="■"/>
            </a:pPr>
            <a:r>
              <a:rPr lang="en-US" sz="1400" dirty="0">
                <a:solidFill>
                  <a:schemeClr val="tx1"/>
                </a:solidFill>
              </a:rPr>
              <a:t>Revenue sharing</a:t>
            </a:r>
          </a:p>
        </p:txBody>
      </p:sp>
      <p:sp>
        <p:nvSpPr>
          <p:cNvPr id="47" name="Text Placeholder 14"/>
          <p:cNvSpPr txBox="1">
            <a:spLocks/>
          </p:cNvSpPr>
          <p:nvPr/>
        </p:nvSpPr>
        <p:spPr>
          <a:xfrm>
            <a:off x="329557" y="1295400"/>
            <a:ext cx="8496944" cy="25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mtClean="0"/>
              <a:t>The P3 contract describes the responsibilities of each party in the delivery of the project: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8032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736600" y="2562984"/>
            <a:ext cx="8102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04800" y="3984703"/>
            <a:ext cx="5257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>
            <a:off x="-596900" y="3675743"/>
            <a:ext cx="43561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432800" y="779236"/>
            <a:ext cx="0" cy="303620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695449" y="2738062"/>
            <a:ext cx="6184901" cy="105923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400" b="1" dirty="0" smtClean="0">
                <a:solidFill>
                  <a:prstClr val="black"/>
                </a:solidFill>
              </a:rPr>
              <a:t>Case Study: Transform 66 P3 Project (Virginia)</a:t>
            </a:r>
            <a:endParaRPr lang="en-US" sz="2400" b="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546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00" y="76200"/>
            <a:ext cx="4419600" cy="1143000"/>
          </a:xfrm>
        </p:spPr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F973C-A8FB-4726-9A82-AA4992463DE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38"/>
          <a:stretch/>
        </p:blipFill>
        <p:spPr>
          <a:xfrm>
            <a:off x="4350656" y="1905000"/>
            <a:ext cx="4343400" cy="3888138"/>
          </a:xfrm>
          <a:prstGeom prst="rect">
            <a:avLst/>
          </a:prstGeom>
        </p:spPr>
      </p:pic>
      <p:sp>
        <p:nvSpPr>
          <p:cNvPr id="83" name="Text Placeholder 7"/>
          <p:cNvSpPr txBox="1">
            <a:spLocks/>
          </p:cNvSpPr>
          <p:nvPr/>
        </p:nvSpPr>
        <p:spPr>
          <a:xfrm>
            <a:off x="152400" y="1676400"/>
            <a:ext cx="4198256" cy="356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Primary commuter route in Northern Virginia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25 miles in length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Runs in an east-west direction between US15 in Prince William County, VA, and I-495 (Capital Beltway) in Fairfax County, VA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Dynamically tolled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Nine Toll Segments</a:t>
            </a:r>
          </a:p>
          <a:p>
            <a:endParaRPr lang="en-US" sz="2000" dirty="0"/>
          </a:p>
        </p:txBody>
      </p:sp>
      <p:sp>
        <p:nvSpPr>
          <p:cNvPr id="84" name="Rectangle 83"/>
          <p:cNvSpPr/>
          <p:nvPr/>
        </p:nvSpPr>
        <p:spPr bwMode="auto">
          <a:xfrm>
            <a:off x="4350656" y="1891091"/>
            <a:ext cx="4495800" cy="382390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3128963" y="4682891"/>
            <a:ext cx="304124" cy="3048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 w="5715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88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48" b="77455" l="0" r="989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86" y="3886200"/>
            <a:ext cx="4812414" cy="312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2">
                <a:lumMod val="50000"/>
                <a:alpha val="40000"/>
              </a:schemeClr>
            </a:glow>
            <a:innerShdw blurRad="114300">
              <a:prstClr val="black"/>
            </a:innerShdw>
          </a:effectLst>
        </p:spPr>
      </p:pic>
      <p:sp>
        <p:nvSpPr>
          <p:cNvPr id="87" name="Rectangle 86"/>
          <p:cNvSpPr/>
          <p:nvPr/>
        </p:nvSpPr>
        <p:spPr>
          <a:xfrm>
            <a:off x="518160" y="1352490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I-66 Express Lanes (Outside the Beltway):</a:t>
            </a:r>
          </a:p>
        </p:txBody>
      </p:sp>
      <p:cxnSp>
        <p:nvCxnSpPr>
          <p:cNvPr id="86" name="Straight Connector 85"/>
          <p:cNvCxnSpPr>
            <a:endCxn id="84" idx="1"/>
          </p:cNvCxnSpPr>
          <p:nvPr/>
        </p:nvCxnSpPr>
        <p:spPr bwMode="auto">
          <a:xfrm flipV="1">
            <a:off x="3433087" y="3803046"/>
            <a:ext cx="917569" cy="10212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Rectangle 88"/>
          <p:cNvSpPr/>
          <p:nvPr/>
        </p:nvSpPr>
        <p:spPr bwMode="auto">
          <a:xfrm>
            <a:off x="3124538" y="4671862"/>
            <a:ext cx="304124" cy="3048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 w="5715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887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Preferred Alternative</a:t>
            </a:r>
            <a:br>
              <a:rPr lang="en-US" altLang="en-US" sz="2800" dirty="0" smtClean="0"/>
            </a:br>
            <a:r>
              <a:rPr lang="en-US" altLang="en-US" sz="2800" dirty="0" smtClean="0"/>
              <a:t>Mainline Cross Section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4338" y="5603875"/>
            <a:ext cx="841533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spc="50" dirty="0">
                <a:ln w="11430"/>
                <a:solidFill>
                  <a:srgbClr val="00408D"/>
                </a:solidFill>
                <a:latin typeface="Arial" charset="0"/>
                <a:ea typeface="ＭＳ Ｐゴシック" pitchFamily="34" charset="-128"/>
              </a:rPr>
              <a:t>Flexible barrier with buffer, median for potential future transit</a:t>
            </a:r>
          </a:p>
          <a:p>
            <a:pPr algn="ctr">
              <a:defRPr/>
            </a:pPr>
            <a:r>
              <a:rPr lang="en-US" sz="2000" b="1" spc="50" dirty="0">
                <a:ln w="11430"/>
                <a:solidFill>
                  <a:srgbClr val="00408D"/>
                </a:solidFill>
                <a:latin typeface="Arial" charset="0"/>
                <a:ea typeface="ＭＳ Ｐゴシック" pitchFamily="34" charset="-128"/>
              </a:rPr>
              <a:t>(with auxiliary lanes, if needed)</a:t>
            </a:r>
          </a:p>
          <a:p>
            <a:pPr>
              <a:defRPr/>
            </a:pPr>
            <a:endParaRPr lang="en-US" sz="2000" dirty="0">
              <a:solidFill>
                <a:srgbClr val="00408D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b="25555"/>
          <a:stretch/>
        </p:blipFill>
        <p:spPr>
          <a:xfrm>
            <a:off x="0" y="1981200"/>
            <a:ext cx="9144000" cy="3200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F973C-A8FB-4726-9A82-AA4992463DE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15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429000" y="365764"/>
            <a:ext cx="5105400" cy="990600"/>
          </a:xfrm>
        </p:spPr>
        <p:txBody>
          <a:bodyPr/>
          <a:lstStyle/>
          <a:p>
            <a:r>
              <a:rPr lang="en-US" altLang="en-US" sz="3200" dirty="0" smtClean="0"/>
              <a:t>Project Timeline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F973C-A8FB-4726-9A82-AA4992463DE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ext Placeholder 3"/>
          <p:cNvSpPr txBox="1">
            <a:spLocks noChangeArrowheads="1"/>
          </p:cNvSpPr>
          <p:nvPr/>
        </p:nvSpPr>
        <p:spPr bwMode="auto">
          <a:xfrm>
            <a:off x="609600" y="1600200"/>
            <a:ext cx="8382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rgbClr val="FF8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rgbClr val="00408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408D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408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408D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408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408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408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408D"/>
                </a:solidFill>
                <a:latin typeface="+mn-lt"/>
                <a:ea typeface="+mn-ea"/>
              </a:defRPr>
            </a:lvl9pPr>
          </a:lstStyle>
          <a:p>
            <a:pPr marL="284163" marR="0" lvl="1" indent="-28257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8BDAE">
                  <a:lumMod val="50000"/>
                </a:srgbClr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8D"/>
                </a:solidFill>
                <a:effectLst/>
                <a:uLnTx/>
                <a:uFillTx/>
                <a:latin typeface="Arial"/>
                <a:ea typeface="ＭＳ Ｐゴシック"/>
              </a:rPr>
              <a:t>Summer 2011 	– Environmental Process Initiated (NEPA)</a:t>
            </a:r>
          </a:p>
          <a:p>
            <a:pPr marL="284163" marR="0" lvl="1" indent="-28257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8BDAE">
                  <a:lumMod val="50000"/>
                </a:srgbClr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8D"/>
                </a:solidFill>
                <a:effectLst/>
                <a:uLnTx/>
                <a:uFillTx/>
                <a:latin typeface="Arial"/>
                <a:ea typeface="ＭＳ Ｐゴシック"/>
              </a:rPr>
              <a:t>November  2013	– Record of Decision (ROD) issued on Tier 1 NEPA  </a:t>
            </a:r>
          </a:p>
          <a:p>
            <a:pPr marL="284163" marR="0" lvl="1" indent="-28257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8BDAE">
                  <a:lumMod val="50000"/>
                </a:srgbClr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8D"/>
                </a:solidFill>
                <a:effectLst/>
                <a:uLnTx/>
                <a:uFillTx/>
                <a:latin typeface="Arial"/>
                <a:ea typeface="ＭＳ Ｐゴシック"/>
              </a:rPr>
              <a:t>August 2015          – Commissioner makes Finding of Public Interest (FOPI) to initiate 		    procurement under PPTA based on three delivery models (DBFOM, 		    DBOM and DB-ATC)Transportation Public-Private Partnership Advisory 		    Committee concurs with Commissioner’s FOPI </a:t>
            </a:r>
          </a:p>
          <a:p>
            <a:pPr marL="284163" marR="0" lvl="1" indent="-28257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8BDAE">
                  <a:lumMod val="50000"/>
                </a:srgbClr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8D"/>
                </a:solidFill>
                <a:effectLst/>
                <a:uLnTx/>
                <a:uFillTx/>
                <a:latin typeface="Arial"/>
                <a:ea typeface="ＭＳ Ｐゴシック"/>
              </a:rPr>
              <a:t>September 2015	– CTB authorizes VDOT to proceed with the procurement, Request for 		   Qualifications.</a:t>
            </a:r>
          </a:p>
          <a:p>
            <a:pPr marL="284163" marR="0" lvl="1" indent="-28257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8BDAE">
                  <a:lumMod val="50000"/>
                </a:srgbClr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8D"/>
                </a:solidFill>
                <a:effectLst/>
                <a:uLnTx/>
                <a:uFillTx/>
                <a:latin typeface="Arial"/>
                <a:ea typeface="ＭＳ Ｐゴシック"/>
              </a:rPr>
              <a:t>October 2015        – VDOT received 13 Statement of Qualifications (SOQ) </a:t>
            </a:r>
          </a:p>
          <a:p>
            <a:pPr marL="284163" marR="0" lvl="1" indent="-28257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8BDAE">
                  <a:lumMod val="50000"/>
                </a:srgbClr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8D"/>
                </a:solidFill>
                <a:effectLst/>
                <a:uLnTx/>
                <a:uFillTx/>
                <a:latin typeface="Arial"/>
                <a:ea typeface="ＭＳ Ｐゴシック"/>
              </a:rPr>
              <a:t>December 2015 	– VDOT receives indicative financial proposals from Short-Listed 	                      Proposers and selects toll concession as the preferred delivery model</a:t>
            </a:r>
          </a:p>
          <a:p>
            <a:pPr marL="284163" marR="0" lvl="1" indent="-28257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8BDAE">
                  <a:lumMod val="50000"/>
                </a:srgbClr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8D"/>
                </a:solidFill>
                <a:effectLst/>
                <a:uLnTx/>
                <a:uFillTx/>
                <a:latin typeface="Arial"/>
                <a:ea typeface="ＭＳ Ｐゴシック"/>
              </a:rPr>
              <a:t>December 2015 	– VDOT briefs CTB and Transportation Public-Private Partnership 		   Advisory Committee 		</a:t>
            </a:r>
          </a:p>
          <a:p>
            <a:pPr marL="284163" marR="0" lvl="1" indent="-28257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8BDAE">
                  <a:lumMod val="50000"/>
                </a:srgbClr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8D"/>
                </a:solidFill>
                <a:effectLst/>
                <a:uLnTx/>
                <a:uFillTx/>
                <a:latin typeface="Arial"/>
                <a:ea typeface="ＭＳ Ｐゴシック"/>
              </a:rPr>
              <a:t>December 2015 	– VDOT posts a draft request for Proposals (RFP)</a:t>
            </a:r>
          </a:p>
          <a:p>
            <a:pPr marL="284163" marR="0" lvl="1" indent="-28257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8BDAE">
                  <a:lumMod val="50000"/>
                </a:srgbClr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408D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851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22544" y="76200"/>
            <a:ext cx="4788056" cy="1143000"/>
          </a:xfrm>
        </p:spPr>
        <p:txBody>
          <a:bodyPr/>
          <a:lstStyle/>
          <a:p>
            <a:pPr algn="l"/>
            <a:r>
              <a:rPr lang="en-US" dirty="0" smtClean="0"/>
              <a:t>Process from RFQ to RFP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F973C-A8FB-4726-9A82-AA4992463DE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789470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5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"/>
          <p:cNvGrpSpPr>
            <a:grpSpLocks/>
          </p:cNvGrpSpPr>
          <p:nvPr/>
        </p:nvGrpSpPr>
        <p:grpSpPr bwMode="auto">
          <a:xfrm rot="10800000">
            <a:off x="2642290" y="4023566"/>
            <a:ext cx="3919226" cy="1532032"/>
            <a:chOff x="1060" y="799"/>
            <a:chExt cx="1918" cy="1824"/>
          </a:xfrm>
          <a:solidFill>
            <a:schemeClr val="bg1">
              <a:lumMod val="75000"/>
            </a:schemeClr>
          </a:solidFill>
        </p:grpSpPr>
        <p:sp>
          <p:nvSpPr>
            <p:cNvPr id="73" name="Freeform 8"/>
            <p:cNvSpPr>
              <a:spLocks/>
            </p:cNvSpPr>
            <p:nvPr/>
          </p:nvSpPr>
          <p:spPr bwMode="auto">
            <a:xfrm>
              <a:off x="1414" y="799"/>
              <a:ext cx="1210" cy="792"/>
            </a:xfrm>
            <a:custGeom>
              <a:avLst/>
              <a:gdLst/>
              <a:ahLst/>
              <a:cxnLst>
                <a:cxn ang="0">
                  <a:pos x="180" y="394"/>
                </a:cxn>
                <a:cxn ang="0">
                  <a:pos x="187" y="386"/>
                </a:cxn>
                <a:cxn ang="0">
                  <a:pos x="193" y="363"/>
                </a:cxn>
                <a:cxn ang="0">
                  <a:pos x="198" y="327"/>
                </a:cxn>
                <a:cxn ang="0">
                  <a:pos x="202" y="281"/>
                </a:cxn>
                <a:cxn ang="0">
                  <a:pos x="202" y="276"/>
                </a:cxn>
                <a:cxn ang="0">
                  <a:pos x="202" y="270"/>
                </a:cxn>
                <a:cxn ang="0">
                  <a:pos x="202" y="263"/>
                </a:cxn>
                <a:cxn ang="0">
                  <a:pos x="203" y="255"/>
                </a:cxn>
                <a:cxn ang="0">
                  <a:pos x="242" y="255"/>
                </a:cxn>
                <a:cxn ang="0">
                  <a:pos x="242" y="263"/>
                </a:cxn>
                <a:cxn ang="0">
                  <a:pos x="242" y="270"/>
                </a:cxn>
                <a:cxn ang="0">
                  <a:pos x="242" y="276"/>
                </a:cxn>
                <a:cxn ang="0">
                  <a:pos x="241" y="281"/>
                </a:cxn>
                <a:cxn ang="0">
                  <a:pos x="239" y="327"/>
                </a:cxn>
                <a:cxn ang="0">
                  <a:pos x="236" y="363"/>
                </a:cxn>
                <a:cxn ang="0">
                  <a:pos x="233" y="386"/>
                </a:cxn>
                <a:cxn ang="0">
                  <a:pos x="229" y="394"/>
                </a:cxn>
                <a:cxn ang="0">
                  <a:pos x="376" y="394"/>
                </a:cxn>
                <a:cxn ang="0">
                  <a:pos x="372" y="386"/>
                </a:cxn>
                <a:cxn ang="0">
                  <a:pos x="369" y="363"/>
                </a:cxn>
                <a:cxn ang="0">
                  <a:pos x="366" y="327"/>
                </a:cxn>
                <a:cxn ang="0">
                  <a:pos x="363" y="280"/>
                </a:cxn>
                <a:cxn ang="0">
                  <a:pos x="363" y="276"/>
                </a:cxn>
                <a:cxn ang="0">
                  <a:pos x="363" y="270"/>
                </a:cxn>
                <a:cxn ang="0">
                  <a:pos x="363" y="263"/>
                </a:cxn>
                <a:cxn ang="0">
                  <a:pos x="362" y="255"/>
                </a:cxn>
                <a:cxn ang="0">
                  <a:pos x="402" y="254"/>
                </a:cxn>
                <a:cxn ang="0">
                  <a:pos x="402" y="263"/>
                </a:cxn>
                <a:cxn ang="0">
                  <a:pos x="402" y="270"/>
                </a:cxn>
                <a:cxn ang="0">
                  <a:pos x="403" y="276"/>
                </a:cxn>
                <a:cxn ang="0">
                  <a:pos x="403" y="280"/>
                </a:cxn>
                <a:cxn ang="0">
                  <a:pos x="407" y="327"/>
                </a:cxn>
                <a:cxn ang="0">
                  <a:pos x="412" y="362"/>
                </a:cxn>
                <a:cxn ang="0">
                  <a:pos x="418" y="385"/>
                </a:cxn>
                <a:cxn ang="0">
                  <a:pos x="424" y="394"/>
                </a:cxn>
                <a:cxn ang="0">
                  <a:pos x="572" y="393"/>
                </a:cxn>
                <a:cxn ang="0">
                  <a:pos x="557" y="385"/>
                </a:cxn>
                <a:cxn ang="0">
                  <a:pos x="544" y="362"/>
                </a:cxn>
                <a:cxn ang="0">
                  <a:pos x="534" y="326"/>
                </a:cxn>
                <a:cxn ang="0">
                  <a:pos x="525" y="280"/>
                </a:cxn>
                <a:cxn ang="0">
                  <a:pos x="524" y="275"/>
                </a:cxn>
                <a:cxn ang="0">
                  <a:pos x="524" y="269"/>
                </a:cxn>
                <a:cxn ang="0">
                  <a:pos x="523" y="262"/>
                </a:cxn>
                <a:cxn ang="0">
                  <a:pos x="522" y="254"/>
                </a:cxn>
                <a:cxn ang="0">
                  <a:pos x="604" y="254"/>
                </a:cxn>
                <a:cxn ang="0">
                  <a:pos x="301" y="0"/>
                </a:cxn>
                <a:cxn ang="0">
                  <a:pos x="0" y="256"/>
                </a:cxn>
                <a:cxn ang="0">
                  <a:pos x="83" y="255"/>
                </a:cxn>
                <a:cxn ang="0">
                  <a:pos x="33" y="395"/>
                </a:cxn>
                <a:cxn ang="0">
                  <a:pos x="180" y="394"/>
                </a:cxn>
              </a:cxnLst>
              <a:rect l="0" t="0" r="r" b="b"/>
              <a:pathLst>
                <a:path w="604" h="395">
                  <a:moveTo>
                    <a:pt x="180" y="394"/>
                  </a:moveTo>
                  <a:cubicBezTo>
                    <a:pt x="183" y="394"/>
                    <a:pt x="185" y="392"/>
                    <a:pt x="187" y="386"/>
                  </a:cubicBezTo>
                  <a:cubicBezTo>
                    <a:pt x="189" y="381"/>
                    <a:pt x="191" y="373"/>
                    <a:pt x="193" y="363"/>
                  </a:cubicBezTo>
                  <a:cubicBezTo>
                    <a:pt x="195" y="353"/>
                    <a:pt x="196" y="341"/>
                    <a:pt x="198" y="327"/>
                  </a:cubicBezTo>
                  <a:cubicBezTo>
                    <a:pt x="199" y="314"/>
                    <a:pt x="200" y="298"/>
                    <a:pt x="202" y="281"/>
                  </a:cubicBezTo>
                  <a:cubicBezTo>
                    <a:pt x="202" y="279"/>
                    <a:pt x="202" y="278"/>
                    <a:pt x="202" y="276"/>
                  </a:cubicBezTo>
                  <a:cubicBezTo>
                    <a:pt x="202" y="275"/>
                    <a:pt x="202" y="273"/>
                    <a:pt x="202" y="270"/>
                  </a:cubicBezTo>
                  <a:cubicBezTo>
                    <a:pt x="202" y="268"/>
                    <a:pt x="202" y="266"/>
                    <a:pt x="202" y="263"/>
                  </a:cubicBezTo>
                  <a:cubicBezTo>
                    <a:pt x="203" y="261"/>
                    <a:pt x="203" y="258"/>
                    <a:pt x="203" y="255"/>
                  </a:cubicBezTo>
                  <a:cubicBezTo>
                    <a:pt x="242" y="255"/>
                    <a:pt x="242" y="255"/>
                    <a:pt x="242" y="255"/>
                  </a:cubicBezTo>
                  <a:cubicBezTo>
                    <a:pt x="242" y="258"/>
                    <a:pt x="242" y="261"/>
                    <a:pt x="242" y="263"/>
                  </a:cubicBezTo>
                  <a:cubicBezTo>
                    <a:pt x="242" y="266"/>
                    <a:pt x="242" y="268"/>
                    <a:pt x="242" y="270"/>
                  </a:cubicBezTo>
                  <a:cubicBezTo>
                    <a:pt x="242" y="272"/>
                    <a:pt x="242" y="274"/>
                    <a:pt x="242" y="276"/>
                  </a:cubicBezTo>
                  <a:cubicBezTo>
                    <a:pt x="241" y="278"/>
                    <a:pt x="241" y="279"/>
                    <a:pt x="241" y="281"/>
                  </a:cubicBezTo>
                  <a:cubicBezTo>
                    <a:pt x="241" y="298"/>
                    <a:pt x="240" y="314"/>
                    <a:pt x="239" y="327"/>
                  </a:cubicBezTo>
                  <a:cubicBezTo>
                    <a:pt x="238" y="341"/>
                    <a:pt x="237" y="353"/>
                    <a:pt x="236" y="363"/>
                  </a:cubicBezTo>
                  <a:cubicBezTo>
                    <a:pt x="235" y="373"/>
                    <a:pt x="234" y="381"/>
                    <a:pt x="233" y="386"/>
                  </a:cubicBezTo>
                  <a:cubicBezTo>
                    <a:pt x="231" y="391"/>
                    <a:pt x="230" y="394"/>
                    <a:pt x="229" y="394"/>
                  </a:cubicBezTo>
                  <a:cubicBezTo>
                    <a:pt x="376" y="394"/>
                    <a:pt x="376" y="394"/>
                    <a:pt x="376" y="394"/>
                  </a:cubicBezTo>
                  <a:cubicBezTo>
                    <a:pt x="375" y="394"/>
                    <a:pt x="373" y="391"/>
                    <a:pt x="372" y="386"/>
                  </a:cubicBezTo>
                  <a:cubicBezTo>
                    <a:pt x="371" y="380"/>
                    <a:pt x="370" y="373"/>
                    <a:pt x="369" y="363"/>
                  </a:cubicBezTo>
                  <a:cubicBezTo>
                    <a:pt x="368" y="353"/>
                    <a:pt x="367" y="341"/>
                    <a:pt x="366" y="327"/>
                  </a:cubicBezTo>
                  <a:cubicBezTo>
                    <a:pt x="365" y="313"/>
                    <a:pt x="364" y="298"/>
                    <a:pt x="363" y="280"/>
                  </a:cubicBezTo>
                  <a:cubicBezTo>
                    <a:pt x="363" y="279"/>
                    <a:pt x="363" y="277"/>
                    <a:pt x="363" y="276"/>
                  </a:cubicBezTo>
                  <a:cubicBezTo>
                    <a:pt x="363" y="274"/>
                    <a:pt x="363" y="272"/>
                    <a:pt x="363" y="270"/>
                  </a:cubicBezTo>
                  <a:cubicBezTo>
                    <a:pt x="363" y="268"/>
                    <a:pt x="363" y="265"/>
                    <a:pt x="363" y="263"/>
                  </a:cubicBezTo>
                  <a:cubicBezTo>
                    <a:pt x="363" y="260"/>
                    <a:pt x="362" y="258"/>
                    <a:pt x="362" y="255"/>
                  </a:cubicBezTo>
                  <a:cubicBezTo>
                    <a:pt x="402" y="254"/>
                    <a:pt x="402" y="254"/>
                    <a:pt x="402" y="254"/>
                  </a:cubicBezTo>
                  <a:cubicBezTo>
                    <a:pt x="402" y="257"/>
                    <a:pt x="402" y="260"/>
                    <a:pt x="402" y="263"/>
                  </a:cubicBezTo>
                  <a:cubicBezTo>
                    <a:pt x="402" y="265"/>
                    <a:pt x="402" y="268"/>
                    <a:pt x="402" y="270"/>
                  </a:cubicBezTo>
                  <a:cubicBezTo>
                    <a:pt x="403" y="272"/>
                    <a:pt x="403" y="274"/>
                    <a:pt x="403" y="276"/>
                  </a:cubicBezTo>
                  <a:cubicBezTo>
                    <a:pt x="403" y="277"/>
                    <a:pt x="403" y="279"/>
                    <a:pt x="403" y="280"/>
                  </a:cubicBezTo>
                  <a:cubicBezTo>
                    <a:pt x="404" y="298"/>
                    <a:pt x="406" y="313"/>
                    <a:pt x="407" y="327"/>
                  </a:cubicBezTo>
                  <a:cubicBezTo>
                    <a:pt x="409" y="341"/>
                    <a:pt x="410" y="353"/>
                    <a:pt x="412" y="362"/>
                  </a:cubicBezTo>
                  <a:cubicBezTo>
                    <a:pt x="414" y="372"/>
                    <a:pt x="416" y="380"/>
                    <a:pt x="418" y="385"/>
                  </a:cubicBezTo>
                  <a:cubicBezTo>
                    <a:pt x="420" y="391"/>
                    <a:pt x="422" y="394"/>
                    <a:pt x="424" y="394"/>
                  </a:cubicBezTo>
                  <a:cubicBezTo>
                    <a:pt x="572" y="393"/>
                    <a:pt x="572" y="393"/>
                    <a:pt x="572" y="393"/>
                  </a:cubicBezTo>
                  <a:cubicBezTo>
                    <a:pt x="567" y="393"/>
                    <a:pt x="562" y="390"/>
                    <a:pt x="557" y="385"/>
                  </a:cubicBezTo>
                  <a:cubicBezTo>
                    <a:pt x="553" y="380"/>
                    <a:pt x="548" y="372"/>
                    <a:pt x="544" y="362"/>
                  </a:cubicBezTo>
                  <a:cubicBezTo>
                    <a:pt x="541" y="352"/>
                    <a:pt x="537" y="340"/>
                    <a:pt x="534" y="326"/>
                  </a:cubicBezTo>
                  <a:cubicBezTo>
                    <a:pt x="531" y="313"/>
                    <a:pt x="528" y="297"/>
                    <a:pt x="525" y="280"/>
                  </a:cubicBezTo>
                  <a:cubicBezTo>
                    <a:pt x="525" y="278"/>
                    <a:pt x="524" y="277"/>
                    <a:pt x="524" y="275"/>
                  </a:cubicBezTo>
                  <a:cubicBezTo>
                    <a:pt x="524" y="274"/>
                    <a:pt x="524" y="272"/>
                    <a:pt x="524" y="269"/>
                  </a:cubicBezTo>
                  <a:cubicBezTo>
                    <a:pt x="523" y="267"/>
                    <a:pt x="523" y="265"/>
                    <a:pt x="523" y="262"/>
                  </a:cubicBezTo>
                  <a:cubicBezTo>
                    <a:pt x="523" y="260"/>
                    <a:pt x="522" y="257"/>
                    <a:pt x="522" y="254"/>
                  </a:cubicBezTo>
                  <a:cubicBezTo>
                    <a:pt x="604" y="254"/>
                    <a:pt x="604" y="254"/>
                    <a:pt x="604" y="254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83" y="255"/>
                    <a:pt x="83" y="255"/>
                    <a:pt x="83" y="255"/>
                  </a:cubicBezTo>
                  <a:cubicBezTo>
                    <a:pt x="81" y="270"/>
                    <a:pt x="69" y="393"/>
                    <a:pt x="33" y="395"/>
                  </a:cubicBezTo>
                  <a:cubicBezTo>
                    <a:pt x="180" y="394"/>
                    <a:pt x="180" y="394"/>
                    <a:pt x="180" y="394"/>
                  </a:cubicBezTo>
                </a:path>
              </a:pathLst>
            </a:custGeom>
            <a:grpFill/>
            <a:ln w="6350" cmpd="sng">
              <a:solidFill>
                <a:srgbClr val="409DAD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9"/>
            <p:cNvSpPr>
              <a:spLocks/>
            </p:cNvSpPr>
            <p:nvPr/>
          </p:nvSpPr>
          <p:spPr bwMode="auto">
            <a:xfrm>
              <a:off x="1382" y="1555"/>
              <a:ext cx="393" cy="36"/>
            </a:xfrm>
            <a:custGeom>
              <a:avLst/>
              <a:gdLst/>
              <a:ahLst/>
              <a:cxnLst>
                <a:cxn ang="0">
                  <a:pos x="196" y="17"/>
                </a:cxn>
                <a:cxn ang="0">
                  <a:pos x="49" y="18"/>
                </a:cxn>
                <a:cxn ang="0">
                  <a:pos x="0" y="0"/>
                </a:cxn>
                <a:cxn ang="0">
                  <a:pos x="174" y="0"/>
                </a:cxn>
                <a:cxn ang="0">
                  <a:pos x="178" y="1"/>
                </a:cxn>
                <a:cxn ang="0">
                  <a:pos x="183" y="4"/>
                </a:cxn>
                <a:cxn ang="0">
                  <a:pos x="187" y="8"/>
                </a:cxn>
                <a:cxn ang="0">
                  <a:pos x="191" y="13"/>
                </a:cxn>
                <a:cxn ang="0">
                  <a:pos x="193" y="15"/>
                </a:cxn>
                <a:cxn ang="0">
                  <a:pos x="194" y="16"/>
                </a:cxn>
                <a:cxn ang="0">
                  <a:pos x="195" y="17"/>
                </a:cxn>
                <a:cxn ang="0">
                  <a:pos x="196" y="17"/>
                </a:cxn>
              </a:cxnLst>
              <a:rect l="0" t="0" r="r" b="b"/>
              <a:pathLst>
                <a:path w="196" h="18">
                  <a:moveTo>
                    <a:pt x="196" y="17"/>
                  </a:moveTo>
                  <a:cubicBezTo>
                    <a:pt x="49" y="18"/>
                    <a:pt x="49" y="18"/>
                    <a:pt x="49" y="18"/>
                  </a:cubicBezTo>
                  <a:cubicBezTo>
                    <a:pt x="31" y="16"/>
                    <a:pt x="18" y="1"/>
                    <a:pt x="0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5" y="0"/>
                    <a:pt x="177" y="0"/>
                    <a:pt x="178" y="1"/>
                  </a:cubicBezTo>
                  <a:cubicBezTo>
                    <a:pt x="180" y="1"/>
                    <a:pt x="181" y="2"/>
                    <a:pt x="183" y="4"/>
                  </a:cubicBezTo>
                  <a:cubicBezTo>
                    <a:pt x="184" y="5"/>
                    <a:pt x="185" y="6"/>
                    <a:pt x="187" y="8"/>
                  </a:cubicBezTo>
                  <a:cubicBezTo>
                    <a:pt x="188" y="9"/>
                    <a:pt x="190" y="11"/>
                    <a:pt x="191" y="13"/>
                  </a:cubicBezTo>
                  <a:cubicBezTo>
                    <a:pt x="192" y="14"/>
                    <a:pt x="192" y="15"/>
                    <a:pt x="193" y="15"/>
                  </a:cubicBezTo>
                  <a:cubicBezTo>
                    <a:pt x="193" y="16"/>
                    <a:pt x="193" y="16"/>
                    <a:pt x="194" y="16"/>
                  </a:cubicBezTo>
                  <a:cubicBezTo>
                    <a:pt x="194" y="17"/>
                    <a:pt x="195" y="17"/>
                    <a:pt x="195" y="17"/>
                  </a:cubicBezTo>
                  <a:cubicBezTo>
                    <a:pt x="196" y="17"/>
                    <a:pt x="196" y="17"/>
                    <a:pt x="196" y="17"/>
                  </a:cubicBezTo>
                </a:path>
              </a:pathLst>
            </a:custGeom>
            <a:grpFill/>
            <a:ln w="6350" cmpd="sng">
              <a:solidFill>
                <a:srgbClr val="409DAD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10"/>
            <p:cNvSpPr>
              <a:spLocks/>
            </p:cNvSpPr>
            <p:nvPr/>
          </p:nvSpPr>
          <p:spPr bwMode="auto">
            <a:xfrm>
              <a:off x="1845" y="1553"/>
              <a:ext cx="348" cy="36"/>
            </a:xfrm>
            <a:custGeom>
              <a:avLst/>
              <a:gdLst/>
              <a:ahLst/>
              <a:cxnLst>
                <a:cxn ang="0">
                  <a:pos x="161" y="18"/>
                </a:cxn>
                <a:cxn ang="0">
                  <a:pos x="14" y="18"/>
                </a:cxn>
                <a:cxn ang="0">
                  <a:pos x="12" y="17"/>
                </a:cxn>
                <a:cxn ang="0">
                  <a:pos x="11" y="16"/>
                </a:cxn>
                <a:cxn ang="0">
                  <a:pos x="10" y="14"/>
                </a:cxn>
                <a:cxn ang="0">
                  <a:pos x="8" y="9"/>
                </a:cxn>
                <a:cxn ang="0">
                  <a:pos x="5" y="4"/>
                </a:cxn>
                <a:cxn ang="0">
                  <a:pos x="3" y="2"/>
                </a:cxn>
                <a:cxn ang="0">
                  <a:pos x="0" y="1"/>
                </a:cxn>
                <a:cxn ang="0">
                  <a:pos x="174" y="0"/>
                </a:cxn>
                <a:cxn ang="0">
                  <a:pos x="172" y="1"/>
                </a:cxn>
                <a:cxn ang="0">
                  <a:pos x="169" y="4"/>
                </a:cxn>
                <a:cxn ang="0">
                  <a:pos x="167" y="8"/>
                </a:cxn>
                <a:cxn ang="0">
                  <a:pos x="164" y="14"/>
                </a:cxn>
                <a:cxn ang="0">
                  <a:pos x="163" y="16"/>
                </a:cxn>
                <a:cxn ang="0">
                  <a:pos x="163" y="17"/>
                </a:cxn>
                <a:cxn ang="0">
                  <a:pos x="162" y="18"/>
                </a:cxn>
                <a:cxn ang="0">
                  <a:pos x="161" y="18"/>
                </a:cxn>
              </a:cxnLst>
              <a:rect l="0" t="0" r="r" b="b"/>
              <a:pathLst>
                <a:path w="174" h="18">
                  <a:moveTo>
                    <a:pt x="161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2" y="18"/>
                    <a:pt x="12" y="17"/>
                  </a:cubicBezTo>
                  <a:cubicBezTo>
                    <a:pt x="12" y="17"/>
                    <a:pt x="12" y="17"/>
                    <a:pt x="11" y="16"/>
                  </a:cubicBezTo>
                  <a:cubicBezTo>
                    <a:pt x="11" y="16"/>
                    <a:pt x="11" y="15"/>
                    <a:pt x="10" y="14"/>
                  </a:cubicBezTo>
                  <a:cubicBezTo>
                    <a:pt x="10" y="12"/>
                    <a:pt x="9" y="10"/>
                    <a:pt x="8" y="9"/>
                  </a:cubicBezTo>
                  <a:cubicBezTo>
                    <a:pt x="7" y="7"/>
                    <a:pt x="6" y="6"/>
                    <a:pt x="5" y="4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3" y="0"/>
                    <a:pt x="172" y="1"/>
                    <a:pt x="172" y="1"/>
                  </a:cubicBezTo>
                  <a:cubicBezTo>
                    <a:pt x="171" y="2"/>
                    <a:pt x="170" y="3"/>
                    <a:pt x="169" y="4"/>
                  </a:cubicBezTo>
                  <a:cubicBezTo>
                    <a:pt x="168" y="5"/>
                    <a:pt x="167" y="7"/>
                    <a:pt x="167" y="8"/>
                  </a:cubicBezTo>
                  <a:cubicBezTo>
                    <a:pt x="166" y="10"/>
                    <a:pt x="165" y="12"/>
                    <a:pt x="164" y="14"/>
                  </a:cubicBezTo>
                  <a:cubicBezTo>
                    <a:pt x="164" y="15"/>
                    <a:pt x="164" y="15"/>
                    <a:pt x="163" y="16"/>
                  </a:cubicBezTo>
                  <a:cubicBezTo>
                    <a:pt x="163" y="16"/>
                    <a:pt x="163" y="17"/>
                    <a:pt x="163" y="17"/>
                  </a:cubicBezTo>
                  <a:cubicBezTo>
                    <a:pt x="162" y="17"/>
                    <a:pt x="162" y="17"/>
                    <a:pt x="162" y="18"/>
                  </a:cubicBezTo>
                  <a:cubicBezTo>
                    <a:pt x="162" y="18"/>
                    <a:pt x="161" y="18"/>
                    <a:pt x="161" y="18"/>
                  </a:cubicBezTo>
                </a:path>
              </a:pathLst>
            </a:custGeom>
            <a:grpFill/>
            <a:ln w="6350" cmpd="sng">
              <a:solidFill>
                <a:srgbClr val="409DAD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11"/>
            <p:cNvSpPr>
              <a:spLocks/>
            </p:cNvSpPr>
            <p:nvPr/>
          </p:nvSpPr>
          <p:spPr bwMode="auto">
            <a:xfrm>
              <a:off x="2263" y="1553"/>
              <a:ext cx="393" cy="36"/>
            </a:xfrm>
            <a:custGeom>
              <a:avLst/>
              <a:gdLst/>
              <a:ahLst/>
              <a:cxnLst>
                <a:cxn ang="0">
                  <a:pos x="148" y="17"/>
                </a:cxn>
                <a:cxn ang="0">
                  <a:pos x="0" y="18"/>
                </a:cxn>
                <a:cxn ang="0">
                  <a:pos x="2" y="17"/>
                </a:cxn>
                <a:cxn ang="0">
                  <a:pos x="3" y="17"/>
                </a:cxn>
                <a:cxn ang="0">
                  <a:pos x="4" y="15"/>
                </a:cxn>
                <a:cxn ang="0">
                  <a:pos x="5" y="14"/>
                </a:cxn>
                <a:cxn ang="0">
                  <a:pos x="9" y="8"/>
                </a:cxn>
                <a:cxn ang="0">
                  <a:pos x="14" y="4"/>
                </a:cxn>
                <a:cxn ang="0">
                  <a:pos x="18" y="1"/>
                </a:cxn>
                <a:cxn ang="0">
                  <a:pos x="22" y="0"/>
                </a:cxn>
                <a:cxn ang="0">
                  <a:pos x="196" y="0"/>
                </a:cxn>
                <a:cxn ang="0">
                  <a:pos x="187" y="1"/>
                </a:cxn>
                <a:cxn ang="0">
                  <a:pos x="178" y="3"/>
                </a:cxn>
                <a:cxn ang="0">
                  <a:pos x="168" y="8"/>
                </a:cxn>
                <a:cxn ang="0">
                  <a:pos x="159" y="13"/>
                </a:cxn>
                <a:cxn ang="0">
                  <a:pos x="156" y="15"/>
                </a:cxn>
                <a:cxn ang="0">
                  <a:pos x="153" y="16"/>
                </a:cxn>
                <a:cxn ang="0">
                  <a:pos x="151" y="17"/>
                </a:cxn>
                <a:cxn ang="0">
                  <a:pos x="148" y="17"/>
                </a:cxn>
              </a:cxnLst>
              <a:rect l="0" t="0" r="r" b="b"/>
              <a:pathLst>
                <a:path w="196" h="18">
                  <a:moveTo>
                    <a:pt x="148" y="17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2" y="17"/>
                  </a:cubicBezTo>
                  <a:cubicBezTo>
                    <a:pt x="2" y="17"/>
                    <a:pt x="2" y="17"/>
                    <a:pt x="3" y="17"/>
                  </a:cubicBezTo>
                  <a:cubicBezTo>
                    <a:pt x="3" y="16"/>
                    <a:pt x="4" y="16"/>
                    <a:pt x="4" y="15"/>
                  </a:cubicBezTo>
                  <a:cubicBezTo>
                    <a:pt x="4" y="15"/>
                    <a:pt x="5" y="14"/>
                    <a:pt x="5" y="14"/>
                  </a:cubicBezTo>
                  <a:cubicBezTo>
                    <a:pt x="7" y="12"/>
                    <a:pt x="8" y="10"/>
                    <a:pt x="9" y="8"/>
                  </a:cubicBezTo>
                  <a:cubicBezTo>
                    <a:pt x="11" y="6"/>
                    <a:pt x="12" y="5"/>
                    <a:pt x="14" y="4"/>
                  </a:cubicBezTo>
                  <a:cubicBezTo>
                    <a:pt x="15" y="3"/>
                    <a:pt x="16" y="2"/>
                    <a:pt x="18" y="1"/>
                  </a:cubicBezTo>
                  <a:cubicBezTo>
                    <a:pt x="19" y="0"/>
                    <a:pt x="21" y="0"/>
                    <a:pt x="22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93" y="0"/>
                    <a:pt x="190" y="0"/>
                    <a:pt x="187" y="1"/>
                  </a:cubicBezTo>
                  <a:cubicBezTo>
                    <a:pt x="184" y="1"/>
                    <a:pt x="181" y="2"/>
                    <a:pt x="178" y="3"/>
                  </a:cubicBezTo>
                  <a:cubicBezTo>
                    <a:pt x="174" y="4"/>
                    <a:pt x="171" y="6"/>
                    <a:pt x="168" y="8"/>
                  </a:cubicBezTo>
                  <a:cubicBezTo>
                    <a:pt x="165" y="9"/>
                    <a:pt x="162" y="11"/>
                    <a:pt x="159" y="13"/>
                  </a:cubicBezTo>
                  <a:cubicBezTo>
                    <a:pt x="158" y="14"/>
                    <a:pt x="157" y="15"/>
                    <a:pt x="156" y="15"/>
                  </a:cubicBezTo>
                  <a:cubicBezTo>
                    <a:pt x="155" y="16"/>
                    <a:pt x="154" y="16"/>
                    <a:pt x="153" y="16"/>
                  </a:cubicBezTo>
                  <a:cubicBezTo>
                    <a:pt x="152" y="17"/>
                    <a:pt x="151" y="17"/>
                    <a:pt x="151" y="17"/>
                  </a:cubicBezTo>
                  <a:cubicBezTo>
                    <a:pt x="150" y="17"/>
                    <a:pt x="149" y="17"/>
                    <a:pt x="148" y="17"/>
                  </a:cubicBezTo>
                </a:path>
              </a:pathLst>
            </a:custGeom>
            <a:grpFill/>
            <a:ln w="6350" cmpd="sng">
              <a:solidFill>
                <a:srgbClr val="409DAD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12"/>
            <p:cNvSpPr>
              <a:spLocks/>
            </p:cNvSpPr>
            <p:nvPr/>
          </p:nvSpPr>
          <p:spPr bwMode="auto">
            <a:xfrm>
              <a:off x="2307" y="1553"/>
              <a:ext cx="671" cy="1066"/>
            </a:xfrm>
            <a:custGeom>
              <a:avLst/>
              <a:gdLst/>
              <a:ahLst/>
              <a:cxnLst>
                <a:cxn ang="0">
                  <a:pos x="335" y="531"/>
                </a:cxn>
                <a:cxn ang="0">
                  <a:pos x="331" y="418"/>
                </a:cxn>
                <a:cxn ang="0">
                  <a:pos x="321" y="312"/>
                </a:cxn>
                <a:cxn ang="0">
                  <a:pos x="303" y="218"/>
                </a:cxn>
                <a:cxn ang="0">
                  <a:pos x="281" y="140"/>
                </a:cxn>
                <a:cxn ang="0">
                  <a:pos x="259" y="85"/>
                </a:cxn>
                <a:cxn ang="0">
                  <a:pos x="236" y="45"/>
                </a:cxn>
                <a:cxn ang="0">
                  <a:pos x="213" y="18"/>
                </a:cxn>
                <a:cxn ang="0">
                  <a:pos x="190" y="3"/>
                </a:cxn>
                <a:cxn ang="0">
                  <a:pos x="186" y="1"/>
                </a:cxn>
                <a:cxn ang="0">
                  <a:pos x="182" y="0"/>
                </a:cxn>
                <a:cxn ang="0">
                  <a:pos x="178" y="0"/>
                </a:cxn>
                <a:cxn ang="0">
                  <a:pos x="174" y="0"/>
                </a:cxn>
                <a:cxn ang="0">
                  <a:pos x="0" y="0"/>
                </a:cxn>
                <a:cxn ang="0">
                  <a:pos x="4" y="1"/>
                </a:cxn>
                <a:cxn ang="0">
                  <a:pos x="7" y="3"/>
                </a:cxn>
                <a:cxn ang="0">
                  <a:pos x="17" y="18"/>
                </a:cxn>
                <a:cxn ang="0">
                  <a:pos x="28" y="45"/>
                </a:cxn>
                <a:cxn ang="0">
                  <a:pos x="38" y="86"/>
                </a:cxn>
                <a:cxn ang="0">
                  <a:pos x="48" y="141"/>
                </a:cxn>
                <a:cxn ang="0">
                  <a:pos x="58" y="219"/>
                </a:cxn>
                <a:cxn ang="0">
                  <a:pos x="66" y="312"/>
                </a:cxn>
                <a:cxn ang="0">
                  <a:pos x="71" y="418"/>
                </a:cxn>
                <a:cxn ang="0">
                  <a:pos x="73" y="532"/>
                </a:cxn>
                <a:cxn ang="0">
                  <a:pos x="335" y="531"/>
                </a:cxn>
              </a:cxnLst>
              <a:rect l="0" t="0" r="r" b="b"/>
              <a:pathLst>
                <a:path w="335" h="532">
                  <a:moveTo>
                    <a:pt x="335" y="531"/>
                  </a:moveTo>
                  <a:cubicBezTo>
                    <a:pt x="335" y="493"/>
                    <a:pt x="334" y="455"/>
                    <a:pt x="331" y="418"/>
                  </a:cubicBezTo>
                  <a:cubicBezTo>
                    <a:pt x="329" y="381"/>
                    <a:pt x="325" y="345"/>
                    <a:pt x="321" y="312"/>
                  </a:cubicBezTo>
                  <a:cubicBezTo>
                    <a:pt x="316" y="279"/>
                    <a:pt x="310" y="247"/>
                    <a:pt x="303" y="218"/>
                  </a:cubicBezTo>
                  <a:cubicBezTo>
                    <a:pt x="297" y="190"/>
                    <a:pt x="289" y="164"/>
                    <a:pt x="281" y="140"/>
                  </a:cubicBezTo>
                  <a:cubicBezTo>
                    <a:pt x="274" y="120"/>
                    <a:pt x="267" y="101"/>
                    <a:pt x="259" y="85"/>
                  </a:cubicBezTo>
                  <a:cubicBezTo>
                    <a:pt x="252" y="70"/>
                    <a:pt x="244" y="56"/>
                    <a:pt x="236" y="45"/>
                  </a:cubicBezTo>
                  <a:cubicBezTo>
                    <a:pt x="228" y="34"/>
                    <a:pt x="221" y="25"/>
                    <a:pt x="213" y="18"/>
                  </a:cubicBezTo>
                  <a:cubicBezTo>
                    <a:pt x="205" y="11"/>
                    <a:pt x="198" y="6"/>
                    <a:pt x="190" y="3"/>
                  </a:cubicBezTo>
                  <a:cubicBezTo>
                    <a:pt x="189" y="2"/>
                    <a:pt x="188" y="2"/>
                    <a:pt x="186" y="1"/>
                  </a:cubicBezTo>
                  <a:cubicBezTo>
                    <a:pt x="185" y="1"/>
                    <a:pt x="184" y="1"/>
                    <a:pt x="182" y="0"/>
                  </a:cubicBezTo>
                  <a:cubicBezTo>
                    <a:pt x="181" y="0"/>
                    <a:pt x="180" y="0"/>
                    <a:pt x="178" y="0"/>
                  </a:cubicBezTo>
                  <a:cubicBezTo>
                    <a:pt x="177" y="0"/>
                    <a:pt x="176" y="0"/>
                    <a:pt x="17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11" y="7"/>
                    <a:pt x="14" y="12"/>
                    <a:pt x="17" y="18"/>
                  </a:cubicBezTo>
                  <a:cubicBezTo>
                    <a:pt x="21" y="25"/>
                    <a:pt x="24" y="34"/>
                    <a:pt x="28" y="45"/>
                  </a:cubicBezTo>
                  <a:cubicBezTo>
                    <a:pt x="31" y="57"/>
                    <a:pt x="35" y="70"/>
                    <a:pt x="38" y="86"/>
                  </a:cubicBezTo>
                  <a:cubicBezTo>
                    <a:pt x="42" y="102"/>
                    <a:pt x="45" y="120"/>
                    <a:pt x="48" y="141"/>
                  </a:cubicBezTo>
                  <a:cubicBezTo>
                    <a:pt x="52" y="164"/>
                    <a:pt x="55" y="190"/>
                    <a:pt x="58" y="219"/>
                  </a:cubicBezTo>
                  <a:cubicBezTo>
                    <a:pt x="61" y="248"/>
                    <a:pt x="64" y="279"/>
                    <a:pt x="66" y="312"/>
                  </a:cubicBezTo>
                  <a:cubicBezTo>
                    <a:pt x="68" y="346"/>
                    <a:pt x="70" y="382"/>
                    <a:pt x="71" y="418"/>
                  </a:cubicBezTo>
                  <a:cubicBezTo>
                    <a:pt x="73" y="455"/>
                    <a:pt x="73" y="493"/>
                    <a:pt x="73" y="532"/>
                  </a:cubicBezTo>
                  <a:cubicBezTo>
                    <a:pt x="335" y="531"/>
                    <a:pt x="335" y="531"/>
                    <a:pt x="335" y="531"/>
                  </a:cubicBezTo>
                </a:path>
              </a:pathLst>
            </a:custGeom>
            <a:grpFill/>
            <a:ln w="6350" cmpd="sng">
              <a:solidFill>
                <a:srgbClr val="409DAD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13"/>
            <p:cNvSpPr>
              <a:spLocks/>
            </p:cNvSpPr>
            <p:nvPr/>
          </p:nvSpPr>
          <p:spPr bwMode="auto">
            <a:xfrm>
              <a:off x="1759" y="1553"/>
              <a:ext cx="524" cy="1068"/>
            </a:xfrm>
            <a:custGeom>
              <a:avLst/>
              <a:gdLst/>
              <a:ahLst/>
              <a:cxnLst>
                <a:cxn ang="0">
                  <a:pos x="262" y="532"/>
                </a:cxn>
                <a:cxn ang="0">
                  <a:pos x="260" y="419"/>
                </a:cxn>
                <a:cxn ang="0">
                  <a:pos x="257" y="313"/>
                </a:cxn>
                <a:cxn ang="0">
                  <a:pos x="252" y="219"/>
                </a:cxn>
                <a:cxn ang="0">
                  <a:pos x="246" y="141"/>
                </a:cxn>
                <a:cxn ang="0">
                  <a:pos x="240" y="86"/>
                </a:cxn>
                <a:cxn ang="0">
                  <a:pos x="234" y="45"/>
                </a:cxn>
                <a:cxn ang="0">
                  <a:pos x="227" y="19"/>
                </a:cxn>
                <a:cxn ang="0">
                  <a:pos x="221" y="4"/>
                </a:cxn>
                <a:cxn ang="0">
                  <a:pos x="219" y="1"/>
                </a:cxn>
                <a:cxn ang="0">
                  <a:pos x="217" y="0"/>
                </a:cxn>
                <a:cxn ang="0">
                  <a:pos x="43" y="1"/>
                </a:cxn>
                <a:cxn ang="0">
                  <a:pos x="40" y="3"/>
                </a:cxn>
                <a:cxn ang="0">
                  <a:pos x="38" y="4"/>
                </a:cxn>
                <a:cxn ang="0">
                  <a:pos x="32" y="19"/>
                </a:cxn>
                <a:cxn ang="0">
                  <a:pos x="26" y="46"/>
                </a:cxn>
                <a:cxn ang="0">
                  <a:pos x="19" y="87"/>
                </a:cxn>
                <a:cxn ang="0">
                  <a:pos x="13" y="141"/>
                </a:cxn>
                <a:cxn ang="0">
                  <a:pos x="8" y="220"/>
                </a:cxn>
                <a:cxn ang="0">
                  <a:pos x="3" y="313"/>
                </a:cxn>
                <a:cxn ang="0">
                  <a:pos x="0" y="419"/>
                </a:cxn>
                <a:cxn ang="0">
                  <a:pos x="0" y="533"/>
                </a:cxn>
                <a:cxn ang="0">
                  <a:pos x="262" y="532"/>
                </a:cxn>
              </a:cxnLst>
              <a:rect l="0" t="0" r="r" b="b"/>
              <a:pathLst>
                <a:path w="262" h="533">
                  <a:moveTo>
                    <a:pt x="262" y="532"/>
                  </a:moveTo>
                  <a:cubicBezTo>
                    <a:pt x="261" y="494"/>
                    <a:pt x="261" y="456"/>
                    <a:pt x="260" y="419"/>
                  </a:cubicBezTo>
                  <a:cubicBezTo>
                    <a:pt x="260" y="382"/>
                    <a:pt x="258" y="346"/>
                    <a:pt x="257" y="313"/>
                  </a:cubicBezTo>
                  <a:cubicBezTo>
                    <a:pt x="256" y="279"/>
                    <a:pt x="254" y="248"/>
                    <a:pt x="252" y="219"/>
                  </a:cubicBezTo>
                  <a:cubicBezTo>
                    <a:pt x="250" y="191"/>
                    <a:pt x="248" y="164"/>
                    <a:pt x="246" y="141"/>
                  </a:cubicBezTo>
                  <a:cubicBezTo>
                    <a:pt x="244" y="120"/>
                    <a:pt x="242" y="102"/>
                    <a:pt x="240" y="86"/>
                  </a:cubicBezTo>
                  <a:cubicBezTo>
                    <a:pt x="238" y="70"/>
                    <a:pt x="236" y="57"/>
                    <a:pt x="234" y="45"/>
                  </a:cubicBezTo>
                  <a:cubicBezTo>
                    <a:pt x="232" y="35"/>
                    <a:pt x="230" y="26"/>
                    <a:pt x="227" y="19"/>
                  </a:cubicBezTo>
                  <a:cubicBezTo>
                    <a:pt x="225" y="12"/>
                    <a:pt x="223" y="7"/>
                    <a:pt x="221" y="4"/>
                  </a:cubicBezTo>
                  <a:cubicBezTo>
                    <a:pt x="220" y="2"/>
                    <a:pt x="220" y="1"/>
                    <a:pt x="219" y="1"/>
                  </a:cubicBezTo>
                  <a:cubicBezTo>
                    <a:pt x="218" y="0"/>
                    <a:pt x="217" y="0"/>
                    <a:pt x="217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0" y="2"/>
                    <a:pt x="40" y="2"/>
                    <a:pt x="40" y="3"/>
                  </a:cubicBezTo>
                  <a:cubicBezTo>
                    <a:pt x="39" y="3"/>
                    <a:pt x="39" y="4"/>
                    <a:pt x="38" y="4"/>
                  </a:cubicBezTo>
                  <a:cubicBezTo>
                    <a:pt x="36" y="7"/>
                    <a:pt x="34" y="12"/>
                    <a:pt x="32" y="19"/>
                  </a:cubicBezTo>
                  <a:cubicBezTo>
                    <a:pt x="30" y="26"/>
                    <a:pt x="28" y="35"/>
                    <a:pt x="26" y="46"/>
                  </a:cubicBezTo>
                  <a:cubicBezTo>
                    <a:pt x="24" y="58"/>
                    <a:pt x="21" y="71"/>
                    <a:pt x="19" y="87"/>
                  </a:cubicBezTo>
                  <a:cubicBezTo>
                    <a:pt x="17" y="103"/>
                    <a:pt x="15" y="121"/>
                    <a:pt x="13" y="141"/>
                  </a:cubicBezTo>
                  <a:cubicBezTo>
                    <a:pt x="11" y="165"/>
                    <a:pt x="9" y="191"/>
                    <a:pt x="8" y="220"/>
                  </a:cubicBezTo>
                  <a:cubicBezTo>
                    <a:pt x="6" y="249"/>
                    <a:pt x="4" y="280"/>
                    <a:pt x="3" y="313"/>
                  </a:cubicBezTo>
                  <a:cubicBezTo>
                    <a:pt x="2" y="347"/>
                    <a:pt x="1" y="382"/>
                    <a:pt x="0" y="419"/>
                  </a:cubicBezTo>
                  <a:cubicBezTo>
                    <a:pt x="0" y="456"/>
                    <a:pt x="0" y="494"/>
                    <a:pt x="0" y="533"/>
                  </a:cubicBezTo>
                  <a:cubicBezTo>
                    <a:pt x="262" y="532"/>
                    <a:pt x="262" y="532"/>
                    <a:pt x="262" y="532"/>
                  </a:cubicBezTo>
                </a:path>
              </a:pathLst>
            </a:custGeom>
            <a:grpFill/>
            <a:ln w="6350" cmpd="sng">
              <a:solidFill>
                <a:srgbClr val="409DAD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14"/>
            <p:cNvSpPr>
              <a:spLocks/>
            </p:cNvSpPr>
            <p:nvPr/>
          </p:nvSpPr>
          <p:spPr bwMode="auto">
            <a:xfrm>
              <a:off x="1060" y="1555"/>
              <a:ext cx="671" cy="1068"/>
            </a:xfrm>
            <a:custGeom>
              <a:avLst/>
              <a:gdLst/>
              <a:ahLst/>
              <a:cxnLst>
                <a:cxn ang="0">
                  <a:pos x="263" y="532"/>
                </a:cxn>
                <a:cxn ang="0">
                  <a:pos x="264" y="418"/>
                </a:cxn>
                <a:cxn ang="0">
                  <a:pos x="269" y="312"/>
                </a:cxn>
                <a:cxn ang="0">
                  <a:pos x="276" y="219"/>
                </a:cxn>
                <a:cxn ang="0">
                  <a:pos x="286" y="141"/>
                </a:cxn>
                <a:cxn ang="0">
                  <a:pos x="296" y="86"/>
                </a:cxn>
                <a:cxn ang="0">
                  <a:pos x="307" y="45"/>
                </a:cxn>
                <a:cxn ang="0">
                  <a:pos x="317" y="18"/>
                </a:cxn>
                <a:cxn ang="0">
                  <a:pos x="328" y="3"/>
                </a:cxn>
                <a:cxn ang="0">
                  <a:pos x="331" y="1"/>
                </a:cxn>
                <a:cxn ang="0">
                  <a:pos x="335" y="0"/>
                </a:cxn>
                <a:cxn ang="0">
                  <a:pos x="161" y="0"/>
                </a:cxn>
                <a:cxn ang="0">
                  <a:pos x="2" y="533"/>
                </a:cxn>
                <a:cxn ang="0">
                  <a:pos x="263" y="532"/>
                </a:cxn>
              </a:cxnLst>
              <a:rect l="0" t="0" r="r" b="b"/>
              <a:pathLst>
                <a:path w="335" h="533">
                  <a:moveTo>
                    <a:pt x="263" y="532"/>
                  </a:moveTo>
                  <a:cubicBezTo>
                    <a:pt x="263" y="493"/>
                    <a:pt x="263" y="455"/>
                    <a:pt x="264" y="418"/>
                  </a:cubicBezTo>
                  <a:cubicBezTo>
                    <a:pt x="265" y="382"/>
                    <a:pt x="267" y="346"/>
                    <a:pt x="269" y="312"/>
                  </a:cubicBezTo>
                  <a:cubicBezTo>
                    <a:pt x="271" y="279"/>
                    <a:pt x="274" y="248"/>
                    <a:pt x="276" y="219"/>
                  </a:cubicBezTo>
                  <a:cubicBezTo>
                    <a:pt x="279" y="190"/>
                    <a:pt x="283" y="164"/>
                    <a:pt x="286" y="141"/>
                  </a:cubicBezTo>
                  <a:cubicBezTo>
                    <a:pt x="289" y="120"/>
                    <a:pt x="293" y="102"/>
                    <a:pt x="296" y="86"/>
                  </a:cubicBezTo>
                  <a:cubicBezTo>
                    <a:pt x="300" y="70"/>
                    <a:pt x="303" y="57"/>
                    <a:pt x="307" y="45"/>
                  </a:cubicBezTo>
                  <a:cubicBezTo>
                    <a:pt x="310" y="34"/>
                    <a:pt x="314" y="25"/>
                    <a:pt x="317" y="18"/>
                  </a:cubicBezTo>
                  <a:cubicBezTo>
                    <a:pt x="321" y="11"/>
                    <a:pt x="324" y="7"/>
                    <a:pt x="328" y="3"/>
                  </a:cubicBezTo>
                  <a:cubicBezTo>
                    <a:pt x="330" y="1"/>
                    <a:pt x="331" y="1"/>
                    <a:pt x="331" y="1"/>
                  </a:cubicBezTo>
                  <a:cubicBezTo>
                    <a:pt x="334" y="0"/>
                    <a:pt x="334" y="0"/>
                    <a:pt x="335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82" y="3"/>
                    <a:pt x="0" y="218"/>
                    <a:pt x="2" y="533"/>
                  </a:cubicBezTo>
                  <a:cubicBezTo>
                    <a:pt x="263" y="532"/>
                    <a:pt x="263" y="532"/>
                    <a:pt x="263" y="532"/>
                  </a:cubicBezTo>
                </a:path>
              </a:pathLst>
            </a:custGeom>
            <a:grpFill/>
            <a:ln w="6350" cmpd="sng">
              <a:solidFill>
                <a:srgbClr val="409DAD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4" name="Oval 103"/>
          <p:cNvSpPr>
            <a:spLocks noChangeArrowheads="1"/>
          </p:cNvSpPr>
          <p:nvPr/>
        </p:nvSpPr>
        <p:spPr bwMode="auto">
          <a:xfrm>
            <a:off x="5421485" y="3702262"/>
            <a:ext cx="1348902" cy="895070"/>
          </a:xfrm>
          <a:prstGeom prst="ellipse">
            <a:avLst/>
          </a:prstGeom>
          <a:solidFill>
            <a:srgbClr val="BFDEE4"/>
          </a:solidFill>
          <a:ln w="6350">
            <a:solidFill>
              <a:srgbClr val="409DAD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" name="Freeform 125"/>
          <p:cNvSpPr>
            <a:spLocks/>
          </p:cNvSpPr>
          <p:nvPr/>
        </p:nvSpPr>
        <p:spPr bwMode="auto">
          <a:xfrm>
            <a:off x="5527352" y="2919624"/>
            <a:ext cx="1197103" cy="1015972"/>
          </a:xfrm>
          <a:custGeom>
            <a:avLst/>
            <a:gdLst/>
            <a:ahLst/>
            <a:cxnLst>
              <a:cxn ang="0">
                <a:pos x="181" y="653"/>
              </a:cxn>
              <a:cxn ang="0">
                <a:pos x="0" y="296"/>
              </a:cxn>
              <a:cxn ang="0">
                <a:pos x="81" y="296"/>
              </a:cxn>
              <a:cxn ang="0">
                <a:pos x="106" y="0"/>
              </a:cxn>
              <a:cxn ang="0">
                <a:pos x="255" y="0"/>
              </a:cxn>
              <a:cxn ang="0">
                <a:pos x="280" y="296"/>
              </a:cxn>
              <a:cxn ang="0">
                <a:pos x="361" y="296"/>
              </a:cxn>
              <a:cxn ang="0">
                <a:pos x="181" y="653"/>
              </a:cxn>
            </a:cxnLst>
            <a:rect l="0" t="0" r="r" b="b"/>
            <a:pathLst>
              <a:path w="361" h="653">
                <a:moveTo>
                  <a:pt x="181" y="653"/>
                </a:moveTo>
                <a:cubicBezTo>
                  <a:pt x="0" y="296"/>
                  <a:pt x="0" y="296"/>
                  <a:pt x="0" y="296"/>
                </a:cubicBezTo>
                <a:cubicBezTo>
                  <a:pt x="81" y="296"/>
                  <a:pt x="81" y="296"/>
                  <a:pt x="81" y="296"/>
                </a:cubicBezTo>
                <a:cubicBezTo>
                  <a:pt x="90" y="100"/>
                  <a:pt x="97" y="11"/>
                  <a:pt x="106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67" y="4"/>
                  <a:pt x="276" y="216"/>
                  <a:pt x="280" y="296"/>
                </a:cubicBezTo>
                <a:cubicBezTo>
                  <a:pt x="361" y="296"/>
                  <a:pt x="361" y="296"/>
                  <a:pt x="361" y="296"/>
                </a:cubicBezTo>
                <a:lnTo>
                  <a:pt x="181" y="65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6350" cmpd="sng">
            <a:solidFill>
              <a:srgbClr val="409DAD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" name="Oval 103"/>
          <p:cNvSpPr>
            <a:spLocks noChangeArrowheads="1"/>
          </p:cNvSpPr>
          <p:nvPr/>
        </p:nvSpPr>
        <p:spPr bwMode="auto">
          <a:xfrm>
            <a:off x="3911120" y="3702262"/>
            <a:ext cx="1348902" cy="895070"/>
          </a:xfrm>
          <a:prstGeom prst="ellipse">
            <a:avLst/>
          </a:prstGeom>
          <a:solidFill>
            <a:srgbClr val="BFDEE4"/>
          </a:solidFill>
          <a:ln w="6350">
            <a:solidFill>
              <a:srgbClr val="409DAD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0" name="Freeform 125"/>
          <p:cNvSpPr>
            <a:spLocks/>
          </p:cNvSpPr>
          <p:nvPr/>
        </p:nvSpPr>
        <p:spPr bwMode="auto">
          <a:xfrm>
            <a:off x="3996031" y="2919624"/>
            <a:ext cx="1197103" cy="1015972"/>
          </a:xfrm>
          <a:custGeom>
            <a:avLst/>
            <a:gdLst/>
            <a:ahLst/>
            <a:cxnLst>
              <a:cxn ang="0">
                <a:pos x="181" y="653"/>
              </a:cxn>
              <a:cxn ang="0">
                <a:pos x="0" y="296"/>
              </a:cxn>
              <a:cxn ang="0">
                <a:pos x="81" y="296"/>
              </a:cxn>
              <a:cxn ang="0">
                <a:pos x="106" y="0"/>
              </a:cxn>
              <a:cxn ang="0">
                <a:pos x="255" y="0"/>
              </a:cxn>
              <a:cxn ang="0">
                <a:pos x="280" y="296"/>
              </a:cxn>
              <a:cxn ang="0">
                <a:pos x="361" y="296"/>
              </a:cxn>
              <a:cxn ang="0">
                <a:pos x="181" y="653"/>
              </a:cxn>
            </a:cxnLst>
            <a:rect l="0" t="0" r="r" b="b"/>
            <a:pathLst>
              <a:path w="361" h="653">
                <a:moveTo>
                  <a:pt x="181" y="653"/>
                </a:moveTo>
                <a:cubicBezTo>
                  <a:pt x="0" y="296"/>
                  <a:pt x="0" y="296"/>
                  <a:pt x="0" y="296"/>
                </a:cubicBezTo>
                <a:cubicBezTo>
                  <a:pt x="81" y="296"/>
                  <a:pt x="81" y="296"/>
                  <a:pt x="81" y="296"/>
                </a:cubicBezTo>
                <a:cubicBezTo>
                  <a:pt x="90" y="100"/>
                  <a:pt x="97" y="11"/>
                  <a:pt x="106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67" y="4"/>
                  <a:pt x="276" y="216"/>
                  <a:pt x="280" y="296"/>
                </a:cubicBezTo>
                <a:cubicBezTo>
                  <a:pt x="361" y="296"/>
                  <a:pt x="361" y="296"/>
                  <a:pt x="361" y="296"/>
                </a:cubicBezTo>
                <a:lnTo>
                  <a:pt x="181" y="65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6350" cmpd="sng">
            <a:solidFill>
              <a:srgbClr val="409DAD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" name="Oval 103"/>
          <p:cNvSpPr>
            <a:spLocks noChangeArrowheads="1"/>
          </p:cNvSpPr>
          <p:nvPr/>
        </p:nvSpPr>
        <p:spPr bwMode="auto">
          <a:xfrm>
            <a:off x="2465412" y="3702262"/>
            <a:ext cx="1348902" cy="895070"/>
          </a:xfrm>
          <a:prstGeom prst="ellipse">
            <a:avLst/>
          </a:prstGeom>
          <a:solidFill>
            <a:srgbClr val="BFDEE4"/>
          </a:solidFill>
          <a:ln w="6350">
            <a:solidFill>
              <a:srgbClr val="409DAD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9" name="Freeform 125"/>
          <p:cNvSpPr>
            <a:spLocks/>
          </p:cNvSpPr>
          <p:nvPr/>
        </p:nvSpPr>
        <p:spPr bwMode="auto">
          <a:xfrm>
            <a:off x="2570577" y="2919624"/>
            <a:ext cx="1197103" cy="1015972"/>
          </a:xfrm>
          <a:custGeom>
            <a:avLst/>
            <a:gdLst/>
            <a:ahLst/>
            <a:cxnLst>
              <a:cxn ang="0">
                <a:pos x="181" y="653"/>
              </a:cxn>
              <a:cxn ang="0">
                <a:pos x="0" y="296"/>
              </a:cxn>
              <a:cxn ang="0">
                <a:pos x="81" y="296"/>
              </a:cxn>
              <a:cxn ang="0">
                <a:pos x="106" y="0"/>
              </a:cxn>
              <a:cxn ang="0">
                <a:pos x="255" y="0"/>
              </a:cxn>
              <a:cxn ang="0">
                <a:pos x="280" y="296"/>
              </a:cxn>
              <a:cxn ang="0">
                <a:pos x="361" y="296"/>
              </a:cxn>
              <a:cxn ang="0">
                <a:pos x="181" y="653"/>
              </a:cxn>
            </a:cxnLst>
            <a:rect l="0" t="0" r="r" b="b"/>
            <a:pathLst>
              <a:path w="361" h="653">
                <a:moveTo>
                  <a:pt x="181" y="653"/>
                </a:moveTo>
                <a:cubicBezTo>
                  <a:pt x="0" y="296"/>
                  <a:pt x="0" y="296"/>
                  <a:pt x="0" y="296"/>
                </a:cubicBezTo>
                <a:cubicBezTo>
                  <a:pt x="81" y="296"/>
                  <a:pt x="81" y="296"/>
                  <a:pt x="81" y="296"/>
                </a:cubicBezTo>
                <a:cubicBezTo>
                  <a:pt x="90" y="100"/>
                  <a:pt x="97" y="11"/>
                  <a:pt x="106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67" y="4"/>
                  <a:pt x="276" y="216"/>
                  <a:pt x="280" y="296"/>
                </a:cubicBezTo>
                <a:cubicBezTo>
                  <a:pt x="361" y="296"/>
                  <a:pt x="361" y="296"/>
                  <a:pt x="361" y="296"/>
                </a:cubicBezTo>
                <a:lnTo>
                  <a:pt x="181" y="65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6350" cmpd="sng">
            <a:solidFill>
              <a:srgbClr val="409DAD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22544" y="76200"/>
            <a:ext cx="4788056" cy="1143000"/>
          </a:xfrm>
        </p:spPr>
        <p:txBody>
          <a:bodyPr/>
          <a:lstStyle/>
          <a:p>
            <a:pPr algn="l"/>
            <a:r>
              <a:rPr lang="en-US" dirty="0" smtClean="0"/>
              <a:t>Process from RFQ to RFP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F973C-A8FB-4726-9A82-AA4992463DE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20" name="Group 98"/>
          <p:cNvGrpSpPr>
            <a:grpSpLocks/>
          </p:cNvGrpSpPr>
          <p:nvPr/>
        </p:nvGrpSpPr>
        <p:grpSpPr bwMode="auto">
          <a:xfrm>
            <a:off x="1676400" y="1295400"/>
            <a:ext cx="7315200" cy="1911231"/>
            <a:chOff x="1283" y="1999"/>
            <a:chExt cx="3807" cy="1975"/>
          </a:xfrm>
        </p:grpSpPr>
        <p:sp>
          <p:nvSpPr>
            <p:cNvPr id="27" name="Oval 101"/>
            <p:cNvSpPr>
              <a:spLocks noChangeArrowheads="1"/>
            </p:cNvSpPr>
            <p:nvPr/>
          </p:nvSpPr>
          <p:spPr bwMode="auto">
            <a:xfrm>
              <a:off x="3217" y="3271"/>
              <a:ext cx="701" cy="703"/>
            </a:xfrm>
            <a:prstGeom prst="ellipse">
              <a:avLst/>
            </a:prstGeom>
            <a:solidFill>
              <a:srgbClr val="BFDEE4"/>
            </a:solidFill>
            <a:ln w="6350">
              <a:solidFill>
                <a:srgbClr val="409DA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Oval 102"/>
            <p:cNvSpPr>
              <a:spLocks noChangeArrowheads="1"/>
            </p:cNvSpPr>
            <p:nvPr/>
          </p:nvSpPr>
          <p:spPr bwMode="auto">
            <a:xfrm>
              <a:off x="2456" y="3271"/>
              <a:ext cx="701" cy="703"/>
            </a:xfrm>
            <a:prstGeom prst="ellipse">
              <a:avLst/>
            </a:prstGeom>
            <a:solidFill>
              <a:srgbClr val="BFDEE4"/>
            </a:solidFill>
            <a:ln w="6350">
              <a:solidFill>
                <a:srgbClr val="409DA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Oval 103"/>
            <p:cNvSpPr>
              <a:spLocks noChangeArrowheads="1"/>
            </p:cNvSpPr>
            <p:nvPr/>
          </p:nvSpPr>
          <p:spPr bwMode="auto">
            <a:xfrm>
              <a:off x="1694" y="3271"/>
              <a:ext cx="702" cy="703"/>
            </a:xfrm>
            <a:prstGeom prst="ellipse">
              <a:avLst/>
            </a:prstGeom>
            <a:solidFill>
              <a:srgbClr val="BFDEE4"/>
            </a:solidFill>
            <a:ln w="6350">
              <a:solidFill>
                <a:srgbClr val="409DA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108"/>
            <p:cNvSpPr>
              <a:spLocks/>
            </p:cNvSpPr>
            <p:nvPr/>
          </p:nvSpPr>
          <p:spPr bwMode="auto">
            <a:xfrm>
              <a:off x="2320" y="1999"/>
              <a:ext cx="261" cy="469"/>
            </a:xfrm>
            <a:custGeom>
              <a:avLst/>
              <a:gdLst/>
              <a:ahLst/>
              <a:cxnLst>
                <a:cxn ang="0">
                  <a:pos x="114" y="271"/>
                </a:cxn>
                <a:cxn ang="0">
                  <a:pos x="123" y="266"/>
                </a:cxn>
                <a:cxn ang="0">
                  <a:pos x="130" y="253"/>
                </a:cxn>
                <a:cxn ang="0">
                  <a:pos x="136" y="231"/>
                </a:cxn>
                <a:cxn ang="0">
                  <a:pos x="140" y="204"/>
                </a:cxn>
                <a:cxn ang="0">
                  <a:pos x="145" y="164"/>
                </a:cxn>
                <a:cxn ang="0">
                  <a:pos x="148" y="117"/>
                </a:cxn>
                <a:cxn ang="0">
                  <a:pos x="150" y="62"/>
                </a:cxn>
                <a:cxn ang="0">
                  <a:pos x="151" y="0"/>
                </a:cxn>
                <a:cxn ang="0">
                  <a:pos x="61" y="0"/>
                </a:cxn>
                <a:cxn ang="0">
                  <a:pos x="59" y="62"/>
                </a:cxn>
                <a:cxn ang="0">
                  <a:pos x="56" y="117"/>
                </a:cxn>
                <a:cxn ang="0">
                  <a:pos x="51" y="164"/>
                </a:cxn>
                <a:cxn ang="0">
                  <a:pos x="44" y="204"/>
                </a:cxn>
                <a:cxn ang="0">
                  <a:pos x="36" y="231"/>
                </a:cxn>
                <a:cxn ang="0">
                  <a:pos x="26" y="253"/>
                </a:cxn>
                <a:cxn ang="0">
                  <a:pos x="14" y="266"/>
                </a:cxn>
                <a:cxn ang="0">
                  <a:pos x="0" y="271"/>
                </a:cxn>
                <a:cxn ang="0">
                  <a:pos x="114" y="271"/>
                </a:cxn>
              </a:cxnLst>
              <a:rect l="0" t="0" r="r" b="b"/>
              <a:pathLst>
                <a:path w="151" h="271">
                  <a:moveTo>
                    <a:pt x="114" y="271"/>
                  </a:moveTo>
                  <a:cubicBezTo>
                    <a:pt x="117" y="271"/>
                    <a:pt x="120" y="269"/>
                    <a:pt x="123" y="266"/>
                  </a:cubicBezTo>
                  <a:cubicBezTo>
                    <a:pt x="125" y="263"/>
                    <a:pt x="128" y="258"/>
                    <a:pt x="130" y="253"/>
                  </a:cubicBezTo>
                  <a:cubicBezTo>
                    <a:pt x="132" y="247"/>
                    <a:pt x="134" y="240"/>
                    <a:pt x="136" y="231"/>
                  </a:cubicBezTo>
                  <a:cubicBezTo>
                    <a:pt x="137" y="223"/>
                    <a:pt x="139" y="214"/>
                    <a:pt x="140" y="204"/>
                  </a:cubicBezTo>
                  <a:cubicBezTo>
                    <a:pt x="142" y="192"/>
                    <a:pt x="143" y="179"/>
                    <a:pt x="145" y="164"/>
                  </a:cubicBezTo>
                  <a:cubicBezTo>
                    <a:pt x="146" y="150"/>
                    <a:pt x="147" y="134"/>
                    <a:pt x="148" y="117"/>
                  </a:cubicBezTo>
                  <a:cubicBezTo>
                    <a:pt x="148" y="100"/>
                    <a:pt x="149" y="82"/>
                    <a:pt x="150" y="62"/>
                  </a:cubicBezTo>
                  <a:cubicBezTo>
                    <a:pt x="150" y="43"/>
                    <a:pt x="150" y="22"/>
                    <a:pt x="15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22"/>
                    <a:pt x="60" y="43"/>
                    <a:pt x="59" y="62"/>
                  </a:cubicBezTo>
                  <a:cubicBezTo>
                    <a:pt x="59" y="82"/>
                    <a:pt x="58" y="100"/>
                    <a:pt x="56" y="117"/>
                  </a:cubicBezTo>
                  <a:cubicBezTo>
                    <a:pt x="55" y="134"/>
                    <a:pt x="53" y="150"/>
                    <a:pt x="51" y="164"/>
                  </a:cubicBezTo>
                  <a:cubicBezTo>
                    <a:pt x="49" y="179"/>
                    <a:pt x="47" y="192"/>
                    <a:pt x="44" y="204"/>
                  </a:cubicBezTo>
                  <a:cubicBezTo>
                    <a:pt x="41" y="214"/>
                    <a:pt x="39" y="223"/>
                    <a:pt x="36" y="231"/>
                  </a:cubicBezTo>
                  <a:cubicBezTo>
                    <a:pt x="33" y="240"/>
                    <a:pt x="30" y="247"/>
                    <a:pt x="26" y="253"/>
                  </a:cubicBezTo>
                  <a:cubicBezTo>
                    <a:pt x="22" y="258"/>
                    <a:pt x="18" y="263"/>
                    <a:pt x="14" y="266"/>
                  </a:cubicBezTo>
                  <a:cubicBezTo>
                    <a:pt x="10" y="269"/>
                    <a:pt x="5" y="271"/>
                    <a:pt x="0" y="271"/>
                  </a:cubicBezTo>
                  <a:cubicBezTo>
                    <a:pt x="114" y="271"/>
                    <a:pt x="114" y="271"/>
                    <a:pt x="114" y="27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409DAD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109"/>
            <p:cNvSpPr>
              <a:spLocks/>
            </p:cNvSpPr>
            <p:nvPr/>
          </p:nvSpPr>
          <p:spPr bwMode="auto">
            <a:xfrm>
              <a:off x="2708" y="1999"/>
              <a:ext cx="197" cy="469"/>
            </a:xfrm>
            <a:custGeom>
              <a:avLst/>
              <a:gdLst/>
              <a:ahLst/>
              <a:cxnLst>
                <a:cxn ang="0">
                  <a:pos x="114" y="271"/>
                </a:cxn>
                <a:cxn ang="0">
                  <a:pos x="101" y="0"/>
                </a:cxn>
                <a:cxn ang="0">
                  <a:pos x="12" y="0"/>
                </a:cxn>
                <a:cxn ang="0">
                  <a:pos x="0" y="271"/>
                </a:cxn>
                <a:cxn ang="0">
                  <a:pos x="114" y="271"/>
                </a:cxn>
              </a:cxnLst>
              <a:rect l="0" t="0" r="r" b="b"/>
              <a:pathLst>
                <a:path w="114" h="271">
                  <a:moveTo>
                    <a:pt x="114" y="271"/>
                  </a:moveTo>
                  <a:cubicBezTo>
                    <a:pt x="109" y="268"/>
                    <a:pt x="102" y="236"/>
                    <a:pt x="10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80"/>
                    <a:pt x="7" y="269"/>
                    <a:pt x="0" y="271"/>
                  </a:cubicBezTo>
                  <a:cubicBezTo>
                    <a:pt x="34" y="271"/>
                    <a:pt x="79" y="271"/>
                    <a:pt x="114" y="27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409DAD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110"/>
            <p:cNvSpPr>
              <a:spLocks/>
            </p:cNvSpPr>
            <p:nvPr/>
          </p:nvSpPr>
          <p:spPr bwMode="auto">
            <a:xfrm>
              <a:off x="3033" y="1999"/>
              <a:ext cx="259" cy="469"/>
            </a:xfrm>
            <a:custGeom>
              <a:avLst/>
              <a:gdLst/>
              <a:ahLst/>
              <a:cxnLst>
                <a:cxn ang="0">
                  <a:pos x="150" y="271"/>
                </a:cxn>
                <a:cxn ang="0">
                  <a:pos x="89" y="0"/>
                </a:cxn>
                <a:cxn ang="0">
                  <a:pos x="0" y="0"/>
                </a:cxn>
                <a:cxn ang="0">
                  <a:pos x="36" y="271"/>
                </a:cxn>
                <a:cxn ang="0">
                  <a:pos x="150" y="271"/>
                </a:cxn>
              </a:cxnLst>
              <a:rect l="0" t="0" r="r" b="b"/>
              <a:pathLst>
                <a:path w="150" h="271">
                  <a:moveTo>
                    <a:pt x="150" y="271"/>
                  </a:moveTo>
                  <a:cubicBezTo>
                    <a:pt x="111" y="268"/>
                    <a:pt x="92" y="180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80"/>
                    <a:pt x="13" y="269"/>
                    <a:pt x="36" y="271"/>
                  </a:cubicBezTo>
                  <a:cubicBezTo>
                    <a:pt x="150" y="271"/>
                    <a:pt x="150" y="271"/>
                    <a:pt x="150" y="27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409DAD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115"/>
            <p:cNvSpPr>
              <a:spLocks/>
            </p:cNvSpPr>
            <p:nvPr/>
          </p:nvSpPr>
          <p:spPr bwMode="auto">
            <a:xfrm>
              <a:off x="2173" y="2344"/>
              <a:ext cx="344" cy="124"/>
            </a:xfrm>
            <a:custGeom>
              <a:avLst/>
              <a:gdLst/>
              <a:ahLst/>
              <a:cxnLst>
                <a:cxn ang="0">
                  <a:pos x="149" y="0"/>
                </a:cxn>
                <a:cxn ang="0">
                  <a:pos x="178" y="46"/>
                </a:cxn>
                <a:cxn ang="0">
                  <a:pos x="199" y="72"/>
                </a:cxn>
                <a:cxn ang="0">
                  <a:pos x="85" y="72"/>
                </a:cxn>
                <a:cxn ang="0">
                  <a:pos x="43" y="39"/>
                </a:cxn>
                <a:cxn ang="0">
                  <a:pos x="0" y="0"/>
                </a:cxn>
                <a:cxn ang="0">
                  <a:pos x="149" y="0"/>
                </a:cxn>
              </a:cxnLst>
              <a:rect l="0" t="0" r="r" b="b"/>
              <a:pathLst>
                <a:path w="199" h="72">
                  <a:moveTo>
                    <a:pt x="149" y="0"/>
                  </a:moveTo>
                  <a:cubicBezTo>
                    <a:pt x="156" y="0"/>
                    <a:pt x="156" y="0"/>
                    <a:pt x="178" y="46"/>
                  </a:cubicBezTo>
                  <a:cubicBezTo>
                    <a:pt x="187" y="64"/>
                    <a:pt x="194" y="72"/>
                    <a:pt x="199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0" y="72"/>
                    <a:pt x="68" y="71"/>
                    <a:pt x="43" y="39"/>
                  </a:cubicBezTo>
                  <a:cubicBezTo>
                    <a:pt x="16" y="2"/>
                    <a:pt x="14" y="0"/>
                    <a:pt x="0" y="0"/>
                  </a:cubicBezTo>
                  <a:cubicBezTo>
                    <a:pt x="149" y="0"/>
                    <a:pt x="149" y="0"/>
                    <a:pt x="149" y="0"/>
                  </a:cubicBezTo>
                </a:path>
              </a:pathLst>
            </a:custGeom>
            <a:solidFill>
              <a:srgbClr val="409DAD"/>
            </a:solidFill>
            <a:ln w="6350" cmpd="sng">
              <a:solidFill>
                <a:srgbClr val="409DAD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116"/>
            <p:cNvSpPr>
              <a:spLocks/>
            </p:cNvSpPr>
            <p:nvPr/>
          </p:nvSpPr>
          <p:spPr bwMode="auto">
            <a:xfrm>
              <a:off x="2677" y="2344"/>
              <a:ext cx="257" cy="124"/>
            </a:xfrm>
            <a:custGeom>
              <a:avLst/>
              <a:gdLst/>
              <a:ahLst/>
              <a:cxnLst>
                <a:cxn ang="0">
                  <a:pos x="149" y="0"/>
                </a:cxn>
                <a:cxn ang="0">
                  <a:pos x="142" y="24"/>
                </a:cxn>
                <a:cxn ang="0">
                  <a:pos x="132" y="72"/>
                </a:cxn>
                <a:cxn ang="0">
                  <a:pos x="18" y="72"/>
                </a:cxn>
                <a:cxn ang="0">
                  <a:pos x="17" y="72"/>
                </a:cxn>
                <a:cxn ang="0">
                  <a:pos x="15" y="69"/>
                </a:cxn>
                <a:cxn ang="0">
                  <a:pos x="13" y="61"/>
                </a:cxn>
                <a:cxn ang="0">
                  <a:pos x="10" y="46"/>
                </a:cxn>
                <a:cxn ang="0">
                  <a:pos x="7" y="23"/>
                </a:cxn>
                <a:cxn ang="0">
                  <a:pos x="5" y="13"/>
                </a:cxn>
                <a:cxn ang="0">
                  <a:pos x="4" y="6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149" y="0"/>
                </a:cxn>
              </a:cxnLst>
              <a:rect l="0" t="0" r="r" b="b"/>
              <a:pathLst>
                <a:path w="149" h="72">
                  <a:moveTo>
                    <a:pt x="149" y="0"/>
                  </a:moveTo>
                  <a:cubicBezTo>
                    <a:pt x="147" y="1"/>
                    <a:pt x="145" y="3"/>
                    <a:pt x="142" y="24"/>
                  </a:cubicBezTo>
                  <a:cubicBezTo>
                    <a:pt x="138" y="58"/>
                    <a:pt x="135" y="71"/>
                    <a:pt x="132" y="72"/>
                  </a:cubicBezTo>
                  <a:cubicBezTo>
                    <a:pt x="97" y="72"/>
                    <a:pt x="52" y="72"/>
                    <a:pt x="18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6" y="71"/>
                    <a:pt x="15" y="69"/>
                  </a:cubicBezTo>
                  <a:cubicBezTo>
                    <a:pt x="15" y="67"/>
                    <a:pt x="14" y="64"/>
                    <a:pt x="13" y="61"/>
                  </a:cubicBezTo>
                  <a:cubicBezTo>
                    <a:pt x="12" y="57"/>
                    <a:pt x="11" y="52"/>
                    <a:pt x="10" y="46"/>
                  </a:cubicBezTo>
                  <a:cubicBezTo>
                    <a:pt x="9" y="39"/>
                    <a:pt x="8" y="32"/>
                    <a:pt x="7" y="23"/>
                  </a:cubicBezTo>
                  <a:cubicBezTo>
                    <a:pt x="6" y="19"/>
                    <a:pt x="6" y="16"/>
                    <a:pt x="5" y="13"/>
                  </a:cubicBezTo>
                  <a:cubicBezTo>
                    <a:pt x="5" y="10"/>
                    <a:pt x="4" y="8"/>
                    <a:pt x="4" y="6"/>
                  </a:cubicBezTo>
                  <a:cubicBezTo>
                    <a:pt x="3" y="4"/>
                    <a:pt x="3" y="2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9" y="0"/>
                    <a:pt x="149" y="0"/>
                    <a:pt x="149" y="0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117"/>
            <p:cNvSpPr>
              <a:spLocks/>
            </p:cNvSpPr>
            <p:nvPr/>
          </p:nvSpPr>
          <p:spPr bwMode="auto">
            <a:xfrm>
              <a:off x="3095" y="2344"/>
              <a:ext cx="343" cy="124"/>
            </a:xfrm>
            <a:custGeom>
              <a:avLst/>
              <a:gdLst/>
              <a:ahLst/>
              <a:cxnLst>
                <a:cxn ang="0">
                  <a:pos x="199" y="0"/>
                </a:cxn>
                <a:cxn ang="0">
                  <a:pos x="166" y="24"/>
                </a:cxn>
                <a:cxn ang="0">
                  <a:pos x="114" y="72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6" y="69"/>
                </a:cxn>
                <a:cxn ang="0">
                  <a:pos x="13" y="61"/>
                </a:cxn>
                <a:cxn ang="0">
                  <a:pos x="21" y="46"/>
                </a:cxn>
                <a:cxn ang="0">
                  <a:pos x="31" y="23"/>
                </a:cxn>
                <a:cxn ang="0">
                  <a:pos x="36" y="13"/>
                </a:cxn>
                <a:cxn ang="0">
                  <a:pos x="41" y="6"/>
                </a:cxn>
                <a:cxn ang="0">
                  <a:pos x="45" y="1"/>
                </a:cxn>
                <a:cxn ang="0">
                  <a:pos x="51" y="0"/>
                </a:cxn>
                <a:cxn ang="0">
                  <a:pos x="199" y="0"/>
                </a:cxn>
              </a:cxnLst>
              <a:rect l="0" t="0" r="r" b="b"/>
              <a:pathLst>
                <a:path w="199" h="72">
                  <a:moveTo>
                    <a:pt x="199" y="0"/>
                  </a:moveTo>
                  <a:cubicBezTo>
                    <a:pt x="187" y="0"/>
                    <a:pt x="178" y="7"/>
                    <a:pt x="166" y="24"/>
                  </a:cubicBezTo>
                  <a:cubicBezTo>
                    <a:pt x="150" y="48"/>
                    <a:pt x="131" y="72"/>
                    <a:pt x="114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" y="72"/>
                    <a:pt x="4" y="71"/>
                    <a:pt x="6" y="69"/>
                  </a:cubicBezTo>
                  <a:cubicBezTo>
                    <a:pt x="8" y="67"/>
                    <a:pt x="11" y="64"/>
                    <a:pt x="13" y="61"/>
                  </a:cubicBezTo>
                  <a:cubicBezTo>
                    <a:pt x="16" y="57"/>
                    <a:pt x="18" y="52"/>
                    <a:pt x="21" y="46"/>
                  </a:cubicBezTo>
                  <a:cubicBezTo>
                    <a:pt x="24" y="39"/>
                    <a:pt x="28" y="32"/>
                    <a:pt x="31" y="23"/>
                  </a:cubicBezTo>
                  <a:cubicBezTo>
                    <a:pt x="33" y="19"/>
                    <a:pt x="34" y="16"/>
                    <a:pt x="36" y="13"/>
                  </a:cubicBezTo>
                  <a:cubicBezTo>
                    <a:pt x="37" y="10"/>
                    <a:pt x="39" y="8"/>
                    <a:pt x="41" y="6"/>
                  </a:cubicBezTo>
                  <a:cubicBezTo>
                    <a:pt x="42" y="4"/>
                    <a:pt x="44" y="2"/>
                    <a:pt x="45" y="1"/>
                  </a:cubicBezTo>
                  <a:cubicBezTo>
                    <a:pt x="47" y="0"/>
                    <a:pt x="49" y="0"/>
                    <a:pt x="51" y="0"/>
                  </a:cubicBezTo>
                  <a:cubicBezTo>
                    <a:pt x="199" y="0"/>
                    <a:pt x="199" y="0"/>
                    <a:pt x="199" y="0"/>
                  </a:cubicBezTo>
                </a:path>
              </a:pathLst>
            </a:custGeom>
            <a:solidFill>
              <a:srgbClr val="409DAD"/>
            </a:solidFill>
            <a:ln w="6350" cmpd="sng">
              <a:solidFill>
                <a:srgbClr val="409DAD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120"/>
            <p:cNvSpPr>
              <a:spLocks noEditPoints="1"/>
            </p:cNvSpPr>
            <p:nvPr/>
          </p:nvSpPr>
          <p:spPr bwMode="auto">
            <a:xfrm>
              <a:off x="1283" y="3475"/>
              <a:ext cx="38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07" y="0"/>
                </a:cxn>
                <a:cxn ang="0">
                  <a:pos x="3807" y="0"/>
                </a:cxn>
              </a:cxnLst>
              <a:rect l="0" t="0" r="r" b="b"/>
              <a:pathLst>
                <a:path w="380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807" y="0"/>
                  </a:moveTo>
                  <a:lnTo>
                    <a:pt x="3807" y="0"/>
                  </a:lnTo>
                  <a:close/>
                </a:path>
              </a:pathLst>
            </a:custGeom>
            <a:solidFill>
              <a:schemeClr val="bg2"/>
            </a:solidFill>
            <a:ln w="6350" cmpd="sng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121"/>
            <p:cNvSpPr>
              <a:spLocks noEditPoints="1"/>
            </p:cNvSpPr>
            <p:nvPr/>
          </p:nvSpPr>
          <p:spPr bwMode="auto">
            <a:xfrm>
              <a:off x="1283" y="3475"/>
              <a:ext cx="38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07" y="0"/>
                </a:cxn>
                <a:cxn ang="0">
                  <a:pos x="3807" y="0"/>
                </a:cxn>
              </a:cxnLst>
              <a:rect l="0" t="0" r="r" b="b"/>
              <a:pathLst>
                <a:path w="380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moveTo>
                    <a:pt x="3807" y="0"/>
                  </a:moveTo>
                  <a:lnTo>
                    <a:pt x="3807" y="0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124"/>
            <p:cNvSpPr>
              <a:spLocks/>
            </p:cNvSpPr>
            <p:nvPr/>
          </p:nvSpPr>
          <p:spPr bwMode="auto">
            <a:xfrm>
              <a:off x="1821" y="2344"/>
              <a:ext cx="625" cy="1131"/>
            </a:xfrm>
            <a:custGeom>
              <a:avLst/>
              <a:gdLst/>
              <a:ahLst/>
              <a:cxnLst>
                <a:cxn ang="0">
                  <a:pos x="362" y="296"/>
                </a:cxn>
                <a:cxn ang="0">
                  <a:pos x="130" y="653"/>
                </a:cxn>
                <a:cxn ang="0">
                  <a:pos x="0" y="296"/>
                </a:cxn>
                <a:cxn ang="0">
                  <a:pos x="82" y="296"/>
                </a:cxn>
                <a:cxn ang="0">
                  <a:pos x="90" y="256"/>
                </a:cxn>
                <a:cxn ang="0">
                  <a:pos x="98" y="221"/>
                </a:cxn>
                <a:cxn ang="0">
                  <a:pos x="105" y="193"/>
                </a:cxn>
                <a:cxn ang="0">
                  <a:pos x="110" y="171"/>
                </a:cxn>
                <a:cxn ang="0">
                  <a:pos x="128" y="112"/>
                </a:cxn>
                <a:cxn ang="0">
                  <a:pos x="146" y="67"/>
                </a:cxn>
                <a:cxn ang="0">
                  <a:pos x="163" y="34"/>
                </a:cxn>
                <a:cxn ang="0">
                  <a:pos x="179" y="13"/>
                </a:cxn>
                <a:cxn ang="0">
                  <a:pos x="185" y="7"/>
                </a:cxn>
                <a:cxn ang="0">
                  <a:pos x="192" y="3"/>
                </a:cxn>
                <a:cxn ang="0">
                  <a:pos x="198" y="0"/>
                </a:cxn>
                <a:cxn ang="0">
                  <a:pos x="204" y="0"/>
                </a:cxn>
                <a:cxn ang="0">
                  <a:pos x="353" y="0"/>
                </a:cxn>
                <a:cxn ang="0">
                  <a:pos x="349" y="0"/>
                </a:cxn>
                <a:cxn ang="0">
                  <a:pos x="345" y="3"/>
                </a:cxn>
                <a:cxn ang="0">
                  <a:pos x="342" y="7"/>
                </a:cxn>
                <a:cxn ang="0">
                  <a:pos x="338" y="13"/>
                </a:cxn>
                <a:cxn ang="0">
                  <a:pos x="328" y="34"/>
                </a:cxn>
                <a:cxn ang="0">
                  <a:pos x="318" y="67"/>
                </a:cxn>
                <a:cxn ang="0">
                  <a:pos x="308" y="112"/>
                </a:cxn>
                <a:cxn ang="0">
                  <a:pos x="297" y="171"/>
                </a:cxn>
                <a:cxn ang="0">
                  <a:pos x="294" y="193"/>
                </a:cxn>
                <a:cxn ang="0">
                  <a:pos x="290" y="221"/>
                </a:cxn>
                <a:cxn ang="0">
                  <a:pos x="285" y="256"/>
                </a:cxn>
                <a:cxn ang="0">
                  <a:pos x="280" y="296"/>
                </a:cxn>
                <a:cxn ang="0">
                  <a:pos x="362" y="296"/>
                </a:cxn>
              </a:cxnLst>
              <a:rect l="0" t="0" r="r" b="b"/>
              <a:pathLst>
                <a:path w="362" h="653">
                  <a:moveTo>
                    <a:pt x="362" y="296"/>
                  </a:moveTo>
                  <a:cubicBezTo>
                    <a:pt x="148" y="632"/>
                    <a:pt x="130" y="653"/>
                    <a:pt x="130" y="653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82" y="296"/>
                    <a:pt x="82" y="296"/>
                    <a:pt x="82" y="296"/>
                  </a:cubicBezTo>
                  <a:cubicBezTo>
                    <a:pt x="85" y="282"/>
                    <a:pt x="88" y="268"/>
                    <a:pt x="90" y="256"/>
                  </a:cubicBezTo>
                  <a:cubicBezTo>
                    <a:pt x="93" y="243"/>
                    <a:pt x="96" y="232"/>
                    <a:pt x="98" y="221"/>
                  </a:cubicBezTo>
                  <a:cubicBezTo>
                    <a:pt x="100" y="211"/>
                    <a:pt x="103" y="201"/>
                    <a:pt x="105" y="193"/>
                  </a:cubicBezTo>
                  <a:cubicBezTo>
                    <a:pt x="107" y="184"/>
                    <a:pt x="109" y="177"/>
                    <a:pt x="110" y="171"/>
                  </a:cubicBezTo>
                  <a:cubicBezTo>
                    <a:pt x="116" y="149"/>
                    <a:pt x="122" y="130"/>
                    <a:pt x="128" y="112"/>
                  </a:cubicBezTo>
                  <a:cubicBezTo>
                    <a:pt x="134" y="95"/>
                    <a:pt x="140" y="80"/>
                    <a:pt x="146" y="67"/>
                  </a:cubicBezTo>
                  <a:cubicBezTo>
                    <a:pt x="152" y="54"/>
                    <a:pt x="157" y="43"/>
                    <a:pt x="163" y="34"/>
                  </a:cubicBezTo>
                  <a:cubicBezTo>
                    <a:pt x="168" y="25"/>
                    <a:pt x="173" y="18"/>
                    <a:pt x="179" y="13"/>
                  </a:cubicBezTo>
                  <a:cubicBezTo>
                    <a:pt x="181" y="11"/>
                    <a:pt x="183" y="9"/>
                    <a:pt x="185" y="7"/>
                  </a:cubicBezTo>
                  <a:cubicBezTo>
                    <a:pt x="187" y="5"/>
                    <a:pt x="189" y="4"/>
                    <a:pt x="192" y="3"/>
                  </a:cubicBezTo>
                  <a:cubicBezTo>
                    <a:pt x="194" y="2"/>
                    <a:pt x="196" y="1"/>
                    <a:pt x="198" y="0"/>
                  </a:cubicBezTo>
                  <a:cubicBezTo>
                    <a:pt x="200" y="0"/>
                    <a:pt x="202" y="0"/>
                    <a:pt x="204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2" y="0"/>
                    <a:pt x="350" y="0"/>
                    <a:pt x="349" y="0"/>
                  </a:cubicBezTo>
                  <a:cubicBezTo>
                    <a:pt x="348" y="1"/>
                    <a:pt x="347" y="2"/>
                    <a:pt x="345" y="3"/>
                  </a:cubicBezTo>
                  <a:cubicBezTo>
                    <a:pt x="344" y="4"/>
                    <a:pt x="343" y="5"/>
                    <a:pt x="342" y="7"/>
                  </a:cubicBezTo>
                  <a:cubicBezTo>
                    <a:pt x="340" y="9"/>
                    <a:pt x="339" y="11"/>
                    <a:pt x="338" y="13"/>
                  </a:cubicBezTo>
                  <a:cubicBezTo>
                    <a:pt x="335" y="18"/>
                    <a:pt x="331" y="25"/>
                    <a:pt x="328" y="34"/>
                  </a:cubicBezTo>
                  <a:cubicBezTo>
                    <a:pt x="325" y="43"/>
                    <a:pt x="322" y="54"/>
                    <a:pt x="318" y="67"/>
                  </a:cubicBezTo>
                  <a:cubicBezTo>
                    <a:pt x="315" y="80"/>
                    <a:pt x="311" y="95"/>
                    <a:pt x="308" y="112"/>
                  </a:cubicBezTo>
                  <a:cubicBezTo>
                    <a:pt x="304" y="130"/>
                    <a:pt x="301" y="149"/>
                    <a:pt x="297" y="171"/>
                  </a:cubicBezTo>
                  <a:cubicBezTo>
                    <a:pt x="296" y="177"/>
                    <a:pt x="295" y="184"/>
                    <a:pt x="294" y="193"/>
                  </a:cubicBezTo>
                  <a:cubicBezTo>
                    <a:pt x="292" y="201"/>
                    <a:pt x="291" y="211"/>
                    <a:pt x="290" y="221"/>
                  </a:cubicBezTo>
                  <a:cubicBezTo>
                    <a:pt x="288" y="232"/>
                    <a:pt x="287" y="243"/>
                    <a:pt x="285" y="256"/>
                  </a:cubicBezTo>
                  <a:cubicBezTo>
                    <a:pt x="284" y="268"/>
                    <a:pt x="282" y="282"/>
                    <a:pt x="280" y="296"/>
                  </a:cubicBezTo>
                  <a:cubicBezTo>
                    <a:pt x="362" y="296"/>
                    <a:pt x="362" y="296"/>
                    <a:pt x="362" y="29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409DAD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125"/>
            <p:cNvSpPr>
              <a:spLocks/>
            </p:cNvSpPr>
            <p:nvPr/>
          </p:nvSpPr>
          <p:spPr bwMode="auto">
            <a:xfrm>
              <a:off x="2494" y="2344"/>
              <a:ext cx="623" cy="1131"/>
            </a:xfrm>
            <a:custGeom>
              <a:avLst/>
              <a:gdLst/>
              <a:ahLst/>
              <a:cxnLst>
                <a:cxn ang="0">
                  <a:pos x="181" y="653"/>
                </a:cxn>
                <a:cxn ang="0">
                  <a:pos x="0" y="296"/>
                </a:cxn>
                <a:cxn ang="0">
                  <a:pos x="81" y="296"/>
                </a:cxn>
                <a:cxn ang="0">
                  <a:pos x="106" y="0"/>
                </a:cxn>
                <a:cxn ang="0">
                  <a:pos x="255" y="0"/>
                </a:cxn>
                <a:cxn ang="0">
                  <a:pos x="280" y="296"/>
                </a:cxn>
                <a:cxn ang="0">
                  <a:pos x="361" y="296"/>
                </a:cxn>
                <a:cxn ang="0">
                  <a:pos x="181" y="653"/>
                </a:cxn>
              </a:cxnLst>
              <a:rect l="0" t="0" r="r" b="b"/>
              <a:pathLst>
                <a:path w="361" h="653">
                  <a:moveTo>
                    <a:pt x="181" y="653"/>
                  </a:moveTo>
                  <a:cubicBezTo>
                    <a:pt x="0" y="296"/>
                    <a:pt x="0" y="296"/>
                    <a:pt x="0" y="296"/>
                  </a:cubicBezTo>
                  <a:cubicBezTo>
                    <a:pt x="81" y="296"/>
                    <a:pt x="81" y="296"/>
                    <a:pt x="81" y="296"/>
                  </a:cubicBezTo>
                  <a:cubicBezTo>
                    <a:pt x="90" y="100"/>
                    <a:pt x="97" y="11"/>
                    <a:pt x="106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67" y="4"/>
                    <a:pt x="276" y="216"/>
                    <a:pt x="280" y="296"/>
                  </a:cubicBezTo>
                  <a:cubicBezTo>
                    <a:pt x="361" y="296"/>
                    <a:pt x="361" y="296"/>
                    <a:pt x="361" y="296"/>
                  </a:cubicBezTo>
                  <a:lnTo>
                    <a:pt x="181" y="65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409DAD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126"/>
            <p:cNvSpPr>
              <a:spLocks/>
            </p:cNvSpPr>
            <p:nvPr/>
          </p:nvSpPr>
          <p:spPr bwMode="auto">
            <a:xfrm>
              <a:off x="3167" y="2344"/>
              <a:ext cx="623" cy="1131"/>
            </a:xfrm>
            <a:custGeom>
              <a:avLst/>
              <a:gdLst/>
              <a:ahLst/>
              <a:cxnLst>
                <a:cxn ang="0">
                  <a:pos x="232" y="653"/>
                </a:cxn>
                <a:cxn ang="0">
                  <a:pos x="0" y="296"/>
                </a:cxn>
                <a:cxn ang="0">
                  <a:pos x="81" y="296"/>
                </a:cxn>
                <a:cxn ang="0">
                  <a:pos x="9" y="0"/>
                </a:cxn>
                <a:cxn ang="0">
                  <a:pos x="157" y="0"/>
                </a:cxn>
                <a:cxn ang="0">
                  <a:pos x="279" y="296"/>
                </a:cxn>
                <a:cxn ang="0">
                  <a:pos x="361" y="296"/>
                </a:cxn>
                <a:cxn ang="0">
                  <a:pos x="232" y="653"/>
                </a:cxn>
              </a:cxnLst>
              <a:rect l="0" t="0" r="r" b="b"/>
              <a:pathLst>
                <a:path w="361" h="653">
                  <a:moveTo>
                    <a:pt x="232" y="653"/>
                  </a:moveTo>
                  <a:cubicBezTo>
                    <a:pt x="0" y="296"/>
                    <a:pt x="0" y="296"/>
                    <a:pt x="0" y="296"/>
                  </a:cubicBezTo>
                  <a:cubicBezTo>
                    <a:pt x="81" y="296"/>
                    <a:pt x="81" y="296"/>
                    <a:pt x="81" y="296"/>
                  </a:cubicBezTo>
                  <a:cubicBezTo>
                    <a:pt x="71" y="217"/>
                    <a:pt x="46" y="8"/>
                    <a:pt x="9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218" y="4"/>
                    <a:pt x="263" y="216"/>
                    <a:pt x="279" y="296"/>
                  </a:cubicBezTo>
                  <a:cubicBezTo>
                    <a:pt x="361" y="296"/>
                    <a:pt x="361" y="296"/>
                    <a:pt x="361" y="296"/>
                  </a:cubicBezTo>
                  <a:lnTo>
                    <a:pt x="232" y="65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409DAD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590800" y="1820166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DB-ATC</a:t>
            </a:r>
            <a:endParaRPr lang="en-US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863101" y="182448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DBOM</a:t>
            </a:r>
            <a:endParaRPr lang="en-US" sz="1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105400" y="182448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DBFOM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7526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Delivery Model</a:t>
            </a:r>
            <a:endParaRPr lang="en-US" sz="1400" b="1" i="1" dirty="0"/>
          </a:p>
        </p:txBody>
      </p:sp>
      <p:sp>
        <p:nvSpPr>
          <p:cNvPr id="57" name="TextBox 56"/>
          <p:cNvSpPr txBox="1"/>
          <p:nvPr/>
        </p:nvSpPr>
        <p:spPr>
          <a:xfrm>
            <a:off x="141696" y="2286000"/>
            <a:ext cx="2372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Step 1: SOQs</a:t>
            </a:r>
            <a:endParaRPr lang="en-US" sz="1400" b="1" i="1" dirty="0"/>
          </a:p>
        </p:txBody>
      </p:sp>
      <p:sp>
        <p:nvSpPr>
          <p:cNvPr id="58" name="TextBox 57"/>
          <p:cNvSpPr txBox="1"/>
          <p:nvPr/>
        </p:nvSpPr>
        <p:spPr>
          <a:xfrm>
            <a:off x="62753" y="3847443"/>
            <a:ext cx="2416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Step 2: Conceptual Financial Proposals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333936" y="27402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3</a:t>
            </a:r>
            <a:endParaRPr lang="en-US" sz="1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860832" y="27402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5</a:t>
            </a:r>
            <a:endParaRPr lang="en-US" sz="14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377863" y="27402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5</a:t>
            </a:r>
            <a:endParaRPr lang="en-US" sz="1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339539" y="3988701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866435" y="3988701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5</a:t>
            </a:r>
            <a:endParaRPr lang="en-US" sz="1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2383466" y="3988701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5</a:t>
            </a:r>
            <a:endParaRPr lang="en-US" sz="1400" b="1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3505200" y="5590464"/>
            <a:ext cx="2133600" cy="559031"/>
          </a:xfrm>
          <a:prstGeom prst="rect">
            <a:avLst/>
          </a:prstGeom>
          <a:solidFill>
            <a:srgbClr val="56BD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C85A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810000" y="56388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RFP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802551" y="5631255"/>
            <a:ext cx="2110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u="sng" dirty="0" smtClean="0"/>
              <a:t>Outcome</a:t>
            </a:r>
            <a:r>
              <a:rPr lang="en-US" sz="1200" i="1" dirty="0" smtClean="0"/>
              <a:t>: Delivery Methods reduced from 3 to 1</a:t>
            </a:r>
            <a:endParaRPr lang="en-US" sz="1200" i="1" dirty="0"/>
          </a:p>
        </p:txBody>
      </p:sp>
      <p:sp>
        <p:nvSpPr>
          <p:cNvPr id="82" name="TextBox 81"/>
          <p:cNvSpPr txBox="1"/>
          <p:nvPr/>
        </p:nvSpPr>
        <p:spPr>
          <a:xfrm>
            <a:off x="250628" y="4887349"/>
            <a:ext cx="24163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Delivery Model Selected;</a:t>
            </a:r>
          </a:p>
          <a:p>
            <a:pPr algn="ctr"/>
            <a:r>
              <a:rPr lang="en-US" sz="1400" b="1" i="1" dirty="0" smtClean="0"/>
              <a:t>Qualified Proposers Announced</a:t>
            </a:r>
            <a:endParaRPr lang="en-US" sz="1400" b="1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5954628" y="4883032"/>
            <a:ext cx="30369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Stipends paid to responsive Short-Listed Proposers for non-selected delivery methods</a:t>
            </a:r>
            <a:endParaRPr lang="en-US" sz="14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171858" y="2819400"/>
            <a:ext cx="2372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Short-List Proposers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71149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Requirements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879600"/>
            <a:ext cx="8229600" cy="406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4163" lvl="1" indent="-282575">
              <a:spcBef>
                <a:spcPct val="35000"/>
              </a:spcBef>
              <a:buClr>
                <a:schemeClr val="accent5">
                  <a:lumMod val="5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200" dirty="0" smtClean="0"/>
              <a:t>Maximum amount of Commonwealth contribution is $600M.</a:t>
            </a:r>
          </a:p>
          <a:p>
            <a:pPr marL="284163" lvl="1" indent="-282575">
              <a:spcBef>
                <a:spcPct val="35000"/>
              </a:spcBef>
              <a:buClr>
                <a:schemeClr val="accent5">
                  <a:lumMod val="5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200" dirty="0" smtClean="0"/>
              <a:t>Other sources of Project financing include:</a:t>
            </a:r>
          </a:p>
          <a:p>
            <a:pPr marL="744538" lvl="2" indent="-342900">
              <a:buClr>
                <a:schemeClr val="accent5">
                  <a:lumMod val="50000"/>
                </a:schemeClr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2200" dirty="0" smtClean="0"/>
              <a:t>Private equity</a:t>
            </a:r>
          </a:p>
          <a:p>
            <a:pPr marL="744538" lvl="2" indent="-342900">
              <a:buClr>
                <a:schemeClr val="accent5">
                  <a:lumMod val="50000"/>
                </a:schemeClr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2200" dirty="0" smtClean="0"/>
              <a:t>TIFIA</a:t>
            </a:r>
          </a:p>
          <a:p>
            <a:pPr marL="744538" lvl="2" indent="-342900">
              <a:buClr>
                <a:schemeClr val="accent5">
                  <a:lumMod val="50000"/>
                </a:schemeClr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2200" dirty="0" smtClean="0"/>
              <a:t>Private Activity Bonds (PABs)</a:t>
            </a:r>
          </a:p>
          <a:p>
            <a:pPr marL="284163" lvl="1" indent="-282575">
              <a:spcBef>
                <a:spcPct val="35000"/>
              </a:spcBef>
              <a:buClr>
                <a:schemeClr val="accent5">
                  <a:lumMod val="5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200" dirty="0" smtClean="0"/>
              <a:t>Commonwealth receives funding (fixed amounts) for transit elements of Project.</a:t>
            </a:r>
          </a:p>
          <a:p>
            <a:pPr marL="284163" lvl="1" indent="-282575">
              <a:spcBef>
                <a:spcPct val="35000"/>
              </a:spcBef>
              <a:buClr>
                <a:schemeClr val="accent5">
                  <a:lumMod val="5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200" dirty="0" smtClean="0"/>
              <a:t>Commonwealth receives $350,000,000 in net present value over term of contract from the Developer that can be used for future corridor enhancements.</a:t>
            </a:r>
          </a:p>
          <a:p>
            <a:pPr marL="284163" lvl="1" indent="-282575">
              <a:spcBef>
                <a:spcPct val="35000"/>
              </a:spcBef>
              <a:buClr>
                <a:schemeClr val="accent5">
                  <a:lumMod val="5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200" dirty="0" smtClean="0"/>
              <a:t>Commonwealth will receive a share of the revenue if Project generates more revenue than expected. </a:t>
            </a:r>
          </a:p>
        </p:txBody>
      </p:sp>
    </p:spTree>
    <p:extLst>
      <p:ext uri="{BB962C8B-B14F-4D97-AF65-F5344CB8AC3E}">
        <p14:creationId xmlns:p14="http://schemas.microsoft.com/office/powerpoint/2010/main" val="239575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Results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872114"/>
              </p:ext>
            </p:extLst>
          </p:nvPr>
        </p:nvGraphicFramePr>
        <p:xfrm>
          <a:off x="838200" y="1582115"/>
          <a:ext cx="7848601" cy="4595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1752600"/>
                <a:gridCol w="1383063"/>
                <a:gridCol w="1512538"/>
              </a:tblGrid>
              <a:tr h="475285">
                <a:tc>
                  <a:txBody>
                    <a:bodyPr/>
                    <a:lstStyle/>
                    <a:p>
                      <a:endParaRPr lang="en-US" sz="22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2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Proposals Meeting Key Requirements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2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Requirements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Concession</a:t>
                      </a:r>
                      <a:endParaRPr lang="en-US" sz="2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DBOM</a:t>
                      </a:r>
                      <a:endParaRPr lang="en-US" sz="2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DB-ATC</a:t>
                      </a:r>
                      <a:endParaRPr lang="en-US" sz="2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1054221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+mn-lt"/>
                        </a:rPr>
                        <a:t>Upfront Public Funding </a:t>
                      </a:r>
                    </a:p>
                    <a:p>
                      <a:r>
                        <a:rPr lang="en-US" sz="2200" dirty="0" smtClean="0">
                          <a:latin typeface="+mn-lt"/>
                        </a:rPr>
                        <a:t>(within $600 million)</a:t>
                      </a:r>
                      <a:endParaRPr lang="en-US" sz="2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2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3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of 5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of 5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066984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+mn-lt"/>
                        </a:rPr>
                        <a:t>Required Transit Funding </a:t>
                      </a:r>
                      <a:endParaRPr lang="en-US" sz="2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2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3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of 5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of 5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236997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+mn-lt"/>
                        </a:rPr>
                        <a:t>Support</a:t>
                      </a:r>
                      <a:r>
                        <a:rPr lang="en-US" sz="2200" b="1" baseline="0" dirty="0" smtClean="0">
                          <a:latin typeface="+mn-lt"/>
                        </a:rPr>
                        <a:t> for Corridor Improvements </a:t>
                      </a:r>
                    </a:p>
                    <a:p>
                      <a:r>
                        <a:rPr lang="en-US" sz="2200" baseline="0" dirty="0" smtClean="0">
                          <a:latin typeface="+mn-lt"/>
                        </a:rPr>
                        <a:t>(min $350 million PV)</a:t>
                      </a:r>
                      <a:endParaRPr lang="en-US" sz="2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2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3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 Excess Toll Revenue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 Excess Toll Revenue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93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91B823-C16B-45CA-B4E4-2BDC285569B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685800" y="1933837"/>
            <a:ext cx="7772400" cy="1500187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4400" b="1" dirty="0" smtClean="0">
                <a:ln>
                  <a:solidFill>
                    <a:srgbClr val="FF8000"/>
                  </a:solidFill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Questions?</a:t>
            </a:r>
            <a:endParaRPr lang="en-US" sz="4400" b="1" dirty="0">
              <a:ln>
                <a:solidFill>
                  <a:srgbClr val="FF8000"/>
                </a:solidFill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4800600"/>
            <a:ext cx="6629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dirty="0" smtClean="0">
                <a:ln>
                  <a:solidFill>
                    <a:srgbClr val="FF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www.FarNiaAdvisors.com</a:t>
            </a:r>
          </a:p>
          <a:p>
            <a:pPr algn="ctr">
              <a:buNone/>
            </a:pPr>
            <a:r>
              <a:rPr lang="en-US" sz="3600" dirty="0" smtClean="0">
                <a:ln>
                  <a:solidFill>
                    <a:srgbClr val="FF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www.InfraShares.com</a:t>
            </a:r>
            <a:endParaRPr lang="en-US" sz="3600" dirty="0">
              <a:ln>
                <a:solidFill>
                  <a:srgbClr val="FF8000"/>
                </a:solidFill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>
              <a:buNone/>
            </a:pPr>
            <a:r>
              <a:rPr lang="en-US" sz="3600" dirty="0" smtClean="0">
                <a:ln>
                  <a:solidFill>
                    <a:srgbClr val="FF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</a:t>
            </a:r>
            <a:r>
              <a:rPr lang="en-US" sz="3600" dirty="0" smtClean="0">
                <a:ln>
                  <a:solidFill>
                    <a:srgbClr val="FF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orteza@InfraShares.com</a:t>
            </a:r>
            <a:endParaRPr lang="en-US" sz="3600" dirty="0">
              <a:ln>
                <a:solidFill>
                  <a:srgbClr val="FF8000"/>
                </a:solidFill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416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736600" y="2562984"/>
            <a:ext cx="8102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04800" y="3984703"/>
            <a:ext cx="5257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>
            <a:off x="-596900" y="3675743"/>
            <a:ext cx="43561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432800" y="779236"/>
            <a:ext cx="0" cy="303620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695449" y="2738062"/>
            <a:ext cx="6184901" cy="105923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400" b="1" dirty="0" smtClean="0">
                <a:solidFill>
                  <a:prstClr val="black"/>
                </a:solidFill>
              </a:rPr>
              <a:t>What is a Public-Private Partnership (P3)?</a:t>
            </a:r>
            <a:endParaRPr lang="en-US" sz="2400" b="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294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Overview of </a:t>
            </a:r>
            <a:r>
              <a:rPr lang="en-US" sz="2800" dirty="0" smtClean="0"/>
              <a:t>P3s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000" dirty="0" smtClean="0"/>
              <a:t>Definition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812" y="1447800"/>
            <a:ext cx="8314908" cy="144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365760" rIns="91440" bIns="91440" rtlCol="0" anchor="t"/>
          <a:lstStyle/>
          <a:p>
            <a:pPr>
              <a:spcBef>
                <a:spcPts val="1108"/>
              </a:spcBef>
            </a:pPr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dirty="0" smtClean="0">
                <a:solidFill>
                  <a:srgbClr val="000000"/>
                </a:solidFill>
              </a:rPr>
              <a:t>P3 </a:t>
            </a:r>
            <a:r>
              <a:rPr lang="en-US" dirty="0">
                <a:solidFill>
                  <a:srgbClr val="000000"/>
                </a:solidFill>
              </a:rPr>
              <a:t>involves a partnership between the public and private sector to share the </a:t>
            </a:r>
            <a:r>
              <a:rPr lang="en-US" b="1" dirty="0">
                <a:solidFill>
                  <a:srgbClr val="000000"/>
                </a:solidFill>
              </a:rPr>
              <a:t>risk and rewards </a:t>
            </a:r>
            <a:r>
              <a:rPr lang="en-US" dirty="0">
                <a:solidFill>
                  <a:srgbClr val="000000"/>
                </a:solidFill>
              </a:rPr>
              <a:t>of </a:t>
            </a:r>
            <a:r>
              <a:rPr lang="en-US" b="1" dirty="0">
                <a:solidFill>
                  <a:srgbClr val="000000"/>
                </a:solidFill>
              </a:rPr>
              <a:t>constructing, financing, operating, </a:t>
            </a:r>
            <a:r>
              <a:rPr lang="en-US" dirty="0">
                <a:solidFill>
                  <a:schemeClr val="tx1"/>
                </a:solidFill>
              </a:rPr>
              <a:t>and/or </a:t>
            </a:r>
            <a:r>
              <a:rPr lang="en-US" b="1" dirty="0">
                <a:solidFill>
                  <a:schemeClr val="tx1"/>
                </a:solidFill>
              </a:rPr>
              <a:t>maintaining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what are traditionally publicly-owned assets in order for projects to be </a:t>
            </a:r>
            <a:r>
              <a:rPr lang="en-US" b="1" dirty="0">
                <a:solidFill>
                  <a:srgbClr val="000000"/>
                </a:solidFill>
              </a:rPr>
              <a:t>completed faster, on budget, and at an enhanced value for money</a:t>
            </a:r>
            <a:r>
              <a:rPr lang="en-US" dirty="0">
                <a:solidFill>
                  <a:srgbClr val="000000"/>
                </a:solidFill>
              </a:rPr>
              <a:t> to the owner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9560" y="1284243"/>
            <a:ext cx="4302706" cy="479513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54864" rIns="91440" bIns="91440" rtlCol="0" anchor="ctr"/>
          <a:lstStyle/>
          <a:p>
            <a:pPr>
              <a:spcBef>
                <a:spcPts val="554"/>
              </a:spcBef>
            </a:pPr>
            <a:r>
              <a:rPr lang="en-US" sz="2000" b="1" dirty="0">
                <a:solidFill>
                  <a:schemeClr val="bg1"/>
                </a:solidFill>
              </a:rPr>
              <a:t>P3 Defined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3812" y="3276600"/>
            <a:ext cx="8314908" cy="335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365760" rIns="91440" bIns="91440" rtlCol="0" anchor="t">
            <a:noAutofit/>
          </a:bodyPr>
          <a:lstStyle/>
          <a:p>
            <a:pPr marL="228600" lvl="2" indent="-228600" fontAlgn="base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Innovation </a:t>
            </a:r>
            <a:r>
              <a:rPr lang="en-GB" sz="1600" dirty="0">
                <a:solidFill>
                  <a:schemeClr val="tx1"/>
                </a:solidFill>
              </a:rPr>
              <a:t>leading to more cost effective delivery and long term operations</a:t>
            </a:r>
          </a:p>
          <a:p>
            <a:pPr marL="228600" lvl="2" indent="-228600" fontAlgn="base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en-GB" sz="1600" dirty="0">
                <a:solidFill>
                  <a:schemeClr val="dk1"/>
                </a:solidFill>
              </a:rPr>
              <a:t>Flexibility through private financing and funding </a:t>
            </a:r>
            <a:r>
              <a:rPr lang="en-GB" sz="1600" dirty="0" smtClean="0">
                <a:solidFill>
                  <a:schemeClr val="dk1"/>
                </a:solidFill>
              </a:rPr>
              <a:t>regimes</a:t>
            </a:r>
            <a:endParaRPr lang="en-GB" sz="1600" dirty="0">
              <a:solidFill>
                <a:schemeClr val="dk1"/>
              </a:solidFill>
            </a:endParaRPr>
          </a:p>
          <a:p>
            <a:pPr marL="228600" lvl="2" indent="-228600" fontAlgn="base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en-GB" sz="1600" dirty="0">
                <a:solidFill>
                  <a:schemeClr val="dk1"/>
                </a:solidFill>
              </a:rPr>
              <a:t>Economies of scale</a:t>
            </a:r>
          </a:p>
          <a:p>
            <a:pPr marL="228600" lvl="2" indent="-228600" fontAlgn="base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en-GB" sz="1600" dirty="0">
                <a:solidFill>
                  <a:schemeClr val="tx1"/>
                </a:solidFill>
              </a:rPr>
              <a:t>Integrated services</a:t>
            </a:r>
          </a:p>
          <a:p>
            <a:pPr marL="228600" lvl="2" indent="-228600" fontAlgn="base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Outcome-based </a:t>
            </a:r>
            <a:r>
              <a:rPr lang="en-GB" sz="1600" dirty="0">
                <a:solidFill>
                  <a:schemeClr val="tx1"/>
                </a:solidFill>
              </a:rPr>
              <a:t>performance</a:t>
            </a:r>
          </a:p>
          <a:p>
            <a:pPr marL="228600" lvl="2" indent="-228600" fontAlgn="base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en-GB" sz="1600" dirty="0">
                <a:solidFill>
                  <a:schemeClr val="dk1"/>
                </a:solidFill>
              </a:rPr>
              <a:t>Budget certainty over the ‘whole life’ of an asset</a:t>
            </a:r>
          </a:p>
          <a:p>
            <a:pPr marL="228600" lvl="2" indent="-228600" fontAlgn="base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en-GB" sz="1600" dirty="0">
                <a:solidFill>
                  <a:schemeClr val="dk1"/>
                </a:solidFill>
              </a:rPr>
              <a:t>Accelerated project delivery</a:t>
            </a:r>
          </a:p>
          <a:p>
            <a:pPr marL="228600" lvl="2" indent="-228600" fontAlgn="base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en-US" sz="1600" dirty="0">
                <a:solidFill>
                  <a:schemeClr val="dk1"/>
                </a:solidFill>
              </a:rPr>
              <a:t>Competition, accountability, and transparency</a:t>
            </a:r>
          </a:p>
          <a:p>
            <a:pPr marL="228600" lvl="2" indent="-228600" fontAlgn="base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  <a:defRPr/>
            </a:pPr>
            <a:r>
              <a:rPr lang="en-US" sz="1600" dirty="0">
                <a:solidFill>
                  <a:schemeClr val="dk1"/>
                </a:solidFill>
              </a:rPr>
              <a:t>Risk transfer to the private sector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48560" y="3067323"/>
            <a:ext cx="4302706" cy="479513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54864" rIns="91440" bIns="91440" rtlCol="0" anchor="ctr"/>
          <a:lstStyle/>
          <a:p>
            <a:pPr>
              <a:spcBef>
                <a:spcPts val="554"/>
              </a:spcBef>
            </a:pPr>
            <a:r>
              <a:rPr lang="en-US" sz="2000" b="1" dirty="0">
                <a:solidFill>
                  <a:schemeClr val="bg1"/>
                </a:solidFill>
              </a:rPr>
              <a:t>Why Utilize P3s?</a:t>
            </a:r>
          </a:p>
        </p:txBody>
      </p:sp>
    </p:spTree>
    <p:extLst>
      <p:ext uri="{BB962C8B-B14F-4D97-AF65-F5344CB8AC3E}">
        <p14:creationId xmlns:p14="http://schemas.microsoft.com/office/powerpoint/2010/main" val="100834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Overview of </a:t>
            </a:r>
            <a:r>
              <a:rPr lang="en-US" sz="2800" dirty="0" smtClean="0"/>
              <a:t>P3s</a:t>
            </a:r>
            <a:br>
              <a:rPr lang="en-US" sz="2800" dirty="0" smtClean="0"/>
            </a:br>
            <a:r>
              <a:rPr lang="en-US" sz="2000" dirty="0"/>
              <a:t>T</a:t>
            </a:r>
            <a:r>
              <a:rPr lang="en-US" sz="2000" dirty="0" smtClean="0"/>
              <a:t>ypical P3 structure 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2" name="Rectangle 77"/>
          <p:cNvSpPr>
            <a:spLocks noChangeArrowheads="1"/>
          </p:cNvSpPr>
          <p:nvPr/>
        </p:nvSpPr>
        <p:spPr bwMode="auto">
          <a:xfrm>
            <a:off x="7076199" y="3508901"/>
            <a:ext cx="1763002" cy="1084391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headEnd/>
            <a:tailEnd/>
          </a:ln>
          <a:effectLst/>
        </p:spPr>
        <p:txBody>
          <a:bodyPr anchor="t"/>
          <a:lstStyle/>
          <a:p>
            <a:pPr marL="171450" indent="-171450">
              <a:spcBef>
                <a:spcPts val="185"/>
              </a:spcBef>
              <a:buClr>
                <a:schemeClr val="tx1"/>
              </a:buClr>
              <a:buFont typeface="Arial" panose="020B0604020202020204" pitchFamily="34" charset="0"/>
              <a:buChar char="■"/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Paid before equity</a:t>
            </a:r>
          </a:p>
          <a:p>
            <a:pPr marL="171450" indent="-171450">
              <a:spcBef>
                <a:spcPts val="185"/>
              </a:spcBef>
              <a:buClr>
                <a:schemeClr val="tx1"/>
              </a:buClr>
              <a:buFont typeface="Arial" panose="020B0604020202020204" pitchFamily="34" charset="0"/>
              <a:buChar char="■"/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Termination </a:t>
            </a:r>
          </a:p>
          <a:p>
            <a:pPr marL="171450" indent="-171450">
              <a:spcBef>
                <a:spcPts val="185"/>
              </a:spcBef>
              <a:buClr>
                <a:schemeClr val="tx1"/>
              </a:buClr>
              <a:buFont typeface="Arial" panose="020B0604020202020204" pitchFamily="34" charset="0"/>
              <a:buChar char="■"/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</a:rPr>
              <a:t>Security</a:t>
            </a:r>
            <a:endParaRPr lang="en-US" sz="1400" kern="0" dirty="0">
              <a:solidFill>
                <a:sysClr val="windowText" lastClr="000000"/>
              </a:solidFill>
            </a:endParaRPr>
          </a:p>
          <a:p>
            <a:pPr marL="171450" indent="-171450">
              <a:spcBef>
                <a:spcPts val="185"/>
              </a:spcBef>
              <a:buClr>
                <a:schemeClr val="tx1"/>
              </a:buClr>
              <a:buFont typeface="Arial" panose="020B0604020202020204" pitchFamily="34" charset="0"/>
              <a:buChar char="■"/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Appropriations</a:t>
            </a:r>
          </a:p>
        </p:txBody>
      </p:sp>
      <p:sp>
        <p:nvSpPr>
          <p:cNvPr id="13" name="TextBox 79"/>
          <p:cNvSpPr txBox="1">
            <a:spLocks noChangeArrowheads="1"/>
          </p:cNvSpPr>
          <p:nvPr/>
        </p:nvSpPr>
        <p:spPr bwMode="auto">
          <a:xfrm>
            <a:off x="7076199" y="3250009"/>
            <a:ext cx="1763002" cy="316109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lIns="49846" tIns="49846" rIns="49846" bIns="49846"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chemeClr val="bg1"/>
                </a:solidFill>
              </a:rPr>
              <a:t>Lenders</a:t>
            </a:r>
            <a:endParaRPr lang="en-US" sz="1400" kern="0" dirty="0">
              <a:solidFill>
                <a:schemeClr val="bg1"/>
              </a:solidFill>
            </a:endParaRPr>
          </a:p>
        </p:txBody>
      </p:sp>
      <p:sp>
        <p:nvSpPr>
          <p:cNvPr id="14" name="Rectangle 77"/>
          <p:cNvSpPr>
            <a:spLocks noChangeArrowheads="1"/>
          </p:cNvSpPr>
          <p:nvPr/>
        </p:nvSpPr>
        <p:spPr bwMode="auto">
          <a:xfrm>
            <a:off x="323528" y="3546986"/>
            <a:ext cx="1841226" cy="104630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644" tIns="50644" rIns="50644" bIns="50644" rtlCol="0" anchor="t"/>
          <a:lstStyle/>
          <a:p>
            <a:pPr marL="171450" indent="-171450">
              <a:spcBef>
                <a:spcPts val="185"/>
              </a:spcBef>
              <a:buClr>
                <a:schemeClr val="tx1"/>
              </a:buClr>
              <a:buFont typeface="Arial" panose="020B0604020202020204" pitchFamily="34" charset="0"/>
              <a:buChar char="■"/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Revenue (after O&amp;M and debt service)</a:t>
            </a:r>
          </a:p>
          <a:p>
            <a:pPr marL="171450" indent="-171450">
              <a:spcBef>
                <a:spcPts val="185"/>
              </a:spcBef>
              <a:buClr>
                <a:schemeClr val="tx1"/>
              </a:buClr>
              <a:buFont typeface="Arial" panose="020B0604020202020204" pitchFamily="34" charset="0"/>
              <a:buChar char="■"/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Financing</a:t>
            </a:r>
          </a:p>
          <a:p>
            <a:pPr marL="171450" indent="-171450">
              <a:spcBef>
                <a:spcPts val="185"/>
              </a:spcBef>
              <a:buClr>
                <a:schemeClr val="tx1"/>
              </a:buClr>
              <a:buFont typeface="Arial" panose="020B0604020202020204" pitchFamily="34" charset="0"/>
              <a:buChar char="■"/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Tax</a:t>
            </a:r>
          </a:p>
        </p:txBody>
      </p:sp>
      <p:sp>
        <p:nvSpPr>
          <p:cNvPr id="15" name="Rectangle 77"/>
          <p:cNvSpPr>
            <a:spLocks noChangeArrowheads="1"/>
          </p:cNvSpPr>
          <p:nvPr/>
        </p:nvSpPr>
        <p:spPr bwMode="auto">
          <a:xfrm>
            <a:off x="4862030" y="5497605"/>
            <a:ext cx="2214168" cy="92725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644" tIns="50644" rIns="50644" bIns="50644" rtlCol="0" anchor="t"/>
          <a:lstStyle/>
          <a:p>
            <a:pPr marL="171450" indent="-171450">
              <a:spcBef>
                <a:spcPts val="185"/>
              </a:spcBef>
              <a:buClr>
                <a:schemeClr val="tx1"/>
              </a:buClr>
              <a:buFont typeface="Arial" panose="020B0604020202020204" pitchFamily="34" charset="0"/>
              <a:buChar char="■"/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Cost overruns (shared)</a:t>
            </a:r>
          </a:p>
          <a:p>
            <a:pPr marL="171450" indent="-171450">
              <a:spcBef>
                <a:spcPts val="185"/>
              </a:spcBef>
              <a:buClr>
                <a:schemeClr val="tx1"/>
              </a:buClr>
              <a:buFont typeface="Arial" panose="020B0604020202020204" pitchFamily="34" charset="0"/>
              <a:buChar char="■"/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Delivery of O&amp;M</a:t>
            </a:r>
          </a:p>
          <a:p>
            <a:pPr marL="171450" indent="-171450">
              <a:spcBef>
                <a:spcPts val="185"/>
              </a:spcBef>
              <a:buClr>
                <a:schemeClr val="tx1"/>
              </a:buClr>
              <a:buFont typeface="Arial" panose="020B0604020202020204" pitchFamily="34" charset="0"/>
              <a:buChar char="■"/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Availability/Performance</a:t>
            </a:r>
          </a:p>
        </p:txBody>
      </p:sp>
      <p:sp>
        <p:nvSpPr>
          <p:cNvPr id="16" name="TextBox 79"/>
          <p:cNvSpPr txBox="1">
            <a:spLocks noChangeArrowheads="1"/>
          </p:cNvSpPr>
          <p:nvPr/>
        </p:nvSpPr>
        <p:spPr bwMode="auto">
          <a:xfrm>
            <a:off x="4862030" y="5244585"/>
            <a:ext cx="2214168" cy="3237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644" tIns="50644" rIns="50644" bIns="50644" rtlCol="0" anchor="ctr"/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</a:rPr>
              <a:t>O&amp;M Contractor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642009" y="3284245"/>
            <a:ext cx="1828438" cy="95835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49846" tIns="49846" rIns="49846" bIns="49846" anchor="ctr"/>
          <a:lstStyle/>
          <a:p>
            <a:pPr algn="ctr">
              <a:defRPr/>
            </a:pPr>
            <a:r>
              <a:rPr lang="en-US" sz="1400" b="1" kern="0" dirty="0">
                <a:solidFill>
                  <a:schemeClr val="bg1"/>
                </a:solidFill>
              </a:rPr>
              <a:t>Special Purpose Vehicle (Developer)</a:t>
            </a:r>
          </a:p>
        </p:txBody>
      </p:sp>
      <p:sp>
        <p:nvSpPr>
          <p:cNvPr id="18" name="Rectangle 77"/>
          <p:cNvSpPr>
            <a:spLocks noChangeArrowheads="1"/>
          </p:cNvSpPr>
          <p:nvPr/>
        </p:nvSpPr>
        <p:spPr bwMode="auto">
          <a:xfrm>
            <a:off x="2701779" y="5549750"/>
            <a:ext cx="1667569" cy="927250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49846" tIns="49846" rIns="49846" bIns="49846"/>
          <a:lstStyle/>
          <a:p>
            <a:pPr marL="171450" indent="-171450">
              <a:spcBef>
                <a:spcPts val="185"/>
              </a:spcBef>
              <a:buClr>
                <a:schemeClr val="tx1"/>
              </a:buClr>
              <a:buFont typeface="Arial" panose="020B0604020202020204" pitchFamily="34" charset="0"/>
              <a:buChar char="■"/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Cost overruns</a:t>
            </a:r>
          </a:p>
          <a:p>
            <a:pPr marL="171450" indent="-171450">
              <a:spcBef>
                <a:spcPts val="185"/>
              </a:spcBef>
              <a:buClr>
                <a:schemeClr val="tx1"/>
              </a:buClr>
              <a:buFont typeface="Arial" panose="020B0604020202020204" pitchFamily="34" charset="0"/>
              <a:buChar char="■"/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Time/Delays</a:t>
            </a:r>
          </a:p>
          <a:p>
            <a:pPr marL="171450" indent="-171450">
              <a:spcBef>
                <a:spcPts val="185"/>
              </a:spcBef>
              <a:buClr>
                <a:schemeClr val="tx1"/>
              </a:buClr>
              <a:buFont typeface="Arial" panose="020B0604020202020204" pitchFamily="34" charset="0"/>
              <a:buChar char="■"/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Design</a:t>
            </a:r>
          </a:p>
          <a:p>
            <a:pPr marL="171450" indent="-171450">
              <a:spcBef>
                <a:spcPts val="185"/>
              </a:spcBef>
              <a:buClr>
                <a:schemeClr val="tx1"/>
              </a:buClr>
              <a:buFont typeface="Arial" panose="020B0604020202020204" pitchFamily="34" charset="0"/>
              <a:buChar char="■"/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Defects</a:t>
            </a:r>
          </a:p>
        </p:txBody>
      </p:sp>
      <p:sp>
        <p:nvSpPr>
          <p:cNvPr id="19" name="TextBox 79"/>
          <p:cNvSpPr txBox="1">
            <a:spLocks noChangeArrowheads="1"/>
          </p:cNvSpPr>
          <p:nvPr/>
        </p:nvSpPr>
        <p:spPr bwMode="auto">
          <a:xfrm>
            <a:off x="2701779" y="5290856"/>
            <a:ext cx="1667569" cy="316109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lIns="49846" tIns="49846" rIns="49846" bIns="49846"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chemeClr val="bg1"/>
                </a:solidFill>
              </a:rPr>
              <a:t>DB Contractor</a:t>
            </a:r>
          </a:p>
        </p:txBody>
      </p:sp>
      <p:sp>
        <p:nvSpPr>
          <p:cNvPr id="20" name="Rectangle 77"/>
          <p:cNvSpPr>
            <a:spLocks noChangeArrowheads="1"/>
          </p:cNvSpPr>
          <p:nvPr/>
        </p:nvSpPr>
        <p:spPr bwMode="auto">
          <a:xfrm>
            <a:off x="3354971" y="1554294"/>
            <a:ext cx="1955213" cy="749450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49846" tIns="49846" rIns="49846" bIns="49846"/>
          <a:lstStyle/>
          <a:p>
            <a:pPr marL="171450" indent="-171450">
              <a:spcBef>
                <a:spcPts val="185"/>
              </a:spcBef>
              <a:buClr>
                <a:schemeClr val="tx1"/>
              </a:buClr>
              <a:buFont typeface="Arial" panose="020B0604020202020204" pitchFamily="34" charset="0"/>
              <a:buChar char="■"/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State/Federal tax</a:t>
            </a:r>
          </a:p>
          <a:p>
            <a:pPr marL="171450" indent="-171450">
              <a:spcBef>
                <a:spcPts val="185"/>
              </a:spcBef>
              <a:buClr>
                <a:schemeClr val="tx1"/>
              </a:buClr>
              <a:buFont typeface="Arial" panose="020B0604020202020204" pitchFamily="34" charset="0"/>
              <a:buChar char="■"/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State Appropriation</a:t>
            </a:r>
          </a:p>
          <a:p>
            <a:pPr marL="171450" indent="-171450">
              <a:spcBef>
                <a:spcPts val="185"/>
              </a:spcBef>
              <a:buClr>
                <a:schemeClr val="tx1"/>
              </a:buClr>
              <a:buFont typeface="Arial" panose="020B0604020202020204" pitchFamily="34" charset="0"/>
              <a:buChar char="■"/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Grant of right</a:t>
            </a:r>
          </a:p>
        </p:txBody>
      </p:sp>
      <p:sp>
        <p:nvSpPr>
          <p:cNvPr id="21" name="TextBox 79"/>
          <p:cNvSpPr txBox="1">
            <a:spLocks noChangeArrowheads="1"/>
          </p:cNvSpPr>
          <p:nvPr/>
        </p:nvSpPr>
        <p:spPr bwMode="auto">
          <a:xfrm>
            <a:off x="3354971" y="1295400"/>
            <a:ext cx="1954608" cy="31610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49846" tIns="49846" rIns="49846" bIns="49846"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chemeClr val="bg1"/>
                </a:solidFill>
              </a:rPr>
              <a:t>Public Sector</a:t>
            </a:r>
          </a:p>
        </p:txBody>
      </p:sp>
      <p:sp>
        <p:nvSpPr>
          <p:cNvPr id="22" name="TextBox 79"/>
          <p:cNvSpPr txBox="1">
            <a:spLocks noChangeArrowheads="1"/>
          </p:cNvSpPr>
          <p:nvPr/>
        </p:nvSpPr>
        <p:spPr bwMode="auto">
          <a:xfrm>
            <a:off x="323528" y="3250009"/>
            <a:ext cx="1841226" cy="2969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644" tIns="50644" rIns="50644" bIns="50644" rtlCol="0" anchor="ctr"/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</a:rPr>
              <a:t>Equity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16800" y="3875484"/>
            <a:ext cx="125215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164754" y="3719116"/>
            <a:ext cx="12274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710120" y="3953669"/>
            <a:ext cx="125215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670138" y="3763421"/>
            <a:ext cx="12274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318192" y="3953669"/>
            <a:ext cx="105856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Equity funding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18191" y="3473844"/>
            <a:ext cx="125181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Residual revenue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70138" y="3293457"/>
            <a:ext cx="14060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Bond or loan proceeds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03185" y="4021134"/>
            <a:ext cx="91941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Debt Service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389569" y="2389983"/>
            <a:ext cx="0" cy="816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619723" y="2389980"/>
            <a:ext cx="0" cy="7450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849878" y="2546351"/>
            <a:ext cx="55688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Asset &amp;</a:t>
            </a:r>
          </a:p>
          <a:p>
            <a:r>
              <a:rPr lang="en-US" sz="1400" dirty="0"/>
              <a:t>Service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6146604" y="1554294"/>
            <a:ext cx="2235396" cy="749450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49846" tIns="49846" rIns="49846" bIns="49846"/>
          <a:lstStyle/>
          <a:p>
            <a:pPr marL="171450" indent="-171450">
              <a:spcBef>
                <a:spcPts val="185"/>
              </a:spcBef>
              <a:buClr>
                <a:schemeClr val="tx1"/>
              </a:buClr>
              <a:buFont typeface="Arial" panose="020B0604020202020204" pitchFamily="34" charset="0"/>
              <a:buChar char="■"/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Project revenue (tolls, fares, fees…)</a:t>
            </a:r>
          </a:p>
        </p:txBody>
      </p:sp>
      <p:sp>
        <p:nvSpPr>
          <p:cNvPr id="35" name="TextBox 79"/>
          <p:cNvSpPr txBox="1">
            <a:spLocks noChangeArrowheads="1"/>
          </p:cNvSpPr>
          <p:nvPr/>
        </p:nvSpPr>
        <p:spPr bwMode="auto">
          <a:xfrm>
            <a:off x="6146604" y="1295400"/>
            <a:ext cx="2235396" cy="25889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49846" tIns="49846" rIns="49846" bIns="49846">
            <a:noAutofit/>
          </a:bodyPr>
          <a:lstStyle/>
          <a:p>
            <a:pPr>
              <a:defRPr/>
            </a:pPr>
            <a:r>
              <a:rPr lang="en-US" sz="1400" b="1" kern="0" dirty="0">
                <a:solidFill>
                  <a:schemeClr val="bg1"/>
                </a:solidFill>
              </a:rPr>
              <a:t>Users (if user fee project)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70073" y="2544686"/>
            <a:ext cx="109927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/>
              <a:t>Payments</a:t>
            </a:r>
          </a:p>
          <a:p>
            <a:pPr algn="ctr"/>
            <a:r>
              <a:rPr lang="en-US" sz="1400" dirty="0"/>
              <a:t>(AP/Milestone)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699110" y="4422777"/>
            <a:ext cx="0" cy="816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852546" y="4422775"/>
            <a:ext cx="0" cy="7450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398184" y="4308364"/>
            <a:ext cx="0" cy="7450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309579" y="4308363"/>
            <a:ext cx="0" cy="816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855216" y="4500960"/>
            <a:ext cx="71090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Progress</a:t>
            </a:r>
          </a:p>
          <a:p>
            <a:r>
              <a:rPr lang="en-US" sz="1400" dirty="0"/>
              <a:t>Payments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22921" y="4500960"/>
            <a:ext cx="39498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Asset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475451" y="4716136"/>
            <a:ext cx="71090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Service</a:t>
            </a:r>
          </a:p>
          <a:p>
            <a:r>
              <a:rPr lang="en-US" sz="1400" dirty="0"/>
              <a:t>Payments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63620" y="4959347"/>
            <a:ext cx="101797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O&amp;M services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5923925" y="2546352"/>
            <a:ext cx="1013679" cy="659708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755540" y="2589687"/>
            <a:ext cx="782129" cy="503953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666495" y="2389980"/>
            <a:ext cx="81362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Tolls/Fares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14387" y="2848369"/>
            <a:ext cx="52424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Service</a:t>
            </a:r>
          </a:p>
        </p:txBody>
      </p:sp>
    </p:spTree>
    <p:extLst>
      <p:ext uri="{BB962C8B-B14F-4D97-AF65-F5344CB8AC3E}">
        <p14:creationId xmlns:p14="http://schemas.microsoft.com/office/powerpoint/2010/main" val="289242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Overview of </a:t>
            </a:r>
            <a:r>
              <a:rPr lang="en-US" sz="2800" dirty="0" smtClean="0"/>
              <a:t>P3s</a:t>
            </a:r>
            <a:br>
              <a:rPr lang="en-US" sz="2800" dirty="0" smtClean="0"/>
            </a:br>
            <a:r>
              <a:rPr lang="en-US" sz="2000" dirty="0" smtClean="0"/>
              <a:t>Delivery Models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315609" y="1331870"/>
            <a:ext cx="1727472" cy="5068930"/>
          </a:xfrm>
          <a:prstGeom prst="rect">
            <a:avLst/>
          </a:prstGeom>
          <a:solidFill>
            <a:schemeClr val="bg1">
              <a:alpha val="66667"/>
            </a:schemeClr>
          </a:solidFill>
          <a:ln w="3175" algn="ctr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tIns="84406" bIns="84406" anchor="ctr"/>
          <a:lstStyle/>
          <a:p>
            <a:pPr>
              <a:spcBef>
                <a:spcPct val="50000"/>
              </a:spcBef>
              <a:buClr>
                <a:srgbClr val="405399"/>
              </a:buClr>
              <a:buSzPct val="75000"/>
              <a:buFont typeface="Wingdings" pitchFamily="2" charset="2"/>
              <a:buNone/>
            </a:pP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422213" y="5837401"/>
            <a:ext cx="1428160" cy="476096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1"/>
                </a:solidFill>
              </a:rPr>
              <a:t>Financial Structure</a:t>
            </a:r>
          </a:p>
        </p:txBody>
      </p:sp>
      <p:sp>
        <p:nvSpPr>
          <p:cNvPr id="37" name="Oval 56"/>
          <p:cNvSpPr>
            <a:spLocks noChangeArrowheads="1"/>
          </p:cNvSpPr>
          <p:nvPr/>
        </p:nvSpPr>
        <p:spPr bwMode="auto">
          <a:xfrm>
            <a:off x="315609" y="5733114"/>
            <a:ext cx="195265" cy="20555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auto">
          <a:xfrm>
            <a:off x="422213" y="5011644"/>
            <a:ext cx="1428160" cy="476096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1"/>
                </a:solidFill>
              </a:rPr>
              <a:t>Payment Mechanism</a:t>
            </a:r>
          </a:p>
        </p:txBody>
      </p:sp>
      <p:sp>
        <p:nvSpPr>
          <p:cNvPr id="39" name="Oval 57"/>
          <p:cNvSpPr>
            <a:spLocks noChangeArrowheads="1"/>
          </p:cNvSpPr>
          <p:nvPr/>
        </p:nvSpPr>
        <p:spPr bwMode="auto">
          <a:xfrm>
            <a:off x="356970" y="4908869"/>
            <a:ext cx="195265" cy="20555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0" name="Rectangle 26"/>
          <p:cNvSpPr>
            <a:spLocks noChangeArrowheads="1"/>
          </p:cNvSpPr>
          <p:nvPr/>
        </p:nvSpPr>
        <p:spPr bwMode="auto">
          <a:xfrm>
            <a:off x="422213" y="1603665"/>
            <a:ext cx="1428160" cy="550867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1"/>
                </a:solidFill>
              </a:rPr>
              <a:t>Delivery Model</a:t>
            </a:r>
          </a:p>
        </p:txBody>
      </p:sp>
      <p:sp>
        <p:nvSpPr>
          <p:cNvPr id="41" name="Oval 58"/>
          <p:cNvSpPr>
            <a:spLocks noChangeArrowheads="1"/>
          </p:cNvSpPr>
          <p:nvPr/>
        </p:nvSpPr>
        <p:spPr bwMode="auto">
          <a:xfrm>
            <a:off x="371041" y="1585788"/>
            <a:ext cx="195265" cy="20555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2" name="Rectangle 26"/>
          <p:cNvSpPr>
            <a:spLocks noChangeArrowheads="1"/>
          </p:cNvSpPr>
          <p:nvPr/>
        </p:nvSpPr>
        <p:spPr bwMode="auto">
          <a:xfrm>
            <a:off x="6473663" y="5043905"/>
            <a:ext cx="1739210" cy="47609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headEnd/>
            <a:tailEnd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tx1"/>
                </a:solidFill>
              </a:rPr>
              <a:t>Revenue/Demand Based</a:t>
            </a:r>
          </a:p>
        </p:txBody>
      </p:sp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3519451" y="5837400"/>
            <a:ext cx="1269823" cy="47609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headEnd/>
            <a:tailEnd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tx1"/>
                </a:solidFill>
              </a:rPr>
              <a:t>Capital Markets Debt</a:t>
            </a:r>
          </a:p>
        </p:txBody>
      </p:sp>
      <p:sp>
        <p:nvSpPr>
          <p:cNvPr id="44" name="Rectangle 26"/>
          <p:cNvSpPr>
            <a:spLocks noChangeArrowheads="1"/>
          </p:cNvSpPr>
          <p:nvPr/>
        </p:nvSpPr>
        <p:spPr bwMode="auto">
          <a:xfrm>
            <a:off x="6229663" y="5835888"/>
            <a:ext cx="1269823" cy="47609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headEnd/>
            <a:tailEnd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tx1"/>
                </a:solidFill>
              </a:rPr>
              <a:t>Infrastructure Funds</a:t>
            </a:r>
          </a:p>
        </p:txBody>
      </p:sp>
      <p:sp>
        <p:nvSpPr>
          <p:cNvPr id="45" name="Rectangle 26"/>
          <p:cNvSpPr>
            <a:spLocks noChangeArrowheads="1"/>
          </p:cNvSpPr>
          <p:nvPr/>
        </p:nvSpPr>
        <p:spPr bwMode="auto">
          <a:xfrm>
            <a:off x="2164348" y="5835888"/>
            <a:ext cx="1269823" cy="47609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headEnd/>
            <a:tailEnd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tx1"/>
                </a:solidFill>
              </a:rPr>
              <a:t>Public Contributions</a:t>
            </a:r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2665346" y="5043905"/>
            <a:ext cx="1489300" cy="47609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headEnd/>
            <a:tailEnd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tx1"/>
                </a:solidFill>
              </a:rPr>
              <a:t>Milestone Payment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22213" y="2858866"/>
            <a:ext cx="1428160" cy="476096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1"/>
                </a:solidFill>
              </a:rPr>
              <a:t>Risk Allocation</a:t>
            </a:r>
          </a:p>
        </p:txBody>
      </p:sp>
      <p:sp>
        <p:nvSpPr>
          <p:cNvPr id="48" name="Oval 58"/>
          <p:cNvSpPr>
            <a:spLocks noChangeArrowheads="1"/>
          </p:cNvSpPr>
          <p:nvPr/>
        </p:nvSpPr>
        <p:spPr bwMode="auto">
          <a:xfrm>
            <a:off x="371041" y="2723649"/>
            <a:ext cx="195265" cy="20555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9" name="Rectangle 26"/>
          <p:cNvSpPr>
            <a:spLocks noChangeArrowheads="1"/>
          </p:cNvSpPr>
          <p:nvPr/>
        </p:nvSpPr>
        <p:spPr bwMode="auto">
          <a:xfrm>
            <a:off x="422213" y="3960602"/>
            <a:ext cx="1428160" cy="476096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1"/>
                </a:solidFill>
              </a:rPr>
              <a:t>Contractual Structure</a:t>
            </a:r>
          </a:p>
        </p:txBody>
      </p:sp>
      <p:sp>
        <p:nvSpPr>
          <p:cNvPr id="50" name="Oval 58"/>
          <p:cNvSpPr>
            <a:spLocks noChangeArrowheads="1"/>
          </p:cNvSpPr>
          <p:nvPr/>
        </p:nvSpPr>
        <p:spPr bwMode="auto">
          <a:xfrm>
            <a:off x="371041" y="3837668"/>
            <a:ext cx="195265" cy="20555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290029" y="1241248"/>
            <a:ext cx="6486644" cy="142575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2" name="Rectangle 51"/>
          <p:cNvSpPr/>
          <p:nvPr/>
        </p:nvSpPr>
        <p:spPr>
          <a:xfrm>
            <a:off x="2290029" y="3782539"/>
            <a:ext cx="6564562" cy="91634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53" name="Straight Connector 52"/>
          <p:cNvCxnSpPr/>
          <p:nvPr/>
        </p:nvCxnSpPr>
        <p:spPr>
          <a:xfrm rot="5400000">
            <a:off x="2488797" y="2504580"/>
            <a:ext cx="83340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3515707" y="2504580"/>
            <a:ext cx="83340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616993" y="2504580"/>
            <a:ext cx="83340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5643903" y="2504580"/>
            <a:ext cx="83340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6754486" y="2504580"/>
            <a:ext cx="83340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7809286" y="2504580"/>
            <a:ext cx="83340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26"/>
          <p:cNvSpPr>
            <a:spLocks noChangeArrowheads="1"/>
          </p:cNvSpPr>
          <p:nvPr/>
        </p:nvSpPr>
        <p:spPr bwMode="auto">
          <a:xfrm>
            <a:off x="2374281" y="1331870"/>
            <a:ext cx="1008990" cy="113482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headEnd/>
            <a:tailEnd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0644" tIns="50644" rIns="50644" bIns="50644" anchor="ctr"/>
          <a:lstStyle/>
          <a:p>
            <a:pPr algn="ctr" eaLnBrk="0" hangingPunct="0">
              <a:spcBef>
                <a:spcPts val="277"/>
              </a:spcBef>
              <a:defRPr/>
            </a:pPr>
            <a:r>
              <a:rPr lang="en-US" sz="1400" dirty="0">
                <a:solidFill>
                  <a:schemeClr val="tx1"/>
                </a:solidFill>
              </a:rPr>
              <a:t>Design-Bid-Build</a:t>
            </a:r>
          </a:p>
        </p:txBody>
      </p:sp>
      <p:sp>
        <p:nvSpPr>
          <p:cNvPr id="60" name="Rectangle 26"/>
          <p:cNvSpPr>
            <a:spLocks noChangeArrowheads="1"/>
          </p:cNvSpPr>
          <p:nvPr/>
        </p:nvSpPr>
        <p:spPr bwMode="auto">
          <a:xfrm>
            <a:off x="3441100" y="1331870"/>
            <a:ext cx="1008990" cy="113482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headEnd/>
            <a:tailEnd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0644" tIns="50644" rIns="50644" bIns="50644" anchor="ctr"/>
          <a:lstStyle/>
          <a:p>
            <a:pPr algn="ctr" eaLnBrk="0" hangingPunct="0">
              <a:spcBef>
                <a:spcPts val="277"/>
              </a:spcBef>
              <a:defRPr/>
            </a:pPr>
            <a:r>
              <a:rPr lang="en-US" sz="1400" dirty="0">
                <a:solidFill>
                  <a:schemeClr val="tx1"/>
                </a:solidFill>
              </a:rPr>
              <a:t>Design-Build</a:t>
            </a:r>
          </a:p>
        </p:txBody>
      </p:sp>
      <p:sp>
        <p:nvSpPr>
          <p:cNvPr id="61" name="Rectangle 26"/>
          <p:cNvSpPr>
            <a:spLocks noChangeArrowheads="1"/>
          </p:cNvSpPr>
          <p:nvPr/>
        </p:nvSpPr>
        <p:spPr bwMode="auto">
          <a:xfrm>
            <a:off x="4507919" y="1331870"/>
            <a:ext cx="1008990" cy="113482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headEnd/>
            <a:tailEnd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0644" tIns="50644" rIns="50644" bIns="50644" anchor="ctr"/>
          <a:lstStyle/>
          <a:p>
            <a:pPr algn="ctr" eaLnBrk="0" hangingPunct="0">
              <a:spcBef>
                <a:spcPts val="277"/>
              </a:spcBef>
              <a:defRPr/>
            </a:pPr>
            <a:r>
              <a:rPr lang="en-US" sz="1400" dirty="0">
                <a:solidFill>
                  <a:schemeClr val="tx1"/>
                </a:solidFill>
              </a:rPr>
              <a:t>Design-Build-Operate-Maintain</a:t>
            </a:r>
          </a:p>
        </p:txBody>
      </p:sp>
      <p:sp>
        <p:nvSpPr>
          <p:cNvPr id="62" name="Rectangle 26"/>
          <p:cNvSpPr>
            <a:spLocks noChangeArrowheads="1"/>
          </p:cNvSpPr>
          <p:nvPr/>
        </p:nvSpPr>
        <p:spPr bwMode="auto">
          <a:xfrm>
            <a:off x="5574739" y="1331870"/>
            <a:ext cx="1008990" cy="113482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headEnd/>
            <a:tailEnd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0644" tIns="50644" rIns="50644" bIns="50644" anchor="ctr"/>
          <a:lstStyle/>
          <a:p>
            <a:pPr algn="ctr" eaLnBrk="0" hangingPunct="0">
              <a:spcBef>
                <a:spcPts val="277"/>
              </a:spcBef>
              <a:defRPr/>
            </a:pPr>
            <a:r>
              <a:rPr lang="en-US" sz="1400" dirty="0">
                <a:solidFill>
                  <a:schemeClr val="tx1"/>
                </a:solidFill>
              </a:rPr>
              <a:t>Design-Build-Finance</a:t>
            </a:r>
          </a:p>
        </p:txBody>
      </p:sp>
      <p:sp>
        <p:nvSpPr>
          <p:cNvPr id="63" name="Rectangle 26"/>
          <p:cNvSpPr>
            <a:spLocks noChangeArrowheads="1"/>
          </p:cNvSpPr>
          <p:nvPr/>
        </p:nvSpPr>
        <p:spPr bwMode="auto">
          <a:xfrm>
            <a:off x="6641558" y="1331870"/>
            <a:ext cx="1008990" cy="113482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headEnd/>
            <a:tailEnd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0644" tIns="50644" rIns="50644" bIns="50644" anchor="ctr"/>
          <a:lstStyle/>
          <a:p>
            <a:pPr algn="ctr" eaLnBrk="0" hangingPunct="0">
              <a:spcBef>
                <a:spcPts val="277"/>
              </a:spcBef>
              <a:defRPr/>
            </a:pPr>
            <a:r>
              <a:rPr lang="en-US" sz="1400" dirty="0">
                <a:solidFill>
                  <a:schemeClr val="tx1"/>
                </a:solidFill>
              </a:rPr>
              <a:t>Design-Build-Finance-Operate-Maintain</a:t>
            </a:r>
          </a:p>
        </p:txBody>
      </p:sp>
      <p:sp>
        <p:nvSpPr>
          <p:cNvPr id="64" name="Rectangle 26"/>
          <p:cNvSpPr>
            <a:spLocks noChangeArrowheads="1"/>
          </p:cNvSpPr>
          <p:nvPr/>
        </p:nvSpPr>
        <p:spPr bwMode="auto">
          <a:xfrm>
            <a:off x="7708378" y="1331870"/>
            <a:ext cx="1008990" cy="113482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headEnd/>
            <a:tailEnd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0644" tIns="50644" rIns="50644" bIns="50644" anchor="ctr"/>
          <a:lstStyle/>
          <a:p>
            <a:pPr algn="ctr" eaLnBrk="0" hangingPunct="0">
              <a:spcBef>
                <a:spcPts val="277"/>
              </a:spcBef>
              <a:defRPr/>
            </a:pPr>
            <a:r>
              <a:rPr lang="en-US" sz="1400" dirty="0">
                <a:solidFill>
                  <a:schemeClr val="tx1"/>
                </a:solidFill>
              </a:rPr>
              <a:t>Full Concession/ Development Rights</a:t>
            </a:r>
          </a:p>
        </p:txBody>
      </p:sp>
      <p:cxnSp>
        <p:nvCxnSpPr>
          <p:cNvPr id="65" name="Straight Connector 64"/>
          <p:cNvCxnSpPr/>
          <p:nvPr/>
        </p:nvCxnSpPr>
        <p:spPr>
          <a:xfrm rot="5400000">
            <a:off x="2417267" y="3649865"/>
            <a:ext cx="83340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3336052" y="3649865"/>
            <a:ext cx="83340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4229493" y="3649865"/>
            <a:ext cx="83340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5141941" y="3649865"/>
            <a:ext cx="83340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6041718" y="3649865"/>
            <a:ext cx="83340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6935157" y="3649865"/>
            <a:ext cx="83340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7860278" y="3649865"/>
            <a:ext cx="83340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Left-Right Arrow 50"/>
          <p:cNvSpPr/>
          <p:nvPr/>
        </p:nvSpPr>
        <p:spPr>
          <a:xfrm>
            <a:off x="2233001" y="2644953"/>
            <a:ext cx="6615254" cy="931483"/>
          </a:xfrm>
          <a:prstGeom prst="leftRight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3" name="TextBox 72"/>
          <p:cNvSpPr txBox="1"/>
          <p:nvPr/>
        </p:nvSpPr>
        <p:spPr>
          <a:xfrm>
            <a:off x="2891570" y="3021643"/>
            <a:ext cx="1537857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/>
              <a:t>Public Responsibility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771707" y="3021643"/>
            <a:ext cx="1608325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/>
              <a:t>Private Responsibility</a:t>
            </a:r>
          </a:p>
        </p:txBody>
      </p:sp>
      <p:sp>
        <p:nvSpPr>
          <p:cNvPr id="75" name="Rectangle 26"/>
          <p:cNvSpPr>
            <a:spLocks noChangeArrowheads="1"/>
          </p:cNvSpPr>
          <p:nvPr/>
        </p:nvSpPr>
        <p:spPr bwMode="auto">
          <a:xfrm>
            <a:off x="4874558" y="5837400"/>
            <a:ext cx="1269823" cy="47609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headEnd/>
            <a:tailEnd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tx1"/>
                </a:solidFill>
              </a:rPr>
              <a:t>Private Equity</a:t>
            </a:r>
          </a:p>
        </p:txBody>
      </p:sp>
      <p:sp>
        <p:nvSpPr>
          <p:cNvPr id="76" name="Rectangle 26"/>
          <p:cNvSpPr>
            <a:spLocks noChangeArrowheads="1"/>
          </p:cNvSpPr>
          <p:nvPr/>
        </p:nvSpPr>
        <p:spPr bwMode="auto">
          <a:xfrm>
            <a:off x="7584768" y="5835888"/>
            <a:ext cx="1269823" cy="47609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headEnd/>
            <a:tailEnd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tx1"/>
                </a:solidFill>
              </a:rPr>
              <a:t>Bank Debt</a:t>
            </a:r>
          </a:p>
        </p:txBody>
      </p:sp>
      <p:sp>
        <p:nvSpPr>
          <p:cNvPr id="77" name="Rectangle 26"/>
          <p:cNvSpPr>
            <a:spLocks noChangeArrowheads="1"/>
          </p:cNvSpPr>
          <p:nvPr/>
        </p:nvSpPr>
        <p:spPr bwMode="auto">
          <a:xfrm>
            <a:off x="4561885" y="5043905"/>
            <a:ext cx="1489300" cy="47609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headEnd/>
            <a:tailEnd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tx1"/>
                </a:solidFill>
              </a:rPr>
              <a:t>Availability Payment</a:t>
            </a:r>
          </a:p>
        </p:txBody>
      </p:sp>
      <p:sp>
        <p:nvSpPr>
          <p:cNvPr id="78" name="Rectangle 26"/>
          <p:cNvSpPr>
            <a:spLocks noChangeArrowheads="1"/>
          </p:cNvSpPr>
          <p:nvPr/>
        </p:nvSpPr>
        <p:spPr bwMode="auto">
          <a:xfrm>
            <a:off x="2207699" y="3838298"/>
            <a:ext cx="1027074" cy="77724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headEnd/>
            <a:tailEnd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6881" tIns="50644" rIns="16881" bIns="50644" anchor="ctr"/>
          <a:lstStyle/>
          <a:p>
            <a:pPr algn="ctr" eaLnBrk="0" hangingPunct="0">
              <a:spcBef>
                <a:spcPts val="277"/>
              </a:spcBef>
              <a:defRPr/>
            </a:pPr>
            <a:r>
              <a:rPr lang="en-US" sz="1400" dirty="0">
                <a:solidFill>
                  <a:schemeClr val="tx1"/>
                </a:solidFill>
              </a:rPr>
              <a:t>Consultancy Contracts</a:t>
            </a:r>
          </a:p>
        </p:txBody>
      </p:sp>
      <p:sp>
        <p:nvSpPr>
          <p:cNvPr id="79" name="Rectangle 26"/>
          <p:cNvSpPr>
            <a:spLocks noChangeArrowheads="1"/>
          </p:cNvSpPr>
          <p:nvPr/>
        </p:nvSpPr>
        <p:spPr bwMode="auto">
          <a:xfrm>
            <a:off x="3234772" y="3838298"/>
            <a:ext cx="905807" cy="77724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headEnd/>
            <a:tailEnd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6881" tIns="50644" rIns="16881" bIns="50644" anchor="ctr"/>
          <a:lstStyle/>
          <a:p>
            <a:pPr algn="ctr" eaLnBrk="0" hangingPunct="0">
              <a:spcBef>
                <a:spcPts val="277"/>
              </a:spcBef>
              <a:defRPr/>
            </a:pPr>
            <a:r>
              <a:rPr lang="en-US" sz="1400" dirty="0">
                <a:solidFill>
                  <a:schemeClr val="tx1"/>
                </a:solidFill>
              </a:rPr>
              <a:t>Service 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 eaLnBrk="0" hangingPunct="0">
              <a:spcBef>
                <a:spcPts val="277"/>
              </a:spcBef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Contracts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0" name="Rectangle 26"/>
          <p:cNvSpPr>
            <a:spLocks noChangeArrowheads="1"/>
          </p:cNvSpPr>
          <p:nvPr/>
        </p:nvSpPr>
        <p:spPr bwMode="auto">
          <a:xfrm>
            <a:off x="4140579" y="3838298"/>
            <a:ext cx="898596" cy="77724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headEnd/>
            <a:tailEnd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50644" rIns="0" bIns="50644" anchor="ctr"/>
          <a:lstStyle/>
          <a:p>
            <a:pPr algn="ctr" eaLnBrk="0" hangingPunct="0">
              <a:spcBef>
                <a:spcPts val="277"/>
              </a:spcBef>
              <a:defRPr/>
            </a:pPr>
            <a:r>
              <a:rPr lang="en-US" sz="1200" dirty="0">
                <a:solidFill>
                  <a:schemeClr val="tx1"/>
                </a:solidFill>
              </a:rPr>
              <a:t>Management </a:t>
            </a:r>
            <a:r>
              <a:rPr lang="en-US" sz="1300" dirty="0">
                <a:solidFill>
                  <a:schemeClr val="tx1"/>
                </a:solidFill>
              </a:rPr>
              <a:t>Contracts</a:t>
            </a:r>
          </a:p>
        </p:txBody>
      </p:sp>
      <p:sp>
        <p:nvSpPr>
          <p:cNvPr id="81" name="Rectangle 26"/>
          <p:cNvSpPr>
            <a:spLocks noChangeArrowheads="1"/>
          </p:cNvSpPr>
          <p:nvPr/>
        </p:nvSpPr>
        <p:spPr bwMode="auto">
          <a:xfrm>
            <a:off x="5046386" y="3838298"/>
            <a:ext cx="905807" cy="77724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headEnd/>
            <a:tailEnd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6881" tIns="50644" rIns="16881" bIns="50644" anchor="ctr"/>
          <a:lstStyle/>
          <a:p>
            <a:pPr algn="ctr" eaLnBrk="0" hangingPunct="0">
              <a:spcBef>
                <a:spcPts val="277"/>
              </a:spcBef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DBF</a:t>
            </a:r>
          </a:p>
          <a:p>
            <a:pPr algn="ctr" eaLnBrk="0" hangingPunct="0">
              <a:spcBef>
                <a:spcPts val="277"/>
              </a:spcBef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 Contracts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2" name="Rectangle 26"/>
          <p:cNvSpPr>
            <a:spLocks noChangeArrowheads="1"/>
          </p:cNvSpPr>
          <p:nvPr/>
        </p:nvSpPr>
        <p:spPr bwMode="auto">
          <a:xfrm>
            <a:off x="5952193" y="3838298"/>
            <a:ext cx="905807" cy="77724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headEnd/>
            <a:tailEnd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6881" tIns="50644" rIns="16881" bIns="50644" anchor="ctr"/>
          <a:lstStyle/>
          <a:p>
            <a:pPr algn="ctr" eaLnBrk="0" hangingPunct="0">
              <a:spcBef>
                <a:spcPts val="277"/>
              </a:spcBef>
              <a:defRPr/>
            </a:pPr>
            <a:r>
              <a:rPr lang="en-US" sz="1400" dirty="0">
                <a:solidFill>
                  <a:schemeClr val="tx1"/>
                </a:solidFill>
              </a:rPr>
              <a:t>DBFO 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 eaLnBrk="0" hangingPunct="0">
              <a:spcBef>
                <a:spcPts val="277"/>
              </a:spcBef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Contracts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3" name="Rectangle 26"/>
          <p:cNvSpPr>
            <a:spLocks noChangeArrowheads="1"/>
          </p:cNvSpPr>
          <p:nvPr/>
        </p:nvSpPr>
        <p:spPr bwMode="auto">
          <a:xfrm>
            <a:off x="6864573" y="3838298"/>
            <a:ext cx="734617" cy="77724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headEnd/>
            <a:tailEnd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6881" tIns="50644" rIns="16881" bIns="50644" anchor="ctr"/>
          <a:lstStyle/>
          <a:p>
            <a:pPr algn="ctr" eaLnBrk="0" hangingPunct="0">
              <a:spcBef>
                <a:spcPts val="277"/>
              </a:spcBef>
              <a:defRPr/>
            </a:pPr>
            <a:r>
              <a:rPr lang="en-US" sz="1400" dirty="0">
                <a:solidFill>
                  <a:schemeClr val="tx1"/>
                </a:solidFill>
              </a:rPr>
              <a:t>Lease</a:t>
            </a:r>
          </a:p>
        </p:txBody>
      </p:sp>
      <p:sp>
        <p:nvSpPr>
          <p:cNvPr id="84" name="Rectangle 26"/>
          <p:cNvSpPr>
            <a:spLocks noChangeArrowheads="1"/>
          </p:cNvSpPr>
          <p:nvPr/>
        </p:nvSpPr>
        <p:spPr bwMode="auto">
          <a:xfrm>
            <a:off x="7599191" y="3838298"/>
            <a:ext cx="1255399" cy="77724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headEnd/>
            <a:tailEnd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6881" tIns="50644" rIns="16881" bIns="50644" anchor="ctr"/>
          <a:lstStyle/>
          <a:p>
            <a:pPr algn="ctr" eaLnBrk="0" hangingPunct="0">
              <a:spcBef>
                <a:spcPts val="277"/>
              </a:spcBef>
              <a:defRPr/>
            </a:pPr>
            <a:r>
              <a:rPr lang="en-US" sz="1400" dirty="0">
                <a:solidFill>
                  <a:schemeClr val="tx1"/>
                </a:solidFill>
              </a:rPr>
              <a:t>Full Concession/ Development Rights</a:t>
            </a:r>
          </a:p>
        </p:txBody>
      </p:sp>
    </p:spTree>
    <p:extLst>
      <p:ext uri="{BB962C8B-B14F-4D97-AF65-F5344CB8AC3E}">
        <p14:creationId xmlns:p14="http://schemas.microsoft.com/office/powerpoint/2010/main" val="48490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Overview of </a:t>
            </a:r>
            <a:r>
              <a:rPr lang="en-US" sz="2800" dirty="0" smtClean="0"/>
              <a:t>P3s</a:t>
            </a:r>
            <a:br>
              <a:rPr lang="en-US" sz="2800" dirty="0" smtClean="0"/>
            </a:br>
            <a:r>
              <a:rPr lang="en-US" sz="2000" dirty="0" smtClean="0"/>
              <a:t>Value for Money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85" name="Text Placeholder 4"/>
          <p:cNvSpPr txBox="1">
            <a:spLocks/>
          </p:cNvSpPr>
          <p:nvPr/>
        </p:nvSpPr>
        <p:spPr>
          <a:xfrm>
            <a:off x="329557" y="1295400"/>
            <a:ext cx="8496944" cy="8976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A </a:t>
            </a:r>
            <a:r>
              <a:rPr lang="en-US" sz="1800" dirty="0" err="1" smtClean="0">
                <a:solidFill>
                  <a:schemeClr val="tx1"/>
                </a:solidFill>
              </a:rPr>
              <a:t>VfM</a:t>
            </a:r>
            <a:r>
              <a:rPr lang="en-US" sz="1800" dirty="0" smtClean="0">
                <a:solidFill>
                  <a:schemeClr val="tx1"/>
                </a:solidFill>
              </a:rPr>
              <a:t> analysis is undertaken to help identify whether a P3 delivery option provides value as compared to a traditionally-financed approach (Public Sector Comparator or “PSC”) on both a quantitative and qualitative basis.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1099" y="2193073"/>
            <a:ext cx="7506101" cy="2150327"/>
            <a:chOff x="571099" y="2193073"/>
            <a:chExt cx="7506101" cy="2150327"/>
          </a:xfrm>
        </p:grpSpPr>
        <p:cxnSp>
          <p:nvCxnSpPr>
            <p:cNvPr id="86" name="AutoShape 41"/>
            <p:cNvCxnSpPr>
              <a:cxnSpLocks noChangeShapeType="1"/>
              <a:stCxn id="89" idx="2"/>
              <a:endCxn id="87" idx="0"/>
            </p:cNvCxnSpPr>
            <p:nvPr/>
          </p:nvCxnSpPr>
          <p:spPr bwMode="auto">
            <a:xfrm rot="16200000" flipH="1">
              <a:off x="5199544" y="1731765"/>
              <a:ext cx="255622" cy="1890908"/>
            </a:xfrm>
            <a:prstGeom prst="bentConnector3">
              <a:avLst>
                <a:gd name="adj1" fmla="val 50000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87" name="Rectangle 86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644320" y="2805030"/>
              <a:ext cx="3256977" cy="301001"/>
            </a:xfrm>
            <a:prstGeom prst="rect">
              <a:avLst/>
            </a:prstGeom>
            <a:solidFill>
              <a:schemeClr val="tx1"/>
            </a:solidFill>
            <a:ln w="635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49846" tIns="84406" rIns="49846" bIns="49846" anchor="ctr" anchorCtr="1"/>
            <a:lstStyle/>
            <a:p>
              <a:pPr algn="ctr" defTabSz="703402">
                <a:spcBef>
                  <a:spcPct val="20000"/>
                </a:spcBef>
              </a:pPr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P3 Delivery Model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838200" y="2809189"/>
              <a:ext cx="3256977" cy="298035"/>
            </a:xfrm>
            <a:prstGeom prst="rect">
              <a:avLst/>
            </a:prstGeom>
            <a:solidFill>
              <a:schemeClr val="tx1"/>
            </a:solidFill>
            <a:ln w="635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49846" tIns="84406" rIns="49846" bIns="49846" anchor="ctr" anchorCtr="1"/>
            <a:lstStyle/>
            <a:p>
              <a:pPr algn="ctr" defTabSz="703402">
                <a:spcBef>
                  <a:spcPct val="20000"/>
                </a:spcBef>
              </a:pPr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PSC Delivery Model</a:t>
              </a:r>
            </a:p>
          </p:txBody>
        </p:sp>
        <p:sp>
          <p:nvSpPr>
            <p:cNvPr id="89" name="Rectangle 2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509154" y="2193073"/>
              <a:ext cx="1745494" cy="356335"/>
            </a:xfrm>
            <a:prstGeom prst="rect">
              <a:avLst/>
            </a:prstGeom>
            <a:solidFill>
              <a:schemeClr val="tx1"/>
            </a:solidFill>
            <a:ln w="6350" algn="ctr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lIns="49846" tIns="49846" rIns="49846" bIns="49846" anchor="ctr" anchorCtr="1"/>
            <a:lstStyle/>
            <a:p>
              <a:pPr algn="ctr" defTabSz="703402">
                <a:spcBef>
                  <a:spcPct val="20000"/>
                </a:spcBef>
              </a:pPr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VfM</a:t>
              </a:r>
            </a:p>
          </p:txBody>
        </p:sp>
        <p:cxnSp>
          <p:nvCxnSpPr>
            <p:cNvPr id="90" name="AutoShape 22"/>
            <p:cNvCxnSpPr>
              <a:cxnSpLocks noChangeShapeType="1"/>
              <a:stCxn id="89" idx="2"/>
              <a:endCxn id="88" idx="0"/>
            </p:cNvCxnSpPr>
            <p:nvPr/>
          </p:nvCxnSpPr>
          <p:spPr bwMode="auto">
            <a:xfrm rot="5400000">
              <a:off x="3294405" y="1721692"/>
              <a:ext cx="259781" cy="1915212"/>
            </a:xfrm>
            <a:prstGeom prst="bentConnector3">
              <a:avLst>
                <a:gd name="adj1" fmla="val 50000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4468419" y="3119638"/>
              <a:ext cx="3608781" cy="12237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2203" tIns="42203" rIns="42203" bIns="42203"/>
            <a:lstStyle/>
            <a:p>
              <a:pPr marL="234950" lvl="2" indent="-234950">
                <a:lnSpc>
                  <a:spcPct val="110000"/>
                </a:lnSpc>
                <a:spcAft>
                  <a:spcPts val="554"/>
                </a:spcAft>
                <a:buClr>
                  <a:schemeClr val="tx1"/>
                </a:buClr>
                <a:buFont typeface="Arial" panose="020B0604020202020204" pitchFamily="34" charset="0"/>
                <a:buChar char="■"/>
                <a:defRPr/>
              </a:pPr>
              <a:r>
                <a:rPr lang="en-US" sz="1400" dirty="0">
                  <a:latin typeface="Arial" pitchFamily="34" charset="0"/>
                  <a:cs typeface="Arial" pitchFamily="34" charset="0"/>
                </a:rPr>
                <a:t>Private sector financed</a:t>
              </a:r>
            </a:p>
            <a:p>
              <a:pPr marL="234950" lvl="2" indent="-234950">
                <a:lnSpc>
                  <a:spcPct val="110000"/>
                </a:lnSpc>
                <a:spcAft>
                  <a:spcPts val="554"/>
                </a:spcAft>
                <a:buClr>
                  <a:schemeClr val="tx1"/>
                </a:buClr>
                <a:buFont typeface="Arial" panose="020B0604020202020204" pitchFamily="34" charset="0"/>
                <a:buChar char="■"/>
                <a:defRPr/>
              </a:pPr>
              <a:r>
                <a:rPr lang="en-US" sz="1400" dirty="0">
                  <a:latin typeface="Arial" pitchFamily="34" charset="0"/>
                  <a:cs typeface="Arial" pitchFamily="34" charset="0"/>
                </a:rPr>
                <a:t>DBFOM responsibilities performed by private sector</a:t>
              </a:r>
            </a:p>
            <a:p>
              <a:pPr marL="234950" lvl="2" indent="-234950">
                <a:lnSpc>
                  <a:spcPct val="110000"/>
                </a:lnSpc>
                <a:spcAft>
                  <a:spcPts val="554"/>
                </a:spcAft>
                <a:buClr>
                  <a:schemeClr val="tx1"/>
                </a:buClr>
                <a:buFont typeface="Arial" panose="020B0604020202020204" pitchFamily="34" charset="0"/>
                <a:buChar char="■"/>
                <a:defRPr/>
              </a:pPr>
              <a:r>
                <a:rPr lang="en-US" sz="1400" dirty="0">
                  <a:latin typeface="Arial" pitchFamily="34" charset="0"/>
                  <a:cs typeface="Arial" pitchFamily="34" charset="0"/>
                </a:rPr>
                <a:t>Allows risk transfer to private sector</a:t>
              </a:r>
            </a:p>
            <a:p>
              <a:pPr marL="276961" lvl="1" indent="-171450">
                <a:buClr>
                  <a:schemeClr val="tx1"/>
                </a:buClr>
                <a:buFont typeface="Arial" panose="020B0604020202020204" pitchFamily="34" charset="0"/>
                <a:buChar char="■"/>
              </a:pPr>
              <a:endParaRPr lang="en-US" sz="1400" dirty="0">
                <a:latin typeface="Arial" pitchFamily="34" charset="0"/>
                <a:cs typeface="Arial" pitchFamily="34" charset="0"/>
              </a:endParaRPr>
            </a:p>
            <a:p>
              <a:pPr marL="276961" lvl="1" indent="-171450">
                <a:buClr>
                  <a:schemeClr val="tx1"/>
                </a:buClr>
                <a:buFont typeface="Arial" panose="020B0604020202020204" pitchFamily="34" charset="0"/>
                <a:buChar char="■"/>
              </a:pP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571099" y="3119638"/>
              <a:ext cx="3696101" cy="12237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2203" tIns="42203" rIns="42203" bIns="42203"/>
            <a:lstStyle/>
            <a:p>
              <a:pPr marL="234950" lvl="2" indent="-234950">
                <a:lnSpc>
                  <a:spcPct val="110000"/>
                </a:lnSpc>
                <a:spcAft>
                  <a:spcPts val="554"/>
                </a:spcAft>
                <a:buClr>
                  <a:schemeClr val="tx1"/>
                </a:buClr>
                <a:buFont typeface="Arial" panose="020B0604020202020204" pitchFamily="34" charset="0"/>
                <a:buChar char="■"/>
                <a:defRPr/>
              </a:pPr>
              <a:r>
                <a:rPr lang="en-US" sz="1400" dirty="0">
                  <a:latin typeface="Arial" pitchFamily="34" charset="0"/>
                  <a:cs typeface="Arial" pitchFamily="34" charset="0"/>
                </a:rPr>
                <a:t>Public sector financed</a:t>
              </a:r>
            </a:p>
            <a:p>
              <a:pPr marL="234950" lvl="2" indent="-234950">
                <a:lnSpc>
                  <a:spcPct val="110000"/>
                </a:lnSpc>
                <a:spcAft>
                  <a:spcPts val="554"/>
                </a:spcAft>
                <a:buClr>
                  <a:schemeClr val="tx1"/>
                </a:buClr>
                <a:buFont typeface="Arial" panose="020B0604020202020204" pitchFamily="34" charset="0"/>
                <a:buChar char="■"/>
                <a:defRPr/>
              </a:pPr>
              <a:r>
                <a:rPr lang="en-US" sz="1400" dirty="0">
                  <a:latin typeface="Arial" pitchFamily="34" charset="0"/>
                  <a:cs typeface="Arial" pitchFamily="34" charset="0"/>
                </a:rPr>
                <a:t>DBB approach, operated and maintained by MTA</a:t>
              </a:r>
            </a:p>
            <a:p>
              <a:pPr marL="234950" lvl="2" indent="-234950">
                <a:lnSpc>
                  <a:spcPct val="110000"/>
                </a:lnSpc>
                <a:spcAft>
                  <a:spcPts val="554"/>
                </a:spcAft>
                <a:buClr>
                  <a:schemeClr val="tx1"/>
                </a:buClr>
                <a:buFont typeface="Arial" panose="020B0604020202020204" pitchFamily="34" charset="0"/>
                <a:buChar char="■"/>
                <a:defRPr/>
              </a:pP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Limited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transfer of risk to private sector</a:t>
              </a:r>
            </a:p>
          </p:txBody>
        </p:sp>
      </p:grpSp>
      <p:sp>
        <p:nvSpPr>
          <p:cNvPr id="93" name="Text Placeholder 4"/>
          <p:cNvSpPr txBox="1">
            <a:spLocks/>
          </p:cNvSpPr>
          <p:nvPr/>
        </p:nvSpPr>
        <p:spPr bwMode="gray">
          <a:xfrm>
            <a:off x="266056" y="4495800"/>
            <a:ext cx="8496944" cy="2057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400" b="1" kern="120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400" b="0" kern="120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n"/>
              <a:defRPr lang="en-US" sz="1200" b="0" kern="120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457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lang="en-US" sz="1200" b="0" kern="120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349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SzPct val="80000"/>
              <a:buFont typeface="Wingdings" pitchFamily="2" charset="2"/>
              <a:buChar char="n"/>
              <a:defRPr lang="en-GB" sz="1200" b="0" kern="1200" baseline="0" noProof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5pPr>
            <a:lvl6pPr marL="720725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89535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081088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1255713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sz="1600" dirty="0" smtClean="0"/>
              <a:t>In general, long term value for money can be achieved by:</a:t>
            </a:r>
          </a:p>
          <a:p>
            <a:pPr lvl="3"/>
            <a:r>
              <a:rPr lang="en-US" sz="1600" dirty="0" smtClean="0"/>
              <a:t>Accelerating delivery of projects</a:t>
            </a:r>
          </a:p>
          <a:p>
            <a:pPr lvl="3"/>
            <a:r>
              <a:rPr lang="en-US" sz="1600" dirty="0" smtClean="0"/>
              <a:t>Proper allocation/transfer of risks</a:t>
            </a:r>
          </a:p>
          <a:p>
            <a:pPr lvl="3"/>
            <a:r>
              <a:rPr lang="en-US" sz="1600" dirty="0" smtClean="0"/>
              <a:t>Providing incentives to the private sector for the delivery of quality services</a:t>
            </a:r>
          </a:p>
          <a:p>
            <a:pPr lvl="3"/>
            <a:r>
              <a:rPr lang="en-US" sz="1600" dirty="0" smtClean="0"/>
              <a:t>Encouraging innovative delivery solutions by use of an “outputs” specification approach</a:t>
            </a:r>
          </a:p>
          <a:p>
            <a:pPr lvl="3"/>
            <a:r>
              <a:rPr lang="en-US" sz="1600" dirty="0" smtClean="0"/>
              <a:t>A long-term partnership contract provides a degree of cost certainty to government and revenue (availability payments) security to the bidder</a:t>
            </a:r>
          </a:p>
          <a:p>
            <a:pPr marL="285750" indent="-285750">
              <a:buFont typeface="Arial" panose="020B0604020202020204" pitchFamily="34" charset="0"/>
              <a:buChar char="■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730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</a:t>
            </a:r>
            <a:r>
              <a:rPr lang="en-US" dirty="0" smtClean="0"/>
              <a:t>P3s</a:t>
            </a:r>
            <a:br>
              <a:rPr lang="en-US" dirty="0" smtClean="0"/>
            </a:br>
            <a:r>
              <a:rPr lang="en-US" sz="1800" dirty="0" smtClean="0"/>
              <a:t>Value for Money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5686" y="1737513"/>
            <a:ext cx="8534399" cy="4655286"/>
            <a:chOff x="315686" y="1737513"/>
            <a:chExt cx="8534399" cy="4655286"/>
          </a:xfrm>
        </p:grpSpPr>
        <p:sp>
          <p:nvSpPr>
            <p:cNvPr id="12" name="Rectangle 11"/>
            <p:cNvSpPr/>
            <p:nvPr/>
          </p:nvSpPr>
          <p:spPr>
            <a:xfrm>
              <a:off x="1455143" y="5052523"/>
              <a:ext cx="2407972" cy="343246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PSC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23002" y="5052523"/>
              <a:ext cx="2173049" cy="343246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Shadow Bid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01500" y="1861499"/>
              <a:ext cx="7438391" cy="3251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87262" y="1861499"/>
              <a:ext cx="2343735" cy="7504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Risks Retained by the Public Sector</a:t>
              </a:r>
            </a:p>
          </p:txBody>
        </p:sp>
        <p:sp>
          <p:nvSpPr>
            <p:cNvPr id="16" name="Rectangle 4"/>
            <p:cNvSpPr/>
            <p:nvPr/>
          </p:nvSpPr>
          <p:spPr>
            <a:xfrm>
              <a:off x="1487262" y="2604113"/>
              <a:ext cx="2343735" cy="75044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Operations &amp; Maintenance Costs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87262" y="3359780"/>
              <a:ext cx="2343735" cy="7386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Financing Costs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87262" y="4099785"/>
              <a:ext cx="2343735" cy="10127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Capital Costs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22058" y="1858238"/>
              <a:ext cx="2343736" cy="613408"/>
            </a:xfrm>
            <a:prstGeom prst="rect">
              <a:avLst/>
            </a:prstGeom>
            <a:solidFill>
              <a:srgbClr val="BABBBC"/>
            </a:solidFill>
            <a:ln w="222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22058" y="2286500"/>
              <a:ext cx="2343736" cy="5225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Risks Retained by the Public Sector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22058" y="2805103"/>
              <a:ext cx="2343736" cy="58469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Operations &amp; Maintenance Costs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722058" y="3393712"/>
              <a:ext cx="2343736" cy="9931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Financing Costs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 flipH="1" flipV="1">
              <a:off x="555822" y="1737513"/>
              <a:ext cx="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>
              <a:off x="8484514" y="5104728"/>
              <a:ext cx="18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 rot="16200000">
              <a:off x="-65522" y="2892265"/>
              <a:ext cx="151930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b="1" dirty="0"/>
                <a:t>Project Costs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722058" y="4377775"/>
              <a:ext cx="2343736" cy="7347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Capital Costs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423686" y="1860194"/>
              <a:ext cx="1388767" cy="609491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Value for Money </a:t>
              </a:r>
            </a:p>
          </p:txBody>
        </p:sp>
        <p:sp>
          <p:nvSpPr>
            <p:cNvPr id="28" name="Right Brace 27"/>
            <p:cNvSpPr/>
            <p:nvPr/>
          </p:nvSpPr>
          <p:spPr>
            <a:xfrm>
              <a:off x="7135537" y="1876509"/>
              <a:ext cx="209229" cy="409991"/>
            </a:xfrm>
            <a:prstGeom prst="rightBrace">
              <a:avLst>
                <a:gd name="adj1" fmla="val 8333"/>
                <a:gd name="adj2" fmla="val 52174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3861281" y="1862805"/>
              <a:ext cx="871788" cy="42369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861281" y="2615860"/>
              <a:ext cx="851600" cy="18271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861281" y="3368916"/>
              <a:ext cx="846093" cy="1044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861281" y="4101088"/>
              <a:ext cx="871788" cy="281906"/>
            </a:xfrm>
            <a:prstGeom prst="line">
              <a:avLst/>
            </a:prstGeom>
            <a:ln>
              <a:solidFill>
                <a:srgbClr val="00338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28"/>
            <p:cNvGrpSpPr/>
            <p:nvPr/>
          </p:nvGrpSpPr>
          <p:grpSpPr>
            <a:xfrm>
              <a:off x="892323" y="1742734"/>
              <a:ext cx="7596200" cy="3373963"/>
              <a:chOff x="1205123" y="1274580"/>
              <a:chExt cx="7690251" cy="3985043"/>
            </a:xfrm>
          </p:grpSpPr>
          <p:cxnSp>
            <p:nvCxnSpPr>
              <p:cNvPr id="34" name="Straight Arrow Connector 24"/>
              <p:cNvCxnSpPr/>
              <p:nvPr/>
            </p:nvCxnSpPr>
            <p:spPr>
              <a:xfrm rot="16200000" flipV="1">
                <a:off x="-782622" y="3262325"/>
                <a:ext cx="3984780" cy="929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25"/>
              <p:cNvCxnSpPr/>
              <p:nvPr/>
            </p:nvCxnSpPr>
            <p:spPr>
              <a:xfrm>
                <a:off x="1214414" y="5251915"/>
                <a:ext cx="7680960" cy="7708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315686" y="6075078"/>
              <a:ext cx="8534399" cy="317721"/>
            </a:xfrm>
            <a:prstGeom prst="rect">
              <a:avLst/>
            </a:prstGeom>
            <a:solidFill>
              <a:srgbClr val="97989A"/>
            </a:solidFill>
            <a:ln>
              <a:noFill/>
            </a:ln>
          </p:spPr>
          <p:txBody>
            <a:bodyPr wrap="square" lIns="50644" tIns="50644" rIns="50644" bIns="50644" rtlCol="0">
              <a:spAutoFit/>
            </a:bodyPr>
            <a:lstStyle/>
            <a:p>
              <a:pPr algn="ctr"/>
              <a:r>
                <a:rPr lang="en-US" sz="1400" b="1" i="1" dirty="0">
                  <a:solidFill>
                    <a:schemeClr val="bg1"/>
                  </a:solidFill>
                  <a:cs typeface="Arial" pitchFamily="34" charset="0"/>
                </a:rPr>
                <a:t>Pursue P3 delivery only if it offers a better value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853406" y="3451877"/>
              <a:ext cx="881884" cy="474210"/>
            </a:xfrm>
            <a:prstGeom prst="wedgeRectCallout">
              <a:avLst>
                <a:gd name="adj1" fmla="val -17374"/>
                <a:gd name="adj2" fmla="val 9969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000" b="1" dirty="0" smtClean="0">
                  <a:cs typeface="Arial" pitchFamily="34" charset="0"/>
                </a:rPr>
                <a:t>Private Sector </a:t>
              </a:r>
              <a:r>
                <a:rPr lang="en-US" sz="1000" b="1" dirty="0">
                  <a:cs typeface="Arial" pitchFamily="34" charset="0"/>
                </a:rPr>
                <a:t>Efficiencies</a:t>
              </a:r>
            </a:p>
          </p:txBody>
        </p:sp>
        <p:sp>
          <p:nvSpPr>
            <p:cNvPr id="38" name="Parallelogram 37"/>
            <p:cNvSpPr>
              <a:spLocks/>
            </p:cNvSpPr>
            <p:nvPr/>
          </p:nvSpPr>
          <p:spPr>
            <a:xfrm>
              <a:off x="1295647" y="5395768"/>
              <a:ext cx="1455183" cy="497884"/>
            </a:xfrm>
            <a:prstGeom prst="parallelogram">
              <a:avLst/>
            </a:prstGeom>
            <a:solidFill>
              <a:srgbClr val="97989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Private Sector </a:t>
              </a:r>
              <a:r>
                <a:rPr lang="en-US" sz="1400" b="1" dirty="0">
                  <a:solidFill>
                    <a:schemeClr val="bg1"/>
                  </a:solidFill>
                </a:rPr>
                <a:t>Efficiencies</a:t>
              </a:r>
            </a:p>
          </p:txBody>
        </p:sp>
        <p:sp>
          <p:nvSpPr>
            <p:cNvPr id="39" name="Parallelogram 38"/>
            <p:cNvSpPr>
              <a:spLocks/>
            </p:cNvSpPr>
            <p:nvPr/>
          </p:nvSpPr>
          <p:spPr>
            <a:xfrm>
              <a:off x="2989179" y="5404123"/>
              <a:ext cx="4881829" cy="489529"/>
            </a:xfrm>
            <a:prstGeom prst="parallelogram">
              <a:avLst/>
            </a:prstGeom>
            <a:solidFill>
              <a:srgbClr val="97989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i="1" dirty="0">
                  <a:solidFill>
                    <a:schemeClr val="bg1"/>
                  </a:solidFill>
                </a:rPr>
                <a:t>=   Innovation + Competitive Tension of Whole Life Cost</a:t>
              </a:r>
            </a:p>
          </p:txBody>
        </p:sp>
        <p:sp>
          <p:nvSpPr>
            <p:cNvPr id="40" name="Right Triangle 39"/>
            <p:cNvSpPr/>
            <p:nvPr/>
          </p:nvSpPr>
          <p:spPr>
            <a:xfrm>
              <a:off x="3804748" y="4028820"/>
              <a:ext cx="892894" cy="314580"/>
            </a:xfrm>
            <a:prstGeom prst="rtTriangl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49846" tIns="49846" rIns="49846" bIns="49846"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41" name="Text Placeholder 2"/>
          <p:cNvSpPr txBox="1">
            <a:spLocks/>
          </p:cNvSpPr>
          <p:nvPr/>
        </p:nvSpPr>
        <p:spPr>
          <a:xfrm>
            <a:off x="329557" y="1295400"/>
            <a:ext cx="8496944" cy="2503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Value for money is presented on a total net present value basis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2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</a:t>
            </a:r>
            <a:r>
              <a:rPr lang="en-US" dirty="0" smtClean="0"/>
              <a:t>P3s</a:t>
            </a:r>
            <a:br>
              <a:rPr lang="en-US" dirty="0" smtClean="0"/>
            </a:br>
            <a:r>
              <a:rPr lang="en-US" sz="1800" dirty="0" smtClean="0"/>
              <a:t>Considerations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 rot="16200000">
            <a:off x="6231070" y="-672707"/>
            <a:ext cx="535405" cy="483325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noFill/>
            <a:round/>
            <a:headEnd/>
            <a:tailEnd/>
          </a:ln>
        </p:spPr>
        <p:txBody>
          <a:bodyPr vert="eaVert" wrap="square" lIns="0" tIns="84406" rIns="0" bIns="84406" anchor="ctr"/>
          <a:lstStyle/>
          <a:p>
            <a:pPr marL="211021" lvl="2" indent="-211021"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■"/>
              <a:defRPr/>
            </a:pPr>
            <a:r>
              <a:rPr lang="en-US" sz="1600" kern="0" dirty="0">
                <a:solidFill>
                  <a:sysClr val="windowText" lastClr="000000"/>
                </a:solidFill>
                <a:cs typeface="Arial" pitchFamily="34" charset="0"/>
              </a:rPr>
              <a:t>Clear authority for alternative delivery</a:t>
            </a:r>
          </a:p>
          <a:p>
            <a:pPr marL="211021" lvl="2" indent="-211021"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■"/>
              <a:defRPr/>
            </a:pPr>
            <a:r>
              <a:rPr lang="en-US" sz="1600" kern="0" dirty="0">
                <a:solidFill>
                  <a:sysClr val="windowText" lastClr="000000"/>
                </a:solidFill>
                <a:cs typeface="Arial" pitchFamily="34" charset="0"/>
              </a:rPr>
              <a:t>Project champion</a:t>
            </a:r>
          </a:p>
        </p:txBody>
      </p:sp>
      <p:sp>
        <p:nvSpPr>
          <p:cNvPr id="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74650" y="1476217"/>
            <a:ext cx="2503715" cy="52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>
              <a:defRPr/>
            </a:pPr>
            <a:r>
              <a:rPr lang="en-US" sz="1600" b="1" kern="0" dirty="0"/>
              <a:t>Public Policy and Regulatory</a:t>
            </a:r>
          </a:p>
          <a:p>
            <a:pPr lvl="0">
              <a:defRPr/>
            </a:pPr>
            <a:r>
              <a:rPr lang="en-US" sz="1600" b="1" kern="0" dirty="0"/>
              <a:t>Environment</a:t>
            </a:r>
          </a:p>
        </p:txBody>
      </p:sp>
      <p:sp>
        <p:nvSpPr>
          <p:cNvPr id="1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85537" y="2199871"/>
            <a:ext cx="2286000" cy="31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600" b="1" kern="0" dirty="0"/>
              <a:t>Organized Structure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 rot="16200000">
            <a:off x="6244920" y="-68071"/>
            <a:ext cx="495003" cy="483325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noFill/>
            <a:round/>
            <a:headEnd/>
            <a:tailEnd/>
          </a:ln>
        </p:spPr>
        <p:txBody>
          <a:bodyPr vert="eaVert" wrap="square" lIns="0" tIns="84406" rIns="0" bIns="84406" anchor="ctr"/>
          <a:lstStyle/>
          <a:p>
            <a:pPr marL="211021" lvl="2" indent="-211021"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■"/>
              <a:defRPr/>
            </a:pPr>
            <a:r>
              <a:rPr lang="en-US" sz="1600" kern="0" dirty="0">
                <a:solidFill>
                  <a:sysClr val="windowText" lastClr="000000"/>
                </a:solidFill>
                <a:cs typeface="Arial" pitchFamily="34" charset="0"/>
              </a:rPr>
              <a:t>Dedicated internal contacts</a:t>
            </a:r>
          </a:p>
          <a:p>
            <a:pPr marL="211021" lvl="2" indent="-211021"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■"/>
              <a:defRPr/>
            </a:pPr>
            <a:r>
              <a:rPr lang="en-US" sz="1600" kern="0" dirty="0">
                <a:solidFill>
                  <a:sysClr val="windowText" lastClr="000000"/>
                </a:solidFill>
                <a:cs typeface="Arial" pitchFamily="34" charset="0"/>
              </a:rPr>
              <a:t>Good governance</a:t>
            </a:r>
          </a:p>
        </p:txBody>
      </p:sp>
      <p:sp>
        <p:nvSpPr>
          <p:cNvPr id="1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74651" y="2828397"/>
            <a:ext cx="2496448" cy="63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600" b="1" kern="0" dirty="0"/>
              <a:t>Detailed Business Plan with Clear Goals and Strong Project Justification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 rot="16200000">
            <a:off x="6143330" y="687549"/>
            <a:ext cx="698192" cy="4833253"/>
          </a:xfrm>
          <a:prstGeom prst="roundRect">
            <a:avLst>
              <a:gd name="adj" fmla="val 2223"/>
            </a:avLst>
          </a:prstGeom>
          <a:solidFill>
            <a:schemeClr val="bg1"/>
          </a:solidFill>
          <a:ln w="6350">
            <a:noFill/>
            <a:round/>
            <a:headEnd/>
            <a:tailEnd/>
          </a:ln>
        </p:spPr>
        <p:txBody>
          <a:bodyPr vert="eaVert" wrap="square" lIns="0" tIns="84406" rIns="0" bIns="84406" anchor="ctr"/>
          <a:lstStyle/>
          <a:p>
            <a:pPr marL="211021" lvl="2" indent="-211021"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■"/>
              <a:tabLst>
                <a:tab pos="105510" algn="l"/>
              </a:tabLst>
              <a:defRPr/>
            </a:pPr>
            <a:r>
              <a:rPr lang="en-US" sz="1600" kern="0" dirty="0">
                <a:solidFill>
                  <a:sysClr val="windowText" lastClr="000000"/>
                </a:solidFill>
                <a:cs typeface="Arial" pitchFamily="34" charset="0"/>
              </a:rPr>
              <a:t>Best value vs. lowest price</a:t>
            </a:r>
          </a:p>
          <a:p>
            <a:pPr marL="211021" lvl="2" indent="-211021"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■"/>
              <a:tabLst>
                <a:tab pos="105510" algn="l"/>
              </a:tabLst>
              <a:defRPr/>
            </a:pPr>
            <a:r>
              <a:rPr lang="en-US" sz="1600" kern="0" dirty="0">
                <a:solidFill>
                  <a:sysClr val="windowText" lastClr="000000"/>
                </a:solidFill>
                <a:cs typeface="Arial" pitchFamily="34" charset="0"/>
              </a:rPr>
              <a:t>Risk allocation; shift to private sector can raise costs; identify optimal risk allocation</a:t>
            </a:r>
          </a:p>
        </p:txBody>
      </p:sp>
      <p:sp>
        <p:nvSpPr>
          <p:cNvPr id="14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74651" y="3594127"/>
            <a:ext cx="2286000" cy="42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600" b="1" kern="0" dirty="0"/>
              <a:t>Revenue Stream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 rot="16200000">
            <a:off x="6297772" y="1342893"/>
            <a:ext cx="389305" cy="4833253"/>
          </a:xfrm>
          <a:prstGeom prst="roundRect">
            <a:avLst>
              <a:gd name="adj" fmla="val 115"/>
            </a:avLst>
          </a:prstGeom>
          <a:solidFill>
            <a:schemeClr val="bg1"/>
          </a:solidFill>
          <a:ln w="6350">
            <a:noFill/>
            <a:round/>
            <a:headEnd/>
            <a:tailEnd/>
          </a:ln>
        </p:spPr>
        <p:txBody>
          <a:bodyPr vert="eaVert" wrap="square" lIns="0" tIns="84406" rIns="0" bIns="84406" anchor="ctr"/>
          <a:lstStyle/>
          <a:p>
            <a:pPr marL="211021" lvl="2" indent="-211021"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■"/>
              <a:tabLst>
                <a:tab pos="105510" algn="l"/>
              </a:tabLst>
              <a:defRPr/>
            </a:pPr>
            <a:r>
              <a:rPr lang="en-US" sz="1600" kern="0" dirty="0">
                <a:solidFill>
                  <a:sysClr val="windowText" lastClr="000000"/>
                </a:solidFill>
                <a:cs typeface="Arial" pitchFamily="34" charset="0"/>
              </a:rPr>
              <a:t>Funds to cover long-term operations and financing</a:t>
            </a:r>
          </a:p>
        </p:txBody>
      </p:sp>
      <p:sp>
        <p:nvSpPr>
          <p:cNvPr id="1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95961" y="4132114"/>
            <a:ext cx="228600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600" b="1" kern="0" dirty="0"/>
              <a:t>Stakeholder Support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 rot="16200000">
            <a:off x="5921168" y="2069730"/>
            <a:ext cx="1142520" cy="483325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noFill/>
            <a:round/>
            <a:headEnd/>
            <a:tailEnd/>
          </a:ln>
        </p:spPr>
        <p:txBody>
          <a:bodyPr vert="eaVert" wrap="square" lIns="0" tIns="84406" rIns="0" bIns="84406" anchor="ctr"/>
          <a:lstStyle/>
          <a:p>
            <a:pPr marL="211021" lvl="2" indent="-211021"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■"/>
              <a:tabLst>
                <a:tab pos="105510" algn="l"/>
              </a:tabLst>
              <a:defRPr/>
            </a:pPr>
            <a:r>
              <a:rPr lang="en-US" sz="1600" kern="0" dirty="0">
                <a:solidFill>
                  <a:sysClr val="windowText" lastClr="000000"/>
                </a:solidFill>
                <a:cs typeface="Arial" pitchFamily="34" charset="0"/>
              </a:rPr>
              <a:t>Public </a:t>
            </a:r>
            <a:r>
              <a:rPr lang="en-US" sz="1600" kern="0" dirty="0" smtClean="0">
                <a:solidFill>
                  <a:sysClr val="windowText" lastClr="000000"/>
                </a:solidFill>
                <a:cs typeface="Arial" pitchFamily="34" charset="0"/>
              </a:rPr>
              <a:t>sector Vs Private </a:t>
            </a:r>
            <a:r>
              <a:rPr lang="en-US" sz="1600" kern="0" dirty="0">
                <a:solidFill>
                  <a:sysClr val="windowText" lastClr="000000"/>
                </a:solidFill>
                <a:cs typeface="Arial" pitchFamily="34" charset="0"/>
              </a:rPr>
              <a:t>sector</a:t>
            </a:r>
          </a:p>
          <a:p>
            <a:pPr marL="211021" lvl="2" indent="-211021"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■"/>
              <a:tabLst>
                <a:tab pos="105510" algn="l"/>
              </a:tabLst>
              <a:defRPr/>
            </a:pPr>
            <a:r>
              <a:rPr lang="en-US" sz="1600" kern="0" dirty="0">
                <a:solidFill>
                  <a:sysClr val="windowText" lastClr="000000"/>
                </a:solidFill>
                <a:cs typeface="Arial" pitchFamily="34" charset="0"/>
              </a:rPr>
              <a:t>Workforce</a:t>
            </a:r>
          </a:p>
          <a:p>
            <a:pPr marL="211021" lvl="2" indent="-211021"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■"/>
              <a:tabLst>
                <a:tab pos="105510" algn="l"/>
              </a:tabLst>
              <a:defRPr/>
            </a:pPr>
            <a:r>
              <a:rPr lang="en-US" sz="1600" kern="0" dirty="0">
                <a:solidFill>
                  <a:sysClr val="windowText" lastClr="000000"/>
                </a:solidFill>
                <a:cs typeface="Arial" pitchFamily="34" charset="0"/>
              </a:rPr>
              <a:t>Open and frank discussions</a:t>
            </a: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2878366" y="1592321"/>
            <a:ext cx="982436" cy="330403"/>
          </a:xfrm>
          <a:prstGeom prst="rightArrow">
            <a:avLst>
              <a:gd name="adj1" fmla="val 50000"/>
              <a:gd name="adj2" fmla="val 106380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lIns="42203" rIns="42203" anchor="ctr"/>
          <a:lstStyle/>
          <a:p>
            <a:pPr>
              <a:defRPr/>
            </a:pPr>
            <a:endParaRPr lang="en-US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>
            <a:off x="2878366" y="2191001"/>
            <a:ext cx="982436" cy="330403"/>
          </a:xfrm>
          <a:prstGeom prst="rightArrow">
            <a:avLst>
              <a:gd name="adj1" fmla="val 50000"/>
              <a:gd name="adj2" fmla="val 106380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lIns="42203" rIns="42203" anchor="ctr"/>
          <a:lstStyle/>
          <a:p>
            <a:pPr>
              <a:defRPr/>
            </a:pPr>
            <a:endParaRPr lang="en-US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2878366" y="2938975"/>
            <a:ext cx="982436" cy="330403"/>
          </a:xfrm>
          <a:prstGeom prst="rightArrow">
            <a:avLst>
              <a:gd name="adj1" fmla="val 50000"/>
              <a:gd name="adj2" fmla="val 106380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lIns="42203" rIns="42203" anchor="ctr"/>
          <a:lstStyle/>
          <a:p>
            <a:pPr>
              <a:defRPr/>
            </a:pPr>
            <a:endParaRPr lang="en-US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auto">
          <a:xfrm>
            <a:off x="2878366" y="3662850"/>
            <a:ext cx="982436" cy="330403"/>
          </a:xfrm>
          <a:prstGeom prst="rightArrow">
            <a:avLst>
              <a:gd name="adj1" fmla="val 50000"/>
              <a:gd name="adj2" fmla="val 106380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lIns="42203" rIns="42203" anchor="ctr"/>
          <a:lstStyle/>
          <a:p>
            <a:pPr>
              <a:defRPr/>
            </a:pPr>
            <a:endParaRPr lang="en-US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2878366" y="4323801"/>
            <a:ext cx="982436" cy="330403"/>
          </a:xfrm>
          <a:prstGeom prst="rightArrow">
            <a:avLst>
              <a:gd name="adj1" fmla="val 50000"/>
              <a:gd name="adj2" fmla="val 106380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lIns="42203" rIns="42203" anchor="ctr"/>
          <a:lstStyle/>
          <a:p>
            <a:pPr>
              <a:defRPr/>
            </a:pPr>
            <a:endParaRPr lang="en-US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23" name="Rectangle 18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89851" y="5348511"/>
            <a:ext cx="2286000" cy="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600" b="1" kern="0" dirty="0"/>
              <a:t>Pick Your Partner Carefully</a:t>
            </a:r>
          </a:p>
        </p:txBody>
      </p:sp>
      <p:sp>
        <p:nvSpPr>
          <p:cNvPr id="24" name="AutoShape 19"/>
          <p:cNvSpPr>
            <a:spLocks noChangeArrowheads="1"/>
          </p:cNvSpPr>
          <p:nvPr/>
        </p:nvSpPr>
        <p:spPr bwMode="auto">
          <a:xfrm rot="16200000">
            <a:off x="6052745" y="3133522"/>
            <a:ext cx="879353" cy="483325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noFill/>
            <a:round/>
            <a:headEnd/>
            <a:tailEnd/>
          </a:ln>
        </p:spPr>
        <p:txBody>
          <a:bodyPr vert="eaVert" wrap="square" lIns="0" tIns="84406" rIns="0" bIns="84406" anchor="ctr"/>
          <a:lstStyle/>
          <a:p>
            <a:pPr marL="211021" lvl="2" indent="-211021"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■"/>
              <a:tabLst>
                <a:tab pos="105510" algn="l"/>
              </a:tabLst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cs typeface="Arial" pitchFamily="34" charset="0"/>
              </a:rPr>
              <a:t>Establish </a:t>
            </a:r>
            <a:r>
              <a:rPr lang="en-US" sz="1600" kern="0" dirty="0">
                <a:solidFill>
                  <a:sysClr val="windowText" lastClr="000000"/>
                </a:solidFill>
                <a:cs typeface="Arial" pitchFamily="34" charset="0"/>
              </a:rPr>
              <a:t>robust competitive procurement </a:t>
            </a:r>
          </a:p>
          <a:p>
            <a:pPr marL="211021" lvl="2" indent="-211021"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■"/>
              <a:tabLst>
                <a:tab pos="105510" algn="l"/>
              </a:tabLst>
              <a:defRPr/>
            </a:pPr>
            <a:r>
              <a:rPr lang="en-US" sz="1600" kern="0" dirty="0">
                <a:solidFill>
                  <a:sysClr val="windowText" lastClr="000000"/>
                </a:solidFill>
                <a:cs typeface="Arial" pitchFamily="34" charset="0"/>
              </a:rPr>
              <a:t>Reasonable return on investment reflecting risk</a:t>
            </a:r>
          </a:p>
          <a:p>
            <a:pPr marL="211021" lvl="2" indent="-211021"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■"/>
              <a:tabLst>
                <a:tab pos="105510" algn="l"/>
              </a:tabLst>
              <a:defRPr/>
            </a:pPr>
            <a:r>
              <a:rPr lang="en-US" sz="1600" kern="0" dirty="0">
                <a:solidFill>
                  <a:sysClr val="windowText" lastClr="000000"/>
                </a:solidFill>
                <a:cs typeface="Arial" pitchFamily="34" charset="0"/>
              </a:rPr>
              <a:t>Embed monitoring of performance into contract </a:t>
            </a:r>
            <a:endParaRPr lang="en-US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25" name="AutoShape 20"/>
          <p:cNvSpPr>
            <a:spLocks noChangeArrowheads="1"/>
          </p:cNvSpPr>
          <p:nvPr/>
        </p:nvSpPr>
        <p:spPr bwMode="auto">
          <a:xfrm>
            <a:off x="2878366" y="5315156"/>
            <a:ext cx="982436" cy="330403"/>
          </a:xfrm>
          <a:prstGeom prst="rightArrow">
            <a:avLst>
              <a:gd name="adj1" fmla="val 50000"/>
              <a:gd name="adj2" fmla="val 106380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lIns="42203" rIns="42203" anchor="ctr"/>
          <a:lstStyle/>
          <a:p>
            <a:pPr>
              <a:defRPr/>
            </a:pPr>
            <a:endParaRPr lang="en-US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26" name="Rectangle 21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74651" y="6155825"/>
            <a:ext cx="2286000" cy="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600" b="1" kern="0" dirty="0"/>
              <a:t>Communication</a:t>
            </a:r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 rot="16200000">
            <a:off x="6253227" y="3897375"/>
            <a:ext cx="478396" cy="483325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noFill/>
            <a:round/>
            <a:headEnd/>
            <a:tailEnd/>
          </a:ln>
        </p:spPr>
        <p:txBody>
          <a:bodyPr vert="eaVert" wrap="square" lIns="0" tIns="84406" rIns="0" bIns="84406" anchor="ctr"/>
          <a:lstStyle/>
          <a:p>
            <a:pPr marL="211021" lvl="2" indent="-211021"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■"/>
              <a:tabLst>
                <a:tab pos="105510" algn="l"/>
              </a:tabLst>
              <a:defRPr/>
            </a:pPr>
            <a:r>
              <a:rPr lang="en-US" sz="1600" kern="0" dirty="0">
                <a:solidFill>
                  <a:sysClr val="windowText" lastClr="000000"/>
                </a:solidFill>
                <a:cs typeface="Arial" pitchFamily="34" charset="0"/>
              </a:rPr>
              <a:t>Proactively communicate project benefits</a:t>
            </a:r>
          </a:p>
        </p:txBody>
      </p:sp>
      <p:sp>
        <p:nvSpPr>
          <p:cNvPr id="28" name="AutoShape 23"/>
          <p:cNvSpPr>
            <a:spLocks noChangeArrowheads="1"/>
          </p:cNvSpPr>
          <p:nvPr/>
        </p:nvSpPr>
        <p:spPr bwMode="auto">
          <a:xfrm>
            <a:off x="2871099" y="6206756"/>
            <a:ext cx="983637" cy="330403"/>
          </a:xfrm>
          <a:prstGeom prst="rightArrow">
            <a:avLst>
              <a:gd name="adj1" fmla="val 50000"/>
              <a:gd name="adj2" fmla="val 106510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lIns="42203" rIns="42203" anchor="ctr"/>
          <a:lstStyle/>
          <a:p>
            <a:pPr>
              <a:defRPr/>
            </a:pPr>
            <a:endParaRPr lang="en-US" sz="1600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374651" y="2009617"/>
            <a:ext cx="8534400" cy="0"/>
          </a:xfrm>
          <a:prstGeom prst="line">
            <a:avLst/>
          </a:prstGeom>
          <a:ln>
            <a:solidFill>
              <a:srgbClr val="747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74651" y="2676372"/>
            <a:ext cx="8534400" cy="0"/>
          </a:xfrm>
          <a:prstGeom prst="line">
            <a:avLst/>
          </a:prstGeom>
          <a:ln>
            <a:solidFill>
              <a:srgbClr val="747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74651" y="3480011"/>
            <a:ext cx="8534400" cy="0"/>
          </a:xfrm>
          <a:prstGeom prst="line">
            <a:avLst/>
          </a:prstGeom>
          <a:ln>
            <a:solidFill>
              <a:srgbClr val="747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74651" y="4053185"/>
            <a:ext cx="8534400" cy="0"/>
          </a:xfrm>
          <a:prstGeom prst="line">
            <a:avLst/>
          </a:prstGeom>
          <a:ln>
            <a:solidFill>
              <a:srgbClr val="747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74651" y="5024735"/>
            <a:ext cx="8534400" cy="0"/>
          </a:xfrm>
          <a:prstGeom prst="line">
            <a:avLst/>
          </a:prstGeom>
          <a:ln>
            <a:solidFill>
              <a:srgbClr val="747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74651" y="6034385"/>
            <a:ext cx="8534400" cy="0"/>
          </a:xfrm>
          <a:prstGeom prst="line">
            <a:avLst/>
          </a:prstGeom>
          <a:ln>
            <a:solidFill>
              <a:srgbClr val="747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04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429000" y="30480"/>
            <a:ext cx="5105400" cy="990600"/>
          </a:xfrm>
        </p:spPr>
        <p:txBody>
          <a:bodyPr>
            <a:normAutofit fontScale="90000"/>
          </a:bodyPr>
          <a:lstStyle/>
          <a:p>
            <a:r>
              <a:rPr lang="en-US" altLang="en-US" sz="3200" dirty="0" smtClean="0"/>
              <a:t>Overview of P3s</a:t>
            </a:r>
            <a:br>
              <a:rPr lang="en-US" altLang="en-US" sz="3200" dirty="0" smtClean="0"/>
            </a:br>
            <a:r>
              <a:rPr lang="en-US" altLang="en-US" sz="2200" dirty="0" smtClean="0"/>
              <a:t>Typical</a:t>
            </a:r>
            <a:r>
              <a:rPr lang="en-US" altLang="en-US" sz="3200" dirty="0" smtClean="0"/>
              <a:t> </a:t>
            </a:r>
            <a:r>
              <a:rPr lang="en-US" altLang="en-US" sz="2200" dirty="0" smtClean="0"/>
              <a:t>Financial Structures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197573"/>
              </p:ext>
            </p:extLst>
          </p:nvPr>
        </p:nvGraphicFramePr>
        <p:xfrm>
          <a:off x="228599" y="1447800"/>
          <a:ext cx="8686801" cy="44958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81201"/>
                <a:gridCol w="609600"/>
                <a:gridCol w="914400"/>
                <a:gridCol w="914400"/>
                <a:gridCol w="685800"/>
                <a:gridCol w="838200"/>
                <a:gridCol w="914400"/>
                <a:gridCol w="1003880"/>
                <a:gridCol w="824920"/>
              </a:tblGrid>
              <a:tr h="457200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408D"/>
                          </a:solidFill>
                        </a:rPr>
                        <a:t>Term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408D"/>
                          </a:solidFill>
                        </a:rPr>
                        <a:t>Initial Leverage (Debt)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408D"/>
                          </a:solidFill>
                        </a:rPr>
                        <a:t>Initial Leverage (Equity)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408D"/>
                          </a:solidFill>
                        </a:rPr>
                        <a:t>WACC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408D"/>
                          </a:solidFill>
                        </a:rPr>
                        <a:t>Residual Cash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408D"/>
                          </a:solidFill>
                        </a:rPr>
                        <a:t>Upside Revenue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408D"/>
                          </a:solidFill>
                        </a:rPr>
                        <a:t>Downside</a:t>
                      </a:r>
                      <a:r>
                        <a:rPr lang="en-US" sz="1500" baseline="0" dirty="0" smtClean="0">
                          <a:solidFill>
                            <a:srgbClr val="00408D"/>
                          </a:solidFill>
                        </a:rPr>
                        <a:t> Revenue</a:t>
                      </a:r>
                      <a:endParaRPr lang="en-US" sz="1500" dirty="0" smtClean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408D"/>
                          </a:solidFill>
                        </a:rPr>
                        <a:t>Control Over Tolling</a:t>
                      </a:r>
                    </a:p>
                  </a:txBody>
                  <a:tcPr marT="45721" marB="45721"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408D"/>
                          </a:solidFill>
                        </a:rPr>
                        <a:t>Publicly financed</a:t>
                      </a:r>
                      <a:r>
                        <a:rPr lang="en-US" sz="1600" b="1" baseline="0" dirty="0" smtClean="0">
                          <a:solidFill>
                            <a:srgbClr val="00408D"/>
                          </a:solidFill>
                        </a:rPr>
                        <a:t> </a:t>
                      </a:r>
                    </a:p>
                    <a:p>
                      <a:r>
                        <a:rPr lang="en-US" sz="1600" b="1" baseline="0" dirty="0" smtClean="0">
                          <a:solidFill>
                            <a:srgbClr val="00408D"/>
                          </a:solidFill>
                        </a:rPr>
                        <a:t>without toll revenue</a:t>
                      </a:r>
                      <a:endParaRPr lang="en-US" sz="1600" b="1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N/A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N/A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N/A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N/A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Yes if tolled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Yes if tolled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No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H if tolled</a:t>
                      </a:r>
                    </a:p>
                  </a:txBody>
                  <a:tcPr marT="45721" marB="45721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408D"/>
                          </a:solidFill>
                        </a:rPr>
                        <a:t>Publicly financed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0408D"/>
                          </a:solidFill>
                        </a:rPr>
                        <a:t> with toll revenue</a:t>
                      </a:r>
                      <a:endParaRPr lang="en-US" sz="1600" b="1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M</a:t>
                      </a:r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H</a:t>
                      </a:r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N/A</a:t>
                      </a:r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L</a:t>
                      </a:r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H</a:t>
                      </a:r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H</a:t>
                      </a:r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M</a:t>
                      </a:r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H</a:t>
                      </a:r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</a:tr>
              <a:tr h="198114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408D"/>
                          </a:solidFill>
                        </a:rPr>
                        <a:t>Availability Payments</a:t>
                      </a:r>
                      <a:endParaRPr lang="en-US" sz="1600" b="1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M</a:t>
                      </a:r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H</a:t>
                      </a:r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L</a:t>
                      </a:r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M</a:t>
                      </a:r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H</a:t>
                      </a:r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H</a:t>
                      </a:r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M</a:t>
                      </a:r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M </a:t>
                      </a:r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408D"/>
                          </a:solidFill>
                        </a:rPr>
                        <a:t>Toll Concession</a:t>
                      </a:r>
                      <a:endParaRPr lang="en-US" sz="1600" b="1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H</a:t>
                      </a:r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H</a:t>
                      </a:r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H</a:t>
                      </a:r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H</a:t>
                      </a:r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N/A</a:t>
                      </a:r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L</a:t>
                      </a:r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N/A</a:t>
                      </a:r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L</a:t>
                      </a:r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408D"/>
                          </a:solidFill>
                        </a:rPr>
                        <a:t>63-20 corporation 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0408D"/>
                          </a:solidFill>
                        </a:rPr>
                        <a:t>(without equity)</a:t>
                      </a:r>
                      <a:endParaRPr lang="en-US" sz="1600" b="1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M</a:t>
                      </a:r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M</a:t>
                      </a:r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N/A</a:t>
                      </a:r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M</a:t>
                      </a:r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H</a:t>
                      </a:r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H</a:t>
                      </a:r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L</a:t>
                      </a:r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M</a:t>
                      </a:r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408D"/>
                          </a:solidFill>
                        </a:rPr>
                        <a:t>Short-term</a:t>
                      </a:r>
                      <a:r>
                        <a:rPr lang="en-US" sz="1600" b="1" baseline="0" dirty="0" smtClean="0">
                          <a:solidFill>
                            <a:srgbClr val="00408D"/>
                          </a:solidFill>
                        </a:rPr>
                        <a:t> DBF</a:t>
                      </a:r>
                      <a:endParaRPr lang="en-US" sz="1600" b="1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L</a:t>
                      </a:r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H</a:t>
                      </a:r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N/A</a:t>
                      </a:r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L</a:t>
                      </a:r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N/A</a:t>
                      </a:r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N/A</a:t>
                      </a:r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N/A</a:t>
                      </a:r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408D"/>
                          </a:solidFill>
                        </a:rPr>
                        <a:t>N/A</a:t>
                      </a:r>
                      <a:endParaRPr lang="en-US" sz="1600" dirty="0">
                        <a:solidFill>
                          <a:srgbClr val="00408D"/>
                        </a:solidFill>
                      </a:endParaRPr>
                    </a:p>
                  </a:txBody>
                  <a:tcPr marT="45721" marB="45721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F973C-A8FB-4726-9A82-AA4992463DE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5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465.75"/>
  <p:tag name="ADV_LEFT" val="8.5"/>
  <p:tag name="ADV_HEIGHT" val="30.375"/>
  <p:tag name="ADV_WIDTH" val="226.7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99.875"/>
  <p:tag name="ADV_LEFT" val="8.5"/>
  <p:tag name="ADV_HEIGHT" val="192.75"/>
  <p:tag name="ADV_WIDTH" val="346.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465.75"/>
  <p:tag name="ADV_LEFT" val="8.5"/>
  <p:tag name="ADV_HEIGHT" val="30.375"/>
  <p:tag name="ADV_WIDTH" val="226.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465.75"/>
  <p:tag name="ADV_LEFT" val="8.5"/>
  <p:tag name="ADV_HEIGHT" val="30.375"/>
  <p:tag name="ADV_WIDTH" val="226.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99.875"/>
  <p:tag name="ADV_LEFT" val="8.5"/>
  <p:tag name="ADV_HEIGHT" val="192.75"/>
  <p:tag name="ADV_WIDTH" val="346.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99.875"/>
  <p:tag name="ADV_LEFT" val="8.5"/>
  <p:tag name="ADV_HEIGHT" val="192.75"/>
  <p:tag name="ADV_WIDTH" val="346.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99.875"/>
  <p:tag name="ADV_LEFT" val="8.5"/>
  <p:tag name="ADV_HEIGHT" val="192.75"/>
  <p:tag name="ADV_WIDTH" val="346.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99.875"/>
  <p:tag name="ADV_LEFT" val="8.5"/>
  <p:tag name="ADV_HEIGHT" val="192.75"/>
  <p:tag name="ADV_WIDTH" val="346.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99.875"/>
  <p:tag name="ADV_LEFT" val="8.5"/>
  <p:tag name="ADV_HEIGHT" val="192.75"/>
  <p:tag name="ADV_WIDTH" val="346.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99.875"/>
  <p:tag name="ADV_LEFT" val="8.5"/>
  <p:tag name="ADV_HEIGHT" val="192.75"/>
  <p:tag name="ADV_WIDTH" val="346.2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9173</TotalTime>
  <Words>1316</Words>
  <Application>Microsoft Office PowerPoint</Application>
  <PresentationFormat>On-screen Show (4:3)</PresentationFormat>
  <Paragraphs>365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P3 Contracts</vt:lpstr>
      <vt:lpstr>PowerPoint Presentation</vt:lpstr>
      <vt:lpstr>Overview of P3s Definition</vt:lpstr>
      <vt:lpstr>Overview of P3s Typical P3 structure </vt:lpstr>
      <vt:lpstr>Overview of P3s Delivery Models</vt:lpstr>
      <vt:lpstr>Overview of P3s Value for Money</vt:lpstr>
      <vt:lpstr>Overview of P3s Value for Money</vt:lpstr>
      <vt:lpstr>Overview of P3s Considerations</vt:lpstr>
      <vt:lpstr>Overview of P3s Typical Financial Structures</vt:lpstr>
      <vt:lpstr>Overview of P3s Typical Risk and Reward Allocation</vt:lpstr>
      <vt:lpstr>PowerPoint Presentation</vt:lpstr>
      <vt:lpstr>Case Study</vt:lpstr>
      <vt:lpstr>Preferred Alternative Mainline Cross Section</vt:lpstr>
      <vt:lpstr>Project Timeline</vt:lpstr>
      <vt:lpstr>Process from RFQ to RFP</vt:lpstr>
      <vt:lpstr>Process from RFQ to RFP</vt:lpstr>
      <vt:lpstr>Summary of Requirements</vt:lpstr>
      <vt:lpstr>Summary of Results</vt:lpstr>
      <vt:lpstr>PowerPoint Presentation</vt:lpstr>
    </vt:vector>
  </TitlesOfParts>
  <Company>Virginia IT Infrastructure Partnership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Morteza Farajian</dc:creator>
  <cp:lastModifiedBy>Morteza.Farajian</cp:lastModifiedBy>
  <cp:revision>120</cp:revision>
  <cp:lastPrinted>2015-12-16T15:19:11Z</cp:lastPrinted>
  <dcterms:created xsi:type="dcterms:W3CDTF">2014-07-28T20:22:05Z</dcterms:created>
  <dcterms:modified xsi:type="dcterms:W3CDTF">2016-10-30T23:21:08Z</dcterms:modified>
</cp:coreProperties>
</file>