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3"/>
  </p:notesMasterIdLst>
  <p:handoutMasterIdLst>
    <p:handoutMasterId r:id="rId44"/>
  </p:handoutMasterIdLst>
  <p:sldIdLst>
    <p:sldId id="256" r:id="rId2"/>
    <p:sldId id="526" r:id="rId3"/>
    <p:sldId id="543" r:id="rId4"/>
    <p:sldId id="553" r:id="rId5"/>
    <p:sldId id="584" r:id="rId6"/>
    <p:sldId id="546" r:id="rId7"/>
    <p:sldId id="545" r:id="rId8"/>
    <p:sldId id="547" r:id="rId9"/>
    <p:sldId id="548" r:id="rId10"/>
    <p:sldId id="549" r:id="rId11"/>
    <p:sldId id="551" r:id="rId12"/>
    <p:sldId id="552" r:id="rId13"/>
    <p:sldId id="525" r:id="rId14"/>
    <p:sldId id="596" r:id="rId15"/>
    <p:sldId id="582" r:id="rId16"/>
    <p:sldId id="554" r:id="rId17"/>
    <p:sldId id="597" r:id="rId18"/>
    <p:sldId id="495" r:id="rId19"/>
    <p:sldId id="558" r:id="rId20"/>
    <p:sldId id="563" r:id="rId21"/>
    <p:sldId id="482" r:id="rId22"/>
    <p:sldId id="566" r:id="rId23"/>
    <p:sldId id="605" r:id="rId24"/>
    <p:sldId id="573" r:id="rId25"/>
    <p:sldId id="586" r:id="rId26"/>
    <p:sldId id="583" r:id="rId27"/>
    <p:sldId id="575" r:id="rId28"/>
    <p:sldId id="457" r:id="rId29"/>
    <p:sldId id="580" r:id="rId30"/>
    <p:sldId id="514" r:id="rId31"/>
    <p:sldId id="603" r:id="rId32"/>
    <p:sldId id="593" r:id="rId33"/>
    <p:sldId id="594" r:id="rId34"/>
    <p:sldId id="519" r:id="rId35"/>
    <p:sldId id="520" r:id="rId36"/>
    <p:sldId id="521" r:id="rId37"/>
    <p:sldId id="522" r:id="rId38"/>
    <p:sldId id="581" r:id="rId39"/>
    <p:sldId id="577" r:id="rId40"/>
    <p:sldId id="578" r:id="rId41"/>
    <p:sldId id="25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6F09"/>
    <a:srgbClr val="F9A307"/>
    <a:srgbClr val="60C4BA"/>
    <a:srgbClr val="58B6C0"/>
    <a:srgbClr val="0000FF"/>
    <a:srgbClr val="FFFFED"/>
    <a:srgbClr val="008000"/>
    <a:srgbClr val="D0E3EA"/>
    <a:srgbClr val="E9F1F5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8224" autoAdjust="0"/>
  </p:normalViewPr>
  <p:slideViewPr>
    <p:cSldViewPr snapToGrid="0" snapToObjects="1">
      <p:cViewPr>
        <p:scale>
          <a:sx n="66" d="100"/>
          <a:sy n="66" d="100"/>
        </p:scale>
        <p:origin x="97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%20HASSAN\Music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Sheet1!$D$21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4724063872964233E-2"/>
                  <c:y val="-3.11370572967825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14.9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BD-4A9C-BE5C-A63C214B3F21}"/>
                </c:ext>
              </c:extLst>
            </c:dLbl>
            <c:dLbl>
              <c:idx val="1"/>
              <c:layout>
                <c:manualLayout>
                  <c:x val="9.8896255491856561E-3"/>
                  <c:y val="-4.67055859451736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17.5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7BD-4A9C-BE5C-A63C214B3F21}"/>
                </c:ext>
              </c:extLst>
            </c:dLbl>
            <c:dLbl>
              <c:idx val="2"/>
              <c:layout>
                <c:manualLayout>
                  <c:x val="9.889625549185611E-3"/>
                  <c:y val="-6.22741145935648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20.7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99-4C83-88E4-84DB5F733D9E}"/>
                </c:ext>
              </c:extLst>
            </c:dLbl>
            <c:dLbl>
              <c:idx val="3"/>
              <c:layout>
                <c:manualLayout>
                  <c:x val="9.889625549185611E-3"/>
                  <c:y val="-3.50291894588802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24.4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99-4C83-88E4-84DB5F733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Sheet1!$C$22:$C$25</c:f>
              <c:strCache>
                <c:ptCount val="4"/>
                <c:pt idx="0">
                  <c:v>2017-2021</c:v>
                </c:pt>
                <c:pt idx="1">
                  <c:v>2022-2026</c:v>
                </c:pt>
                <c:pt idx="2">
                  <c:v>2027-2032</c:v>
                </c:pt>
                <c:pt idx="3">
                  <c:v>2033-2036</c:v>
                </c:pt>
              </c:strCache>
            </c:strRef>
          </c:cat>
          <c:val>
            <c:numRef>
              <c:f>Sheet1!$D$22:$D$25</c:f>
              <c:numCache>
                <c:formatCode>General</c:formatCode>
                <c:ptCount val="4"/>
                <c:pt idx="0">
                  <c:v>14.9</c:v>
                </c:pt>
                <c:pt idx="1">
                  <c:v>17.5</c:v>
                </c:pt>
                <c:pt idx="2">
                  <c:v>20.7</c:v>
                </c:pt>
                <c:pt idx="3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BD-4A9C-BE5C-A63C214B3F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211008"/>
        <c:axId val="83212544"/>
        <c:axId val="0"/>
      </c:bar3DChart>
      <c:catAx>
        <c:axId val="83211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212544"/>
        <c:crosses val="autoZero"/>
        <c:auto val="1"/>
        <c:lblAlgn val="ctr"/>
        <c:lblOffset val="100"/>
        <c:noMultiLvlLbl val="0"/>
      </c:catAx>
      <c:valAx>
        <c:axId val="83212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211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0"/>
              <c:layout>
                <c:manualLayout>
                  <c:x val="2.5000000000000001E-2"/>
                  <c:y val="-3.240740740740740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C1-4D1B-8EE7-666C6A9CB20D}"/>
                </c:ext>
              </c:extLst>
            </c:dLbl>
            <c:dLbl>
              <c:idx val="1"/>
              <c:layout>
                <c:manualLayout>
                  <c:x val="1.6666666666666614E-2"/>
                  <c:y val="-5.092592592592592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C1-4D1B-8EE7-666C6A9CB20D}"/>
                </c:ext>
              </c:extLst>
            </c:dLbl>
            <c:dLbl>
              <c:idx val="2"/>
              <c:layout>
                <c:manualLayout>
                  <c:x val="5.5555555555554534E-3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C1-4D1B-8EE7-666C6A9CB20D}"/>
                </c:ext>
              </c:extLst>
            </c:dLbl>
            <c:dLbl>
              <c:idx val="3"/>
              <c:layout>
                <c:manualLayout>
                  <c:x val="2.2222222222222119E-2"/>
                  <c:y val="-5.5555555555555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16.6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C1-4D1B-8EE7-666C6A9CB2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Sheet1!$C$3:$C$6</c:f>
              <c:strCache>
                <c:ptCount val="4"/>
                <c:pt idx="0">
                  <c:v>1998-2002</c:v>
                </c:pt>
                <c:pt idx="1">
                  <c:v>2003-2007</c:v>
                </c:pt>
                <c:pt idx="2">
                  <c:v>2008-2011</c:v>
                </c:pt>
                <c:pt idx="3">
                  <c:v>2012-2016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2.7</c:v>
                </c:pt>
                <c:pt idx="1">
                  <c:v>5.7</c:v>
                </c:pt>
                <c:pt idx="2">
                  <c:v>9</c:v>
                </c:pt>
                <c:pt idx="3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C1-4D1B-8EE7-666C6A9CB2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3248256"/>
        <c:axId val="83249792"/>
        <c:axId val="0"/>
      </c:bar3DChart>
      <c:catAx>
        <c:axId val="83248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249792"/>
        <c:crosses val="autoZero"/>
        <c:auto val="1"/>
        <c:lblAlgn val="ctr"/>
        <c:lblOffset val="100"/>
        <c:noMultiLvlLbl val="0"/>
      </c:catAx>
      <c:valAx>
        <c:axId val="83249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324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610FAC-4788-4AEE-8E50-067DCF4181EC}" type="doc">
      <dgm:prSet loTypeId="urn:microsoft.com/office/officeart/2005/8/layout/cycle8" loCatId="cycle" qsTypeId="urn:microsoft.com/office/officeart/2005/8/quickstyle/simple1" qsCatId="simple" csTypeId="urn:microsoft.com/office/officeart/2005/8/colors/accent1_3" csCatId="accent1" phldr="1"/>
      <dgm:spPr/>
    </dgm:pt>
    <dgm:pt modelId="{3C9B8B4E-D11A-47E4-9376-5B72F7A3A040}">
      <dgm:prSet phldrT="[Texte]"/>
      <dgm:spPr/>
      <dgm:t>
        <a:bodyPr/>
        <a:lstStyle/>
        <a:p>
          <a:r>
            <a:rPr lang="en-US" b="1">
              <a:latin typeface="+mn-lt"/>
              <a:cs typeface="+mn-cs"/>
            </a:rPr>
            <a:t>Economic efficiency</a:t>
          </a:r>
          <a:endParaRPr lang="fr-FR" dirty="0"/>
        </a:p>
      </dgm:t>
    </dgm:pt>
    <dgm:pt modelId="{A3B525BD-0E77-4BDD-A98A-F84AABE1EDBF}" type="parTrans" cxnId="{5B00C98A-59B7-4913-AF4E-53153AABAA71}">
      <dgm:prSet/>
      <dgm:spPr/>
      <dgm:t>
        <a:bodyPr/>
        <a:lstStyle/>
        <a:p>
          <a:endParaRPr lang="fr-FR"/>
        </a:p>
      </dgm:t>
    </dgm:pt>
    <dgm:pt modelId="{143FDB6F-1E37-4428-B72D-8324F433B8C3}" type="sibTrans" cxnId="{5B00C98A-59B7-4913-AF4E-53153AABAA71}">
      <dgm:prSet/>
      <dgm:spPr/>
      <dgm:t>
        <a:bodyPr/>
        <a:lstStyle/>
        <a:p>
          <a:endParaRPr lang="fr-FR"/>
        </a:p>
      </dgm:t>
    </dgm:pt>
    <dgm:pt modelId="{6D754CA3-0BF1-49C4-B15C-14FD44CDDB52}">
      <dgm:prSet phldrT="[Texte]"/>
      <dgm:spPr/>
      <dgm:t>
        <a:bodyPr/>
        <a:lstStyle/>
        <a:p>
          <a:r>
            <a:rPr lang="en-US" b="1" dirty="0">
              <a:latin typeface="+mn-lt"/>
              <a:cs typeface="+mn-cs"/>
            </a:rPr>
            <a:t>The most effective use of public resources</a:t>
          </a:r>
          <a:endParaRPr lang="fr-FR" dirty="0"/>
        </a:p>
      </dgm:t>
    </dgm:pt>
    <dgm:pt modelId="{A68CE82B-6A6F-45DC-A102-63262B39A942}" type="parTrans" cxnId="{AB90CED6-4C8A-40A0-83EE-2D659EA5D03C}">
      <dgm:prSet/>
      <dgm:spPr/>
      <dgm:t>
        <a:bodyPr/>
        <a:lstStyle/>
        <a:p>
          <a:endParaRPr lang="fr-FR"/>
        </a:p>
      </dgm:t>
    </dgm:pt>
    <dgm:pt modelId="{6E87DED4-BE84-49A7-8BC4-368CED07A3B1}" type="sibTrans" cxnId="{AB90CED6-4C8A-40A0-83EE-2D659EA5D03C}">
      <dgm:prSet/>
      <dgm:spPr/>
      <dgm:t>
        <a:bodyPr/>
        <a:lstStyle/>
        <a:p>
          <a:endParaRPr lang="fr-FR"/>
        </a:p>
      </dgm:t>
    </dgm:pt>
    <dgm:pt modelId="{65D6ED54-36B5-4D9E-9528-A0DCB4BE89D2}">
      <dgm:prSet phldrT="[Texte]"/>
      <dgm:spPr/>
      <dgm:t>
        <a:bodyPr/>
        <a:lstStyle/>
        <a:p>
          <a:r>
            <a:rPr lang="en-US" b="1">
              <a:latin typeface="+mn-lt"/>
              <a:cs typeface="+mn-cs"/>
            </a:rPr>
            <a:t>Benefit from the expertise and innovation of private sector</a:t>
          </a:r>
          <a:endParaRPr lang="fr-FR" dirty="0"/>
        </a:p>
      </dgm:t>
    </dgm:pt>
    <dgm:pt modelId="{2E544F73-201A-47FC-A67D-5530E4728234}" type="parTrans" cxnId="{A812B88B-C429-4500-8626-D22B1850E827}">
      <dgm:prSet/>
      <dgm:spPr/>
      <dgm:t>
        <a:bodyPr/>
        <a:lstStyle/>
        <a:p>
          <a:endParaRPr lang="fr-FR"/>
        </a:p>
      </dgm:t>
    </dgm:pt>
    <dgm:pt modelId="{E994A6F7-064E-43AB-8E95-46C99D9B0143}" type="sibTrans" cxnId="{A812B88B-C429-4500-8626-D22B1850E827}">
      <dgm:prSet/>
      <dgm:spPr/>
      <dgm:t>
        <a:bodyPr/>
        <a:lstStyle/>
        <a:p>
          <a:endParaRPr lang="fr-FR"/>
        </a:p>
      </dgm:t>
    </dgm:pt>
    <dgm:pt modelId="{D4683676-41DD-4300-AF27-C46BB0288DA8}">
      <dgm:prSet phldrT="[Texte]"/>
      <dgm:spPr/>
      <dgm:t>
        <a:bodyPr/>
        <a:lstStyle/>
        <a:p>
          <a:r>
            <a:rPr lang="en-US" b="1">
              <a:latin typeface="+mn-lt"/>
              <a:cs typeface="+mn-cs"/>
            </a:rPr>
            <a:t>The maintaining of the infrastructure balance </a:t>
          </a:r>
          <a:endParaRPr lang="fr-FR" dirty="0"/>
        </a:p>
      </dgm:t>
    </dgm:pt>
    <dgm:pt modelId="{6F616D92-6C39-441C-8065-EEC3E7280529}" type="parTrans" cxnId="{1F84CD1D-8180-4F03-ADE2-AD072E12B125}">
      <dgm:prSet/>
      <dgm:spPr/>
      <dgm:t>
        <a:bodyPr/>
        <a:lstStyle/>
        <a:p>
          <a:endParaRPr lang="fr-FR"/>
        </a:p>
      </dgm:t>
    </dgm:pt>
    <dgm:pt modelId="{F4B637ED-0CA2-4148-900E-9A19E6A10C2F}" type="sibTrans" cxnId="{1F84CD1D-8180-4F03-ADE2-AD072E12B125}">
      <dgm:prSet/>
      <dgm:spPr/>
      <dgm:t>
        <a:bodyPr/>
        <a:lstStyle/>
        <a:p>
          <a:endParaRPr lang="fr-FR"/>
        </a:p>
      </dgm:t>
    </dgm:pt>
    <dgm:pt modelId="{0CDE77B2-74F0-4FE3-ADE1-853943CA2669}">
      <dgm:prSet phldrT="[Texte]"/>
      <dgm:spPr/>
      <dgm:t>
        <a:bodyPr/>
        <a:lstStyle/>
        <a:p>
          <a:pPr rtl="0"/>
          <a:r>
            <a:rPr lang="en-US" b="1">
              <a:latin typeface="+mn-lt"/>
              <a:cs typeface="+mn-cs"/>
            </a:rPr>
            <a:t>Benefit from the private sector's financing capacity</a:t>
          </a:r>
          <a:endParaRPr lang="fr-FR" b="1" dirty="0">
            <a:latin typeface="+mn-lt"/>
            <a:cs typeface="+mn-cs"/>
          </a:endParaRPr>
        </a:p>
      </dgm:t>
    </dgm:pt>
    <dgm:pt modelId="{901B8F9D-764C-4A1E-9FAC-1CC2D7423DC2}" type="parTrans" cxnId="{F275C694-6D8B-49F2-B113-CFA96F5A72AA}">
      <dgm:prSet/>
      <dgm:spPr/>
      <dgm:t>
        <a:bodyPr/>
        <a:lstStyle/>
        <a:p>
          <a:endParaRPr lang="fr-FR"/>
        </a:p>
      </dgm:t>
    </dgm:pt>
    <dgm:pt modelId="{E98C08FA-AA75-465F-89C0-E5C6CF0B8D95}" type="sibTrans" cxnId="{F275C694-6D8B-49F2-B113-CFA96F5A72AA}">
      <dgm:prSet/>
      <dgm:spPr/>
      <dgm:t>
        <a:bodyPr/>
        <a:lstStyle/>
        <a:p>
          <a:endParaRPr lang="fr-FR"/>
        </a:p>
      </dgm:t>
    </dgm:pt>
    <dgm:pt modelId="{42E5E5A4-173B-4528-AA30-19DBC469D338}" type="pres">
      <dgm:prSet presAssocID="{42610FAC-4788-4AEE-8E50-067DCF4181EC}" presName="compositeShape" presStyleCnt="0">
        <dgm:presLayoutVars>
          <dgm:chMax val="7"/>
          <dgm:dir/>
          <dgm:resizeHandles val="exact"/>
        </dgm:presLayoutVars>
      </dgm:prSet>
      <dgm:spPr/>
    </dgm:pt>
    <dgm:pt modelId="{D6FF681E-A5FB-4BFE-BD42-B44B8E2C3F5A}" type="pres">
      <dgm:prSet presAssocID="{42610FAC-4788-4AEE-8E50-067DCF4181EC}" presName="wedge1" presStyleLbl="node1" presStyleIdx="0" presStyleCnt="5"/>
      <dgm:spPr/>
    </dgm:pt>
    <dgm:pt modelId="{84251505-BFE1-4F80-88E1-313A260AFB35}" type="pres">
      <dgm:prSet presAssocID="{42610FAC-4788-4AEE-8E50-067DCF4181EC}" presName="dummy1a" presStyleCnt="0"/>
      <dgm:spPr/>
    </dgm:pt>
    <dgm:pt modelId="{520B322A-B835-4CC6-91B2-971F3231FF08}" type="pres">
      <dgm:prSet presAssocID="{42610FAC-4788-4AEE-8E50-067DCF4181EC}" presName="dummy1b" presStyleCnt="0"/>
      <dgm:spPr/>
    </dgm:pt>
    <dgm:pt modelId="{F53C4022-C4BE-4F6C-8921-20142DCB399C}" type="pres">
      <dgm:prSet presAssocID="{42610FAC-4788-4AEE-8E50-067DCF4181E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E6C3521-15DD-4A19-B35F-6FAE76153D6F}" type="pres">
      <dgm:prSet presAssocID="{42610FAC-4788-4AEE-8E50-067DCF4181EC}" presName="wedge2" presStyleLbl="node1" presStyleIdx="1" presStyleCnt="5"/>
      <dgm:spPr/>
    </dgm:pt>
    <dgm:pt modelId="{5357DD04-EA35-4584-A9B0-75621EDFBDE1}" type="pres">
      <dgm:prSet presAssocID="{42610FAC-4788-4AEE-8E50-067DCF4181EC}" presName="dummy2a" presStyleCnt="0"/>
      <dgm:spPr/>
    </dgm:pt>
    <dgm:pt modelId="{D5A4A578-5ED8-49C1-BDC0-B00E9CD8AF04}" type="pres">
      <dgm:prSet presAssocID="{42610FAC-4788-4AEE-8E50-067DCF4181EC}" presName="dummy2b" presStyleCnt="0"/>
      <dgm:spPr/>
    </dgm:pt>
    <dgm:pt modelId="{0C825425-A595-4D04-8607-DA1A0CD972E0}" type="pres">
      <dgm:prSet presAssocID="{42610FAC-4788-4AEE-8E50-067DCF4181E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D18C382F-4229-4722-8E96-40DC79C275C7}" type="pres">
      <dgm:prSet presAssocID="{42610FAC-4788-4AEE-8E50-067DCF4181EC}" presName="wedge3" presStyleLbl="node1" presStyleIdx="2" presStyleCnt="5"/>
      <dgm:spPr/>
    </dgm:pt>
    <dgm:pt modelId="{FA082A13-0061-4FEB-A4CC-F00E862E05C4}" type="pres">
      <dgm:prSet presAssocID="{42610FAC-4788-4AEE-8E50-067DCF4181EC}" presName="dummy3a" presStyleCnt="0"/>
      <dgm:spPr/>
    </dgm:pt>
    <dgm:pt modelId="{EE420A3F-A2BD-4F15-B950-E4E364D83DCC}" type="pres">
      <dgm:prSet presAssocID="{42610FAC-4788-4AEE-8E50-067DCF4181EC}" presName="dummy3b" presStyleCnt="0"/>
      <dgm:spPr/>
    </dgm:pt>
    <dgm:pt modelId="{2C81C443-84B9-4EAA-BE94-9840DECD5783}" type="pres">
      <dgm:prSet presAssocID="{42610FAC-4788-4AEE-8E50-067DCF4181E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5C08E7F-491A-4281-99D3-4956527C4C36}" type="pres">
      <dgm:prSet presAssocID="{42610FAC-4788-4AEE-8E50-067DCF4181EC}" presName="wedge4" presStyleLbl="node1" presStyleIdx="3" presStyleCnt="5"/>
      <dgm:spPr/>
    </dgm:pt>
    <dgm:pt modelId="{D42D012F-349B-4956-80C0-B395D298767B}" type="pres">
      <dgm:prSet presAssocID="{42610FAC-4788-4AEE-8E50-067DCF4181EC}" presName="dummy4a" presStyleCnt="0"/>
      <dgm:spPr/>
    </dgm:pt>
    <dgm:pt modelId="{B2555AA7-9677-46C0-8425-28454FF1A00D}" type="pres">
      <dgm:prSet presAssocID="{42610FAC-4788-4AEE-8E50-067DCF4181EC}" presName="dummy4b" presStyleCnt="0"/>
      <dgm:spPr/>
    </dgm:pt>
    <dgm:pt modelId="{A2D44375-021B-4F2B-84EE-CC5A75F15E84}" type="pres">
      <dgm:prSet presAssocID="{42610FAC-4788-4AEE-8E50-067DCF4181E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593971F-29E7-4379-A5B0-E1CA5B846A8C}" type="pres">
      <dgm:prSet presAssocID="{42610FAC-4788-4AEE-8E50-067DCF4181EC}" presName="wedge5" presStyleLbl="node1" presStyleIdx="4" presStyleCnt="5" custLinFactNeighborX="1405" custLinFactNeighborY="283"/>
      <dgm:spPr/>
    </dgm:pt>
    <dgm:pt modelId="{446073AF-CC10-4AFF-A502-A220FF0F0F19}" type="pres">
      <dgm:prSet presAssocID="{42610FAC-4788-4AEE-8E50-067DCF4181EC}" presName="dummy5a" presStyleCnt="0"/>
      <dgm:spPr/>
    </dgm:pt>
    <dgm:pt modelId="{274967E5-D034-4647-A0D8-6154B9261C15}" type="pres">
      <dgm:prSet presAssocID="{42610FAC-4788-4AEE-8E50-067DCF4181EC}" presName="dummy5b" presStyleCnt="0"/>
      <dgm:spPr/>
    </dgm:pt>
    <dgm:pt modelId="{372C49D0-E6FB-4017-B07D-BC789981AF68}" type="pres">
      <dgm:prSet presAssocID="{42610FAC-4788-4AEE-8E50-067DCF4181E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8371863-2572-4045-A23D-847B1AD56C04}" type="pres">
      <dgm:prSet presAssocID="{143FDB6F-1E37-4428-B72D-8324F433B8C3}" presName="arrowWedge1" presStyleLbl="fgSibTrans2D1" presStyleIdx="0" presStyleCnt="5"/>
      <dgm:spPr/>
    </dgm:pt>
    <dgm:pt modelId="{1AC7CD74-7CDE-4BB2-881F-D18F0480DBB8}" type="pres">
      <dgm:prSet presAssocID="{6E87DED4-BE84-49A7-8BC4-368CED07A3B1}" presName="arrowWedge2" presStyleLbl="fgSibTrans2D1" presStyleIdx="1" presStyleCnt="5"/>
      <dgm:spPr/>
    </dgm:pt>
    <dgm:pt modelId="{130739EB-A7DC-482E-87EE-8841E1503044}" type="pres">
      <dgm:prSet presAssocID="{E994A6F7-064E-43AB-8E95-46C99D9B0143}" presName="arrowWedge3" presStyleLbl="fgSibTrans2D1" presStyleIdx="2" presStyleCnt="5"/>
      <dgm:spPr/>
    </dgm:pt>
    <dgm:pt modelId="{57D0A58D-6A85-4F30-9859-DAADAC083401}" type="pres">
      <dgm:prSet presAssocID="{F4B637ED-0CA2-4148-900E-9A19E6A10C2F}" presName="arrowWedge4" presStyleLbl="fgSibTrans2D1" presStyleIdx="3" presStyleCnt="5"/>
      <dgm:spPr/>
    </dgm:pt>
    <dgm:pt modelId="{4BA76ADA-15DB-49E4-AB13-E80098D71758}" type="pres">
      <dgm:prSet presAssocID="{E98C08FA-AA75-465F-89C0-E5C6CF0B8D95}" presName="arrowWedge5" presStyleLbl="fgSibTrans2D1" presStyleIdx="4" presStyleCnt="5"/>
      <dgm:spPr/>
    </dgm:pt>
  </dgm:ptLst>
  <dgm:cxnLst>
    <dgm:cxn modelId="{99431C0B-2501-46BB-B879-B876B61865B6}" type="presOf" srcId="{0CDE77B2-74F0-4FE3-ADE1-853943CA2669}" destId="{3593971F-29E7-4379-A5B0-E1CA5B846A8C}" srcOrd="0" destOrd="0" presId="urn:microsoft.com/office/officeart/2005/8/layout/cycle8"/>
    <dgm:cxn modelId="{DB9F5E0B-6053-4DD9-BF2E-FA5AA71C0C14}" type="presOf" srcId="{3C9B8B4E-D11A-47E4-9376-5B72F7A3A040}" destId="{F53C4022-C4BE-4F6C-8921-20142DCB399C}" srcOrd="1" destOrd="0" presId="urn:microsoft.com/office/officeart/2005/8/layout/cycle8"/>
    <dgm:cxn modelId="{459B9911-4B2F-4E51-AB59-8D10EE639517}" type="presOf" srcId="{3C9B8B4E-D11A-47E4-9376-5B72F7A3A040}" destId="{D6FF681E-A5FB-4BFE-BD42-B44B8E2C3F5A}" srcOrd="0" destOrd="0" presId="urn:microsoft.com/office/officeart/2005/8/layout/cycle8"/>
    <dgm:cxn modelId="{1F84CD1D-8180-4F03-ADE2-AD072E12B125}" srcId="{42610FAC-4788-4AEE-8E50-067DCF4181EC}" destId="{D4683676-41DD-4300-AF27-C46BB0288DA8}" srcOrd="3" destOrd="0" parTransId="{6F616D92-6C39-441C-8065-EEC3E7280529}" sibTransId="{F4B637ED-0CA2-4148-900E-9A19E6A10C2F}"/>
    <dgm:cxn modelId="{E6B5802A-66EC-4E4D-BADE-1D7DBE3D7D84}" type="presOf" srcId="{6D754CA3-0BF1-49C4-B15C-14FD44CDDB52}" destId="{AE6C3521-15DD-4A19-B35F-6FAE76153D6F}" srcOrd="0" destOrd="0" presId="urn:microsoft.com/office/officeart/2005/8/layout/cycle8"/>
    <dgm:cxn modelId="{FFE2A869-42EC-4D66-8BBD-526F8E2FF38A}" type="presOf" srcId="{6D754CA3-0BF1-49C4-B15C-14FD44CDDB52}" destId="{0C825425-A595-4D04-8607-DA1A0CD972E0}" srcOrd="1" destOrd="0" presId="urn:microsoft.com/office/officeart/2005/8/layout/cycle8"/>
    <dgm:cxn modelId="{664B3B57-423F-420A-B746-E5C6D81B71EB}" type="presOf" srcId="{D4683676-41DD-4300-AF27-C46BB0288DA8}" destId="{A2D44375-021B-4F2B-84EE-CC5A75F15E84}" srcOrd="1" destOrd="0" presId="urn:microsoft.com/office/officeart/2005/8/layout/cycle8"/>
    <dgm:cxn modelId="{5D2B2F80-548D-4C8B-A3A4-E88E353E32D5}" type="presOf" srcId="{42610FAC-4788-4AEE-8E50-067DCF4181EC}" destId="{42E5E5A4-173B-4528-AA30-19DBC469D338}" srcOrd="0" destOrd="0" presId="urn:microsoft.com/office/officeart/2005/8/layout/cycle8"/>
    <dgm:cxn modelId="{5B00C98A-59B7-4913-AF4E-53153AABAA71}" srcId="{42610FAC-4788-4AEE-8E50-067DCF4181EC}" destId="{3C9B8B4E-D11A-47E4-9376-5B72F7A3A040}" srcOrd="0" destOrd="0" parTransId="{A3B525BD-0E77-4BDD-A98A-F84AABE1EDBF}" sibTransId="{143FDB6F-1E37-4428-B72D-8324F433B8C3}"/>
    <dgm:cxn modelId="{A812B88B-C429-4500-8626-D22B1850E827}" srcId="{42610FAC-4788-4AEE-8E50-067DCF4181EC}" destId="{65D6ED54-36B5-4D9E-9528-A0DCB4BE89D2}" srcOrd="2" destOrd="0" parTransId="{2E544F73-201A-47FC-A67D-5530E4728234}" sibTransId="{E994A6F7-064E-43AB-8E95-46C99D9B0143}"/>
    <dgm:cxn modelId="{F275C694-6D8B-49F2-B113-CFA96F5A72AA}" srcId="{42610FAC-4788-4AEE-8E50-067DCF4181EC}" destId="{0CDE77B2-74F0-4FE3-ADE1-853943CA2669}" srcOrd="4" destOrd="0" parTransId="{901B8F9D-764C-4A1E-9FAC-1CC2D7423DC2}" sibTransId="{E98C08FA-AA75-465F-89C0-E5C6CF0B8D95}"/>
    <dgm:cxn modelId="{C7C37497-983F-482B-91E4-C4CF238E70AA}" type="presOf" srcId="{65D6ED54-36B5-4D9E-9528-A0DCB4BE89D2}" destId="{2C81C443-84B9-4EAA-BE94-9840DECD5783}" srcOrd="1" destOrd="0" presId="urn:microsoft.com/office/officeart/2005/8/layout/cycle8"/>
    <dgm:cxn modelId="{954974B0-B732-482D-80B7-D516AA2529B0}" type="presOf" srcId="{0CDE77B2-74F0-4FE3-ADE1-853943CA2669}" destId="{372C49D0-E6FB-4017-B07D-BC789981AF68}" srcOrd="1" destOrd="0" presId="urn:microsoft.com/office/officeart/2005/8/layout/cycle8"/>
    <dgm:cxn modelId="{BD5650BB-5C03-447E-949B-A1A2DFEE2F06}" type="presOf" srcId="{65D6ED54-36B5-4D9E-9528-A0DCB4BE89D2}" destId="{D18C382F-4229-4722-8E96-40DC79C275C7}" srcOrd="0" destOrd="0" presId="urn:microsoft.com/office/officeart/2005/8/layout/cycle8"/>
    <dgm:cxn modelId="{AB90CED6-4C8A-40A0-83EE-2D659EA5D03C}" srcId="{42610FAC-4788-4AEE-8E50-067DCF4181EC}" destId="{6D754CA3-0BF1-49C4-B15C-14FD44CDDB52}" srcOrd="1" destOrd="0" parTransId="{A68CE82B-6A6F-45DC-A102-63262B39A942}" sibTransId="{6E87DED4-BE84-49A7-8BC4-368CED07A3B1}"/>
    <dgm:cxn modelId="{96420FE0-DC82-4C41-847E-596E4A03813F}" type="presOf" srcId="{D4683676-41DD-4300-AF27-C46BB0288DA8}" destId="{B5C08E7F-491A-4281-99D3-4956527C4C36}" srcOrd="0" destOrd="0" presId="urn:microsoft.com/office/officeart/2005/8/layout/cycle8"/>
    <dgm:cxn modelId="{C54C40B2-3E67-409F-9A3D-D73702BFE108}" type="presParOf" srcId="{42E5E5A4-173B-4528-AA30-19DBC469D338}" destId="{D6FF681E-A5FB-4BFE-BD42-B44B8E2C3F5A}" srcOrd="0" destOrd="0" presId="urn:microsoft.com/office/officeart/2005/8/layout/cycle8"/>
    <dgm:cxn modelId="{914122F5-31D5-4181-AD93-B6C10A7C5C6C}" type="presParOf" srcId="{42E5E5A4-173B-4528-AA30-19DBC469D338}" destId="{84251505-BFE1-4F80-88E1-313A260AFB35}" srcOrd="1" destOrd="0" presId="urn:microsoft.com/office/officeart/2005/8/layout/cycle8"/>
    <dgm:cxn modelId="{39F03A2A-2769-47A9-8756-07EB83ED3DEE}" type="presParOf" srcId="{42E5E5A4-173B-4528-AA30-19DBC469D338}" destId="{520B322A-B835-4CC6-91B2-971F3231FF08}" srcOrd="2" destOrd="0" presId="urn:microsoft.com/office/officeart/2005/8/layout/cycle8"/>
    <dgm:cxn modelId="{D6C01D50-D703-43A5-A3FF-BC25CED92490}" type="presParOf" srcId="{42E5E5A4-173B-4528-AA30-19DBC469D338}" destId="{F53C4022-C4BE-4F6C-8921-20142DCB399C}" srcOrd="3" destOrd="0" presId="urn:microsoft.com/office/officeart/2005/8/layout/cycle8"/>
    <dgm:cxn modelId="{C24F7527-9F2B-4983-9A8C-3EF24B1121CE}" type="presParOf" srcId="{42E5E5A4-173B-4528-AA30-19DBC469D338}" destId="{AE6C3521-15DD-4A19-B35F-6FAE76153D6F}" srcOrd="4" destOrd="0" presId="urn:microsoft.com/office/officeart/2005/8/layout/cycle8"/>
    <dgm:cxn modelId="{580EA391-AC6F-45DE-BE78-DB67FC4EFC2F}" type="presParOf" srcId="{42E5E5A4-173B-4528-AA30-19DBC469D338}" destId="{5357DD04-EA35-4584-A9B0-75621EDFBDE1}" srcOrd="5" destOrd="0" presId="urn:microsoft.com/office/officeart/2005/8/layout/cycle8"/>
    <dgm:cxn modelId="{3D4B20CC-9409-45D7-AB3F-90B5AA802FCE}" type="presParOf" srcId="{42E5E5A4-173B-4528-AA30-19DBC469D338}" destId="{D5A4A578-5ED8-49C1-BDC0-B00E9CD8AF04}" srcOrd="6" destOrd="0" presId="urn:microsoft.com/office/officeart/2005/8/layout/cycle8"/>
    <dgm:cxn modelId="{1A6AEF2E-8F60-484D-B407-D8AB4C73F757}" type="presParOf" srcId="{42E5E5A4-173B-4528-AA30-19DBC469D338}" destId="{0C825425-A595-4D04-8607-DA1A0CD972E0}" srcOrd="7" destOrd="0" presId="urn:microsoft.com/office/officeart/2005/8/layout/cycle8"/>
    <dgm:cxn modelId="{B98A8FFD-05A3-48A3-9A23-B50A5214B931}" type="presParOf" srcId="{42E5E5A4-173B-4528-AA30-19DBC469D338}" destId="{D18C382F-4229-4722-8E96-40DC79C275C7}" srcOrd="8" destOrd="0" presId="urn:microsoft.com/office/officeart/2005/8/layout/cycle8"/>
    <dgm:cxn modelId="{C9D4443F-91CF-4A21-818D-0BAA265649F1}" type="presParOf" srcId="{42E5E5A4-173B-4528-AA30-19DBC469D338}" destId="{FA082A13-0061-4FEB-A4CC-F00E862E05C4}" srcOrd="9" destOrd="0" presId="urn:microsoft.com/office/officeart/2005/8/layout/cycle8"/>
    <dgm:cxn modelId="{876A36C8-7DA2-4E6E-BB4F-4C07A10E63DD}" type="presParOf" srcId="{42E5E5A4-173B-4528-AA30-19DBC469D338}" destId="{EE420A3F-A2BD-4F15-B950-E4E364D83DCC}" srcOrd="10" destOrd="0" presId="urn:microsoft.com/office/officeart/2005/8/layout/cycle8"/>
    <dgm:cxn modelId="{586D55F3-59F6-4050-8597-B522774C73B1}" type="presParOf" srcId="{42E5E5A4-173B-4528-AA30-19DBC469D338}" destId="{2C81C443-84B9-4EAA-BE94-9840DECD5783}" srcOrd="11" destOrd="0" presId="urn:microsoft.com/office/officeart/2005/8/layout/cycle8"/>
    <dgm:cxn modelId="{75AE2AEF-2508-4301-AAB5-A7BE0F1B0D60}" type="presParOf" srcId="{42E5E5A4-173B-4528-AA30-19DBC469D338}" destId="{B5C08E7F-491A-4281-99D3-4956527C4C36}" srcOrd="12" destOrd="0" presId="urn:microsoft.com/office/officeart/2005/8/layout/cycle8"/>
    <dgm:cxn modelId="{DD9FC526-1175-4FC8-B247-EE0A54781549}" type="presParOf" srcId="{42E5E5A4-173B-4528-AA30-19DBC469D338}" destId="{D42D012F-349B-4956-80C0-B395D298767B}" srcOrd="13" destOrd="0" presId="urn:microsoft.com/office/officeart/2005/8/layout/cycle8"/>
    <dgm:cxn modelId="{E352D0F8-0C6E-467E-81D8-342F92EA4854}" type="presParOf" srcId="{42E5E5A4-173B-4528-AA30-19DBC469D338}" destId="{B2555AA7-9677-46C0-8425-28454FF1A00D}" srcOrd="14" destOrd="0" presId="urn:microsoft.com/office/officeart/2005/8/layout/cycle8"/>
    <dgm:cxn modelId="{2B89402A-E375-41D8-A1A3-7DB3EF064A92}" type="presParOf" srcId="{42E5E5A4-173B-4528-AA30-19DBC469D338}" destId="{A2D44375-021B-4F2B-84EE-CC5A75F15E84}" srcOrd="15" destOrd="0" presId="urn:microsoft.com/office/officeart/2005/8/layout/cycle8"/>
    <dgm:cxn modelId="{66AE0059-E3F0-4181-BBB9-F2E0A1B4DFED}" type="presParOf" srcId="{42E5E5A4-173B-4528-AA30-19DBC469D338}" destId="{3593971F-29E7-4379-A5B0-E1CA5B846A8C}" srcOrd="16" destOrd="0" presId="urn:microsoft.com/office/officeart/2005/8/layout/cycle8"/>
    <dgm:cxn modelId="{5F7ABC20-8178-495D-A16F-CB834287D714}" type="presParOf" srcId="{42E5E5A4-173B-4528-AA30-19DBC469D338}" destId="{446073AF-CC10-4AFF-A502-A220FF0F0F19}" srcOrd="17" destOrd="0" presId="urn:microsoft.com/office/officeart/2005/8/layout/cycle8"/>
    <dgm:cxn modelId="{63723862-B591-48AD-B587-A99ED9525586}" type="presParOf" srcId="{42E5E5A4-173B-4528-AA30-19DBC469D338}" destId="{274967E5-D034-4647-A0D8-6154B9261C15}" srcOrd="18" destOrd="0" presId="urn:microsoft.com/office/officeart/2005/8/layout/cycle8"/>
    <dgm:cxn modelId="{14BDD8C0-6BA8-4D01-A3C4-655C43E06B6C}" type="presParOf" srcId="{42E5E5A4-173B-4528-AA30-19DBC469D338}" destId="{372C49D0-E6FB-4017-B07D-BC789981AF68}" srcOrd="19" destOrd="0" presId="urn:microsoft.com/office/officeart/2005/8/layout/cycle8"/>
    <dgm:cxn modelId="{AE35F2C0-F2AF-48C3-9F1E-3A0B9A9629E7}" type="presParOf" srcId="{42E5E5A4-173B-4528-AA30-19DBC469D338}" destId="{28371863-2572-4045-A23D-847B1AD56C04}" srcOrd="20" destOrd="0" presId="urn:microsoft.com/office/officeart/2005/8/layout/cycle8"/>
    <dgm:cxn modelId="{47133E8C-00D0-48F9-A704-B32AC01B0759}" type="presParOf" srcId="{42E5E5A4-173B-4528-AA30-19DBC469D338}" destId="{1AC7CD74-7CDE-4BB2-881F-D18F0480DBB8}" srcOrd="21" destOrd="0" presId="urn:microsoft.com/office/officeart/2005/8/layout/cycle8"/>
    <dgm:cxn modelId="{BFDF1C75-6BD6-4354-93A8-FFEE205082C0}" type="presParOf" srcId="{42E5E5A4-173B-4528-AA30-19DBC469D338}" destId="{130739EB-A7DC-482E-87EE-8841E1503044}" srcOrd="22" destOrd="0" presId="urn:microsoft.com/office/officeart/2005/8/layout/cycle8"/>
    <dgm:cxn modelId="{F224F283-A0E9-4D5C-A647-951112359794}" type="presParOf" srcId="{42E5E5A4-173B-4528-AA30-19DBC469D338}" destId="{57D0A58D-6A85-4F30-9859-DAADAC083401}" srcOrd="23" destOrd="0" presId="urn:microsoft.com/office/officeart/2005/8/layout/cycle8"/>
    <dgm:cxn modelId="{E01D7378-D52F-4D60-9C5F-69ED946542C0}" type="presParOf" srcId="{42E5E5A4-173B-4528-AA30-19DBC469D338}" destId="{4BA76ADA-15DB-49E4-AB13-E80098D7175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F681E-A5FB-4BFE-BD42-B44B8E2C3F5A}">
      <dsp:nvSpPr>
        <dsp:cNvPr id="0" name=""/>
        <dsp:cNvSpPr/>
      </dsp:nvSpPr>
      <dsp:spPr>
        <a:xfrm>
          <a:off x="1333489" y="303409"/>
          <a:ext cx="4117354" cy="4117354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+mn-lt"/>
              <a:cs typeface="+mn-cs"/>
            </a:rPr>
            <a:t>Economic efficiency</a:t>
          </a:r>
          <a:endParaRPr lang="fr-FR" sz="1300" kern="1200" dirty="0"/>
        </a:p>
      </dsp:txBody>
      <dsp:txXfrm>
        <a:off x="3481375" y="995517"/>
        <a:ext cx="1323435" cy="882290"/>
      </dsp:txXfrm>
    </dsp:sp>
    <dsp:sp modelId="{AE6C3521-15DD-4A19-B35F-6FAE76153D6F}">
      <dsp:nvSpPr>
        <dsp:cNvPr id="0" name=""/>
        <dsp:cNvSpPr/>
      </dsp:nvSpPr>
      <dsp:spPr>
        <a:xfrm>
          <a:off x="1368780" y="413205"/>
          <a:ext cx="4117354" cy="4117354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shade val="80000"/>
            <a:hueOff val="76561"/>
            <a:satOff val="-1098"/>
            <a:lumOff val="64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+mn-lt"/>
              <a:cs typeface="+mn-cs"/>
            </a:rPr>
            <a:t>The most effective use of public resources</a:t>
          </a:r>
          <a:endParaRPr lang="fr-FR" sz="1300" kern="1200" dirty="0"/>
        </a:p>
      </dsp:txBody>
      <dsp:txXfrm>
        <a:off x="4020553" y="2294445"/>
        <a:ext cx="1225403" cy="980322"/>
      </dsp:txXfrm>
    </dsp:sp>
    <dsp:sp modelId="{D18C382F-4229-4722-8E96-40DC79C275C7}">
      <dsp:nvSpPr>
        <dsp:cNvPr id="0" name=""/>
        <dsp:cNvSpPr/>
      </dsp:nvSpPr>
      <dsp:spPr>
        <a:xfrm>
          <a:off x="1275650" y="480848"/>
          <a:ext cx="4117354" cy="4117354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shade val="80000"/>
            <a:hueOff val="153123"/>
            <a:satOff val="-2196"/>
            <a:lumOff val="128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+mn-lt"/>
              <a:cs typeface="+mn-cs"/>
            </a:rPr>
            <a:t>Benefit from the expertise and innovation of private sector</a:t>
          </a:r>
          <a:endParaRPr lang="fr-FR" sz="1300" kern="1200" dirty="0"/>
        </a:p>
      </dsp:txBody>
      <dsp:txXfrm>
        <a:off x="2746133" y="3372799"/>
        <a:ext cx="1176387" cy="1078354"/>
      </dsp:txXfrm>
    </dsp:sp>
    <dsp:sp modelId="{B5C08E7F-491A-4281-99D3-4956527C4C36}">
      <dsp:nvSpPr>
        <dsp:cNvPr id="0" name=""/>
        <dsp:cNvSpPr/>
      </dsp:nvSpPr>
      <dsp:spPr>
        <a:xfrm>
          <a:off x="1182519" y="413205"/>
          <a:ext cx="4117354" cy="4117354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shade val="80000"/>
            <a:hueOff val="229684"/>
            <a:satOff val="-3294"/>
            <a:lumOff val="192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+mn-lt"/>
              <a:cs typeface="+mn-cs"/>
            </a:rPr>
            <a:t>The maintaining of the infrastructure balance </a:t>
          </a:r>
          <a:endParaRPr lang="fr-FR" sz="1300" kern="1200" dirty="0"/>
        </a:p>
      </dsp:txBody>
      <dsp:txXfrm>
        <a:off x="1422698" y="2294445"/>
        <a:ext cx="1225403" cy="980322"/>
      </dsp:txXfrm>
    </dsp:sp>
    <dsp:sp modelId="{3593971F-29E7-4379-A5B0-E1CA5B846A8C}">
      <dsp:nvSpPr>
        <dsp:cNvPr id="0" name=""/>
        <dsp:cNvSpPr/>
      </dsp:nvSpPr>
      <dsp:spPr>
        <a:xfrm>
          <a:off x="1275659" y="315061"/>
          <a:ext cx="4117354" cy="4117354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>
              <a:latin typeface="+mn-lt"/>
              <a:cs typeface="+mn-cs"/>
            </a:rPr>
            <a:t>Benefit from the private sector's financing capacity</a:t>
          </a:r>
          <a:endParaRPr lang="fr-FR" sz="1300" b="1" kern="1200" dirty="0">
            <a:latin typeface="+mn-lt"/>
            <a:cs typeface="+mn-cs"/>
          </a:endParaRPr>
        </a:p>
      </dsp:txBody>
      <dsp:txXfrm>
        <a:off x="1921692" y="1007169"/>
        <a:ext cx="1323435" cy="882290"/>
      </dsp:txXfrm>
    </dsp:sp>
    <dsp:sp modelId="{28371863-2572-4045-A23D-847B1AD56C04}">
      <dsp:nvSpPr>
        <dsp:cNvPr id="0" name=""/>
        <dsp:cNvSpPr/>
      </dsp:nvSpPr>
      <dsp:spPr>
        <a:xfrm>
          <a:off x="1078411" y="48525"/>
          <a:ext cx="4627122" cy="462712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7CD74-7CDE-4BB2-881F-D18F0480DBB8}">
      <dsp:nvSpPr>
        <dsp:cNvPr id="0" name=""/>
        <dsp:cNvSpPr/>
      </dsp:nvSpPr>
      <dsp:spPr>
        <a:xfrm>
          <a:off x="1114181" y="158285"/>
          <a:ext cx="4627122" cy="462712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shade val="90000"/>
            <a:hueOff val="76575"/>
            <a:satOff val="-1064"/>
            <a:lumOff val="57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739EB-A7DC-482E-87EE-8841E1503044}">
      <dsp:nvSpPr>
        <dsp:cNvPr id="0" name=""/>
        <dsp:cNvSpPr/>
      </dsp:nvSpPr>
      <dsp:spPr>
        <a:xfrm>
          <a:off x="1020766" y="226134"/>
          <a:ext cx="4627122" cy="462712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shade val="90000"/>
            <a:hueOff val="153151"/>
            <a:satOff val="-2127"/>
            <a:lumOff val="114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D0A58D-6A85-4F30-9859-DAADAC083401}">
      <dsp:nvSpPr>
        <dsp:cNvPr id="0" name=""/>
        <dsp:cNvSpPr/>
      </dsp:nvSpPr>
      <dsp:spPr>
        <a:xfrm>
          <a:off x="927350" y="158285"/>
          <a:ext cx="4627122" cy="462712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shade val="90000"/>
            <a:hueOff val="229726"/>
            <a:satOff val="-3191"/>
            <a:lumOff val="172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A76ADA-15DB-49E4-AB13-E80098D71758}">
      <dsp:nvSpPr>
        <dsp:cNvPr id="0" name=""/>
        <dsp:cNvSpPr/>
      </dsp:nvSpPr>
      <dsp:spPr>
        <a:xfrm>
          <a:off x="1020969" y="60178"/>
          <a:ext cx="4627122" cy="462712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shade val="90000"/>
            <a:hueOff val="306302"/>
            <a:satOff val="-4255"/>
            <a:lumOff val="229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74C9-6E59-44A1-B1A8-B142B9FA902B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C9185-848C-43DB-8D73-39DAEB3638F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1293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437F3-1BD3-4F56-AB72-EF7928E91421}" type="datetimeFigureOut">
              <a:rPr lang="tr-TR" smtClean="0"/>
              <a:t>22.10.2018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1947E-F298-4D3A-B75F-3A741854F4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32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0012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246338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066095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Espace réservé du numéro de diapositive 3"/>
          <p:cNvSpPr txBox="1">
            <a:spLocks noChangeArrowheads="1"/>
          </p:cNvSpPr>
          <p:nvPr/>
        </p:nvSpPr>
        <p:spPr bwMode="auto">
          <a:xfrm>
            <a:off x="4024313" y="9723438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3" tIns="47356" rIns="94713" bIns="4735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55AD0469-C7C1-4412-ACDB-F02FA9B88E6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/>
              <a:t>12</a:t>
            </a:fld>
            <a:endParaRPr lang="fr-CA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36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The policy of the government</a:t>
            </a:r>
            <a:r>
              <a:rPr lang="en-US" altLang="en-US" baseline="0" dirty="0"/>
              <a:t> is implemented by the MELTE through 3 axes in diverse sectors as per the following(</a:t>
            </a:r>
            <a:r>
              <a:rPr lang="en-US" altLang="en-US" baseline="0" dirty="0" err="1"/>
              <a:t>comme</a:t>
            </a:r>
            <a:r>
              <a:rPr lang="en-US" altLang="en-US" baseline="0" dirty="0"/>
              <a:t> suit).As you can see ladies and gentlemen the PPP is a crucial component of the ministry’s vision</a:t>
            </a:r>
            <a:endParaRPr lang="en-US" altLang="en-US" dirty="0"/>
          </a:p>
        </p:txBody>
      </p:sp>
      <p:sp>
        <p:nvSpPr>
          <p:cNvPr id="15364" name="Espace réservé du numéro de diapositive 3"/>
          <p:cNvSpPr txBox="1">
            <a:spLocks noChangeArrowheads="1"/>
          </p:cNvSpPr>
          <p:nvPr/>
        </p:nvSpPr>
        <p:spPr bwMode="auto">
          <a:xfrm>
            <a:off x="4024313" y="9723438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3" tIns="47356" rIns="94713" bIns="4735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55AD0469-C7C1-4412-ACDB-F02FA9B88E6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/>
              <a:t>13</a:t>
            </a:fld>
            <a:endParaRPr lang="fr-CA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29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145903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072354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</a:pPr>
            <a:endParaRPr lang="ar-MA" altLang="en-US" dirty="0"/>
          </a:p>
        </p:txBody>
      </p:sp>
      <p:sp>
        <p:nvSpPr>
          <p:cNvPr id="21508" name="Espace réservé du numéro de diapositive 3"/>
          <p:cNvSpPr txBox="1">
            <a:spLocks noChangeArrowheads="1"/>
          </p:cNvSpPr>
          <p:nvPr/>
        </p:nvSpPr>
        <p:spPr bwMode="auto">
          <a:xfrm>
            <a:off x="4024313" y="9723438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3" tIns="47356" rIns="94713" bIns="4735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8995936F-72DE-4F3B-B916-8E0BE04C819C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/>
              <a:t>17</a:t>
            </a:fld>
            <a:endParaRPr lang="fr-CA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33039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35895860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593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fr-FR" dirty="0"/>
              <a:t>Greetings</a:t>
            </a:r>
            <a:r>
              <a:rPr lang="en-US" altLang="fr-FR" baseline="0" dirty="0"/>
              <a:t> ladies and gentlemen. I'm here today to give you un idea about the numerous(many) investment opportunities in infrastructures within PPP </a:t>
            </a:r>
            <a:r>
              <a:rPr lang="en-US" altLang="fr-FR" baseline="0" dirty="0" err="1"/>
              <a:t>framwork</a:t>
            </a:r>
            <a:r>
              <a:rPr lang="en-US" altLang="fr-FR" baseline="0" dirty="0"/>
              <a:t> in the </a:t>
            </a:r>
            <a:r>
              <a:rPr lang="en-US" altLang="fr-FR" baseline="0" dirty="0" err="1"/>
              <a:t>Kindom</a:t>
            </a:r>
            <a:r>
              <a:rPr lang="en-US" altLang="fr-FR" baseline="0" dirty="0"/>
              <a:t> of Morocco</a:t>
            </a:r>
          </a:p>
          <a:p>
            <a:pPr eaLnBrk="1" hangingPunct="1"/>
            <a:r>
              <a:rPr lang="en-US" altLang="fr-FR" baseline="0" dirty="0"/>
              <a:t>As you can </a:t>
            </a:r>
            <a:r>
              <a:rPr lang="en-US" altLang="fr-FR" baseline="0" dirty="0" err="1"/>
              <a:t>see,he</a:t>
            </a:r>
            <a:r>
              <a:rPr lang="en-US" altLang="fr-FR" baseline="0" dirty="0"/>
              <a:t> presentation is in 4 parts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953859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1468706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0640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084306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771541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7531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96207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</p:txBody>
      </p:sp>
      <p:sp>
        <p:nvSpPr>
          <p:cNvPr id="49156" name="Espace réservé du numéro de diapositive 3"/>
          <p:cNvSpPr txBox="1">
            <a:spLocks noChangeArrowheads="1"/>
          </p:cNvSpPr>
          <p:nvPr/>
        </p:nvSpPr>
        <p:spPr bwMode="auto">
          <a:xfrm>
            <a:off x="4024313" y="9723438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3" tIns="47356" rIns="94713" bIns="4735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46578E86-4C90-48EE-8F91-98F468D5752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/>
              <a:t>30</a:t>
            </a:fld>
            <a:endParaRPr lang="fr-CA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101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en-US" dirty="0"/>
          </a:p>
        </p:txBody>
      </p:sp>
      <p:sp>
        <p:nvSpPr>
          <p:cNvPr id="49156" name="Espace réservé du numéro de diapositive 3"/>
          <p:cNvSpPr txBox="1">
            <a:spLocks noChangeArrowheads="1"/>
          </p:cNvSpPr>
          <p:nvPr/>
        </p:nvSpPr>
        <p:spPr bwMode="auto">
          <a:xfrm>
            <a:off x="4024313" y="9723438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3" tIns="47356" rIns="94713" bIns="4735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46578E86-4C90-48EE-8F91-98F468D5752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/>
              <a:t>31</a:t>
            </a:fld>
            <a:endParaRPr lang="fr-CA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10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1881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1947E-F298-4D3A-B75F-3A741854F4F8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4188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56547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</a:pPr>
            <a:endParaRPr lang="ar-MA" altLang="en-US"/>
          </a:p>
        </p:txBody>
      </p:sp>
      <p:sp>
        <p:nvSpPr>
          <p:cNvPr id="58372" name="Espace réservé du numéro de diapositive 3"/>
          <p:cNvSpPr txBox="1">
            <a:spLocks noChangeArrowheads="1"/>
          </p:cNvSpPr>
          <p:nvPr/>
        </p:nvSpPr>
        <p:spPr bwMode="auto">
          <a:xfrm>
            <a:off x="4024313" y="9723438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3" tIns="47356" rIns="94713" bIns="4735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89E321CA-9C9D-4965-8211-CF1BD6BCBCE9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/>
              <a:t>34</a:t>
            </a:fld>
            <a:endParaRPr lang="fr-CA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584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</a:pPr>
            <a:endParaRPr lang="ar-MA" altLang="en-US"/>
          </a:p>
        </p:txBody>
      </p:sp>
      <p:sp>
        <p:nvSpPr>
          <p:cNvPr id="60420" name="Espace réservé du numéro de diapositive 3"/>
          <p:cNvSpPr txBox="1">
            <a:spLocks noChangeArrowheads="1"/>
          </p:cNvSpPr>
          <p:nvPr/>
        </p:nvSpPr>
        <p:spPr bwMode="auto">
          <a:xfrm>
            <a:off x="4024313" y="9723438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3" tIns="47356" rIns="94713" bIns="4735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5E9DC5B4-F11F-42BE-80D8-B1C6152F2347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/>
              <a:t>35</a:t>
            </a:fld>
            <a:endParaRPr lang="fr-CA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843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</a:pPr>
            <a:endParaRPr lang="ar-MA" altLang="en-US"/>
          </a:p>
        </p:txBody>
      </p:sp>
      <p:sp>
        <p:nvSpPr>
          <p:cNvPr id="62468" name="Espace réservé du numéro de diapositive 3"/>
          <p:cNvSpPr txBox="1">
            <a:spLocks noChangeArrowheads="1"/>
          </p:cNvSpPr>
          <p:nvPr/>
        </p:nvSpPr>
        <p:spPr bwMode="auto">
          <a:xfrm>
            <a:off x="4024313" y="9723438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3" tIns="47356" rIns="94713" bIns="4735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72AC0CEE-B0CF-4451-8B99-DEDACC3E3C04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/>
              <a:t>36</a:t>
            </a:fld>
            <a:endParaRPr lang="fr-CA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985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</a:pPr>
            <a:endParaRPr lang="ar-MA" altLang="en-US"/>
          </a:p>
        </p:txBody>
      </p:sp>
      <p:sp>
        <p:nvSpPr>
          <p:cNvPr id="64516" name="Espace réservé du numéro de diapositive 3"/>
          <p:cNvSpPr txBox="1">
            <a:spLocks noChangeArrowheads="1"/>
          </p:cNvSpPr>
          <p:nvPr/>
        </p:nvSpPr>
        <p:spPr bwMode="auto">
          <a:xfrm>
            <a:off x="4024313" y="9723438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3" tIns="47356" rIns="94713" bIns="4735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EA4E4261-3922-4A66-B62E-13D9C10B1CE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/>
              <a:t>37</a:t>
            </a:fld>
            <a:endParaRPr lang="fr-CA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733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</a:pPr>
            <a:endParaRPr lang="ar-MA" altLang="en-US"/>
          </a:p>
        </p:txBody>
      </p:sp>
      <p:sp>
        <p:nvSpPr>
          <p:cNvPr id="64516" name="Espace réservé du numéro de diapositive 3"/>
          <p:cNvSpPr txBox="1">
            <a:spLocks noChangeArrowheads="1"/>
          </p:cNvSpPr>
          <p:nvPr/>
        </p:nvSpPr>
        <p:spPr bwMode="auto">
          <a:xfrm>
            <a:off x="4024313" y="9723438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3" tIns="47356" rIns="94713" bIns="4735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EA4E4261-3922-4A66-B62E-13D9C10B1CE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/>
              <a:t>38</a:t>
            </a:fld>
            <a:endParaRPr lang="fr-CA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8646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</a:pPr>
            <a:endParaRPr lang="ar-MA" altLang="en-US"/>
          </a:p>
        </p:txBody>
      </p:sp>
      <p:sp>
        <p:nvSpPr>
          <p:cNvPr id="64516" name="Espace réservé du numéro de diapositive 3"/>
          <p:cNvSpPr txBox="1">
            <a:spLocks noChangeArrowheads="1"/>
          </p:cNvSpPr>
          <p:nvPr/>
        </p:nvSpPr>
        <p:spPr bwMode="auto">
          <a:xfrm>
            <a:off x="4024313" y="9723438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3" tIns="47356" rIns="94713" bIns="4735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EA4E4261-3922-4A66-B62E-13D9C10B1CE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/>
              <a:t>39</a:t>
            </a:fld>
            <a:endParaRPr lang="fr-CA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01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ce réservé des commentaires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</a:pPr>
            <a:endParaRPr lang="ar-MA" altLang="en-US"/>
          </a:p>
        </p:txBody>
      </p:sp>
      <p:sp>
        <p:nvSpPr>
          <p:cNvPr id="64516" name="Espace réservé du numéro de diapositive 3"/>
          <p:cNvSpPr txBox="1">
            <a:spLocks noChangeArrowheads="1"/>
          </p:cNvSpPr>
          <p:nvPr/>
        </p:nvSpPr>
        <p:spPr bwMode="auto">
          <a:xfrm>
            <a:off x="4024313" y="9723438"/>
            <a:ext cx="307975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13" tIns="47356" rIns="94713" bIns="47356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/>
            <a:fld id="{EA4E4261-3922-4A66-B62E-13D9C10B1CE3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algn="r" eaLnBrk="1"/>
              <a:t>40</a:t>
            </a:fld>
            <a:endParaRPr lang="fr-CA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02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20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7616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1600" b="1" kern="0" dirty="0">
                <a:ln w="6350">
                  <a:noFill/>
                </a:ln>
                <a:solidFill>
                  <a:srgbClr val="FF0000"/>
                </a:solidFill>
                <a:latin typeface="Cambria" panose="02040503050406030204" pitchFamily="18" charset="0"/>
              </a:rPr>
              <a:t>Morocco offers investors 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4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400" b="1" dirty="0"/>
              <a:t>Morocco is  </a:t>
            </a:r>
          </a:p>
        </p:txBody>
      </p:sp>
    </p:spTree>
    <p:extLst>
      <p:ext uri="{BB962C8B-B14F-4D97-AF65-F5344CB8AC3E}">
        <p14:creationId xmlns:p14="http://schemas.microsoft.com/office/powerpoint/2010/main" val="165049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571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0116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9847-5197-4A69-9FF2-9B28728DD766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4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169E7-B436-4A74-81F0-465E3B2AE073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4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394B8-91B5-4D42-B344-C4548AD34858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62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5"/>
          <p:cNvSpPr txBox="1">
            <a:spLocks/>
          </p:cNvSpPr>
          <p:nvPr userDrawn="1"/>
        </p:nvSpPr>
        <p:spPr>
          <a:xfrm>
            <a:off x="488156" y="6169026"/>
            <a:ext cx="2133600" cy="365125"/>
          </a:xfrm>
          <a:prstGeom prst="rect">
            <a:avLst/>
          </a:prstGeom>
        </p:spPr>
        <p:txBody>
          <a:bodyPr anchor="ctr"/>
          <a:lstStyle>
            <a:lvl1pPr indent="177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986CB90B-8D27-46E9-A0C5-AFBB02CE70B4}" type="slidenum">
              <a:rPr lang="fr-FR" altLang="en-US" sz="825" smtClean="0">
                <a:solidFill>
                  <a:schemeClr val="bg1"/>
                </a:solidFill>
                <a:latin typeface="Corbel" panose="020B0503020204020204" pitchFamily="34" charset="0"/>
              </a:rPr>
              <a:pPr eaLnBrk="1" hangingPunct="1">
                <a:defRPr/>
              </a:pPr>
              <a:t>‹#›</a:t>
            </a:fld>
            <a:endParaRPr lang="fr-FR" altLang="en-US" sz="825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5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Background Layout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61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424F8-0705-4B40-9FAC-29A543257C2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8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88382-2B23-4C90-BAD0-4B95725128DA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95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1B3A-08F2-432F-849C-F555750B8734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76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2927-BA9E-4491-BEF4-0FFF184C9E48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AC2F9-8B6E-41D5-B899-B6284E6E0805}" type="datetime1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5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67CBC-1877-450B-A481-8233EFDD2FAD}" type="datetime1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4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51B9B-3663-49CC-805B-3FC051B36022}" type="datetime1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4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E854-F450-4394-BA5D-039AC7404504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13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232D-A8FE-4D6F-9882-1A291837CE56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58C0-1212-4AA1-8E2C-74C7D11AE354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2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upload.wikimedia.org/wikipedia/commons/d/d5/Coat_of_arms_of_Morocco.sv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emf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png"/><Relationship Id="rId7" Type="http://schemas.openxmlformats.org/officeDocument/2006/relationships/hyperlink" Target="http://www.google.co.ma/imgres?q=ports+maroc&amp;hl=en&amp;tbo=d&amp;biw=1024&amp;bih=678&amp;tbm=isch&amp;tbnid=A7DbdbYWHHZzpM:&amp;imgrefurl=http://marocapart.com/nouveau-port-de-safi-des-combines-pour-contourner-la-preference-nationale/&amp;docid=4u76k0JPmyDAEM&amp;imgurl=http://marocapart.com/wp-content/uploads/2012/10/Photo-Port.jpg&amp;w=658&amp;h=413&amp;ei=0zsWUYqmHIWs0QWRvYDgCw&amp;zoom=1&amp;ved=1t:3588,r:7,s:0,i:97&amp;iact=rc&amp;dur=3223&amp;sig=103015603362017001720&amp;page=1&amp;tbnh=178&amp;tbnw=284&amp;start=0&amp;ndsp=12&amp;tx=149&amp;ty=110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2.xml"/><Relationship Id="rId10" Type="http://schemas.openxmlformats.org/officeDocument/2006/relationships/tags" Target="../tags/tag10.xml"/><Relationship Id="rId19" Type="http://schemas.openxmlformats.org/officeDocument/2006/relationships/image" Target="../media/image5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7.jpeg"/><Relationship Id="rId7" Type="http://schemas.openxmlformats.org/officeDocument/2006/relationships/image" Target="../media/image60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45.jpeg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kapak_pp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0182" y="5546436"/>
            <a:ext cx="5103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Mr. </a:t>
            </a:r>
            <a:r>
              <a:rPr lang="en-US" b="1" dirty="0" err="1">
                <a:solidFill>
                  <a:schemeClr val="bg1"/>
                </a:solidFill>
              </a:rPr>
              <a:t>M’bark</a:t>
            </a:r>
            <a:r>
              <a:rPr lang="en-US" b="1" dirty="0">
                <a:solidFill>
                  <a:schemeClr val="bg1"/>
                </a:solidFill>
              </a:rPr>
              <a:t> FANCHA</a:t>
            </a:r>
          </a:p>
          <a:p>
            <a:r>
              <a:rPr lang="en-US" b="1" dirty="0">
                <a:solidFill>
                  <a:schemeClr val="bg1"/>
                </a:solidFill>
              </a:rPr>
              <a:t>Regional Director of Equipment, Transport, Logistics and Water, Agadir, Morocco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BE908-07D8-41D7-887F-493B9CCBCB90}"/>
              </a:ext>
            </a:extLst>
          </p:cNvPr>
          <p:cNvSpPr txBox="1"/>
          <p:nvPr/>
        </p:nvSpPr>
        <p:spPr>
          <a:xfrm>
            <a:off x="3906983" y="2815620"/>
            <a:ext cx="489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FFFF"/>
                </a:solidFill>
              </a:rPr>
              <a:t>PPP </a:t>
            </a:r>
            <a:r>
              <a:rPr lang="tr-TR" sz="3200" b="1" dirty="0">
                <a:solidFill>
                  <a:srgbClr val="FFFFFF"/>
                </a:solidFill>
              </a:rPr>
              <a:t>INVESTMENT OPPORTUN</a:t>
            </a:r>
            <a:r>
              <a:rPr lang="fr-FR" sz="3200" b="1" dirty="0">
                <a:solidFill>
                  <a:srgbClr val="FFFFFF"/>
                </a:solidFill>
              </a:rPr>
              <a:t>I</a:t>
            </a:r>
            <a:r>
              <a:rPr lang="tr-TR" sz="3200" b="1" dirty="0">
                <a:solidFill>
                  <a:srgbClr val="FFFFFF"/>
                </a:solidFill>
              </a:rPr>
              <a:t>T</a:t>
            </a:r>
            <a:r>
              <a:rPr lang="fr-FR" sz="3200" b="1" dirty="0">
                <a:solidFill>
                  <a:srgbClr val="FFFFFF"/>
                </a:solidFill>
              </a:rPr>
              <a:t>I</a:t>
            </a:r>
            <a:r>
              <a:rPr lang="tr-TR" sz="3200" b="1" dirty="0">
                <a:solidFill>
                  <a:srgbClr val="FFFFFF"/>
                </a:solidFill>
              </a:rPr>
              <a:t>ES</a:t>
            </a:r>
            <a:r>
              <a:rPr lang="fr-FR" sz="3200" b="1" dirty="0">
                <a:solidFill>
                  <a:srgbClr val="FFFFFF"/>
                </a:solidFill>
              </a:rPr>
              <a:t> IN</a:t>
            </a:r>
            <a:r>
              <a:rPr lang="tr-TR" sz="3200" b="1" dirty="0">
                <a:solidFill>
                  <a:srgbClr val="FFFFFF"/>
                </a:solidFill>
              </a:rPr>
              <a:t> MOROCC</a:t>
            </a:r>
            <a:r>
              <a:rPr lang="fr-FR" sz="3200" b="1" dirty="0">
                <a:solidFill>
                  <a:srgbClr val="FFFFFF"/>
                </a:solidFill>
              </a:rPr>
              <a:t>O </a:t>
            </a:r>
            <a:endParaRPr lang="tr-TR" sz="3200" b="1" dirty="0">
              <a:solidFill>
                <a:srgbClr val="FFFFFF"/>
              </a:solidFill>
            </a:endParaRPr>
          </a:p>
        </p:txBody>
      </p:sp>
      <p:pic>
        <p:nvPicPr>
          <p:cNvPr id="7" name="Picture 8" descr="Fichier:Coat of arms of Morocco.svg">
            <a:hlinkClick r:id="rId4"/>
            <a:extLst>
              <a:ext uri="{FF2B5EF4-FFF2-40B4-BE49-F238E27FC236}">
                <a16:creationId xmlns:a16="http://schemas.microsoft.com/office/drawing/2014/main" id="{0D997EB8-4015-4860-9AA2-ABA4A1730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4078" y="1299459"/>
            <a:ext cx="689641" cy="75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1">
            <a:extLst>
              <a:ext uri="{FF2B5EF4-FFF2-40B4-BE49-F238E27FC236}">
                <a16:creationId xmlns:a16="http://schemas.microsoft.com/office/drawing/2014/main" id="{05A2FCA8-1EAC-47DA-ADAD-20E12E268CE7}"/>
              </a:ext>
            </a:extLst>
          </p:cNvPr>
          <p:cNvSpPr txBox="1"/>
          <p:nvPr/>
        </p:nvSpPr>
        <p:spPr>
          <a:xfrm>
            <a:off x="4329097" y="2047303"/>
            <a:ext cx="41434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Kingdom</a:t>
            </a:r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of Morocco</a:t>
            </a:r>
          </a:p>
          <a:p>
            <a:pPr algn="ctr">
              <a:defRPr/>
            </a:pPr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Ministry of Equipment, Transport, </a:t>
            </a:r>
            <a:r>
              <a:rPr lang="fr-FR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Logistics</a:t>
            </a:r>
            <a:r>
              <a:rPr lang="fr-FR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and 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D40163-61D0-4548-8905-FFDA4361C53D}"/>
              </a:ext>
            </a:extLst>
          </p:cNvPr>
          <p:cNvSpPr txBox="1"/>
          <p:nvPr/>
        </p:nvSpPr>
        <p:spPr>
          <a:xfrm>
            <a:off x="6990736" y="5879068"/>
            <a:ext cx="1878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November 2018</a:t>
            </a:r>
          </a:p>
        </p:txBody>
      </p:sp>
    </p:spTree>
    <p:extLst>
      <p:ext uri="{BB962C8B-B14F-4D97-AF65-F5344CB8AC3E}">
        <p14:creationId xmlns:p14="http://schemas.microsoft.com/office/powerpoint/2010/main" val="1006099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51738" y="1797993"/>
            <a:ext cx="7836562" cy="717950"/>
            <a:chOff x="3533478" y="1700808"/>
            <a:chExt cx="4638921" cy="396044"/>
          </a:xfrm>
        </p:grpSpPr>
        <p:sp>
          <p:nvSpPr>
            <p:cNvPr id="4" name="Arrondir un rectangle avec un coin diagonal 7"/>
            <p:cNvSpPr/>
            <p:nvPr/>
          </p:nvSpPr>
          <p:spPr>
            <a:xfrm>
              <a:off x="3995935" y="1700808"/>
              <a:ext cx="4176464" cy="396044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b="1" dirty="0" err="1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Morocco</a:t>
              </a:r>
              <a:r>
                <a:rPr lang="fr-FR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 </a:t>
              </a:r>
              <a:r>
                <a:rPr lang="fr-FR" sz="2800" b="1" dirty="0" err="1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Overview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Tanseek Modern Pro Arabic" pitchFamily="34" charset="-78"/>
              </a:endParaRPr>
            </a:p>
          </p:txBody>
        </p:sp>
        <p:sp>
          <p:nvSpPr>
            <p:cNvPr id="5" name="Organigramme : Décision 4"/>
            <p:cNvSpPr/>
            <p:nvPr/>
          </p:nvSpPr>
          <p:spPr>
            <a:xfrm>
              <a:off x="3533478" y="1700808"/>
              <a:ext cx="46245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" name="Groupe 2">
            <a:extLst>
              <a:ext uri="{FF2B5EF4-FFF2-40B4-BE49-F238E27FC236}">
                <a16:creationId xmlns:a16="http://schemas.microsoft.com/office/drawing/2014/main" id="{B03C9AF8-1F6E-49F8-9B36-3E200AC077C2}"/>
              </a:ext>
            </a:extLst>
          </p:cNvPr>
          <p:cNvGrpSpPr/>
          <p:nvPr/>
        </p:nvGrpSpPr>
        <p:grpSpPr>
          <a:xfrm>
            <a:off x="155402" y="2746806"/>
            <a:ext cx="7832898" cy="880178"/>
            <a:chOff x="3517708" y="1700808"/>
            <a:chExt cx="4654691" cy="485534"/>
          </a:xfrm>
        </p:grpSpPr>
        <p:sp>
          <p:nvSpPr>
            <p:cNvPr id="7" name="Arrondir un rectangle avec un coin diagonal 7">
              <a:extLst>
                <a:ext uri="{FF2B5EF4-FFF2-40B4-BE49-F238E27FC236}">
                  <a16:creationId xmlns:a16="http://schemas.microsoft.com/office/drawing/2014/main" id="{7B0626D7-F80D-48D8-B003-C6A73C347204}"/>
                </a:ext>
              </a:extLst>
            </p:cNvPr>
            <p:cNvSpPr/>
            <p:nvPr/>
          </p:nvSpPr>
          <p:spPr>
            <a:xfrm>
              <a:off x="3995935" y="1700808"/>
              <a:ext cx="4176464" cy="485534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457200">
                <a:defRPr/>
              </a:pPr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Ministry of  Equipment, Transport, Logistics and Water Mission</a:t>
              </a:r>
            </a:p>
          </p:txBody>
        </p:sp>
        <p:sp>
          <p:nvSpPr>
            <p:cNvPr id="8" name="Organigramme : Décision 4">
              <a:extLst>
                <a:ext uri="{FF2B5EF4-FFF2-40B4-BE49-F238E27FC236}">
                  <a16:creationId xmlns:a16="http://schemas.microsoft.com/office/drawing/2014/main" id="{9E822C6A-C5AF-48B9-8C64-B5AC326B319B}"/>
                </a:ext>
              </a:extLst>
            </p:cNvPr>
            <p:cNvSpPr/>
            <p:nvPr/>
          </p:nvSpPr>
          <p:spPr>
            <a:xfrm>
              <a:off x="3517708" y="1745553"/>
              <a:ext cx="47822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9" name="Groupe 2">
            <a:extLst>
              <a:ext uri="{FF2B5EF4-FFF2-40B4-BE49-F238E27FC236}">
                <a16:creationId xmlns:a16="http://schemas.microsoft.com/office/drawing/2014/main" id="{538FC8DC-D0CB-4932-B5D5-79F01CA4D22D}"/>
              </a:ext>
            </a:extLst>
          </p:cNvPr>
          <p:cNvGrpSpPr/>
          <p:nvPr/>
        </p:nvGrpSpPr>
        <p:grpSpPr>
          <a:xfrm>
            <a:off x="128846" y="3857843"/>
            <a:ext cx="7859454" cy="880180"/>
            <a:chOff x="3519557" y="1700808"/>
            <a:chExt cx="4652842" cy="350562"/>
          </a:xfrm>
        </p:grpSpPr>
        <p:sp>
          <p:nvSpPr>
            <p:cNvPr id="10" name="Arrondir un rectangle avec un coin diagonal 7">
              <a:extLst>
                <a:ext uri="{FF2B5EF4-FFF2-40B4-BE49-F238E27FC236}">
                  <a16:creationId xmlns:a16="http://schemas.microsoft.com/office/drawing/2014/main" id="{1DE4E07D-6137-4C75-BCA1-ABAE0D27422B}"/>
                </a:ext>
              </a:extLst>
            </p:cNvPr>
            <p:cNvSpPr/>
            <p:nvPr/>
          </p:nvSpPr>
          <p:spPr>
            <a:xfrm>
              <a:off x="3995935" y="1700808"/>
              <a:ext cx="4176464" cy="350562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Current Achievements and  Future Programs </a:t>
              </a:r>
              <a:endPara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endParaRPr>
            </a:p>
          </p:txBody>
        </p:sp>
        <p:sp>
          <p:nvSpPr>
            <p:cNvPr id="11" name="Organigramme : Décision 4">
              <a:extLst>
                <a:ext uri="{FF2B5EF4-FFF2-40B4-BE49-F238E27FC236}">
                  <a16:creationId xmlns:a16="http://schemas.microsoft.com/office/drawing/2014/main" id="{DC9A9503-8F65-4D86-991A-363270493EB2}"/>
                </a:ext>
              </a:extLst>
            </p:cNvPr>
            <p:cNvSpPr/>
            <p:nvPr/>
          </p:nvSpPr>
          <p:spPr>
            <a:xfrm>
              <a:off x="3519557" y="1733115"/>
              <a:ext cx="476378" cy="285948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2" name="Groupe 2">
            <a:extLst>
              <a:ext uri="{FF2B5EF4-FFF2-40B4-BE49-F238E27FC236}">
                <a16:creationId xmlns:a16="http://schemas.microsoft.com/office/drawing/2014/main" id="{0C25A031-5132-455D-B44E-BBFDF1580ED6}"/>
              </a:ext>
            </a:extLst>
          </p:cNvPr>
          <p:cNvGrpSpPr/>
          <p:nvPr/>
        </p:nvGrpSpPr>
        <p:grpSpPr>
          <a:xfrm>
            <a:off x="128846" y="4968883"/>
            <a:ext cx="7859454" cy="880180"/>
            <a:chOff x="3533478" y="1700808"/>
            <a:chExt cx="4638921" cy="485535"/>
          </a:xfrm>
        </p:grpSpPr>
        <p:sp>
          <p:nvSpPr>
            <p:cNvPr id="13" name="Arrondir un rectangle avec un coin diagonal 7">
              <a:extLst>
                <a:ext uri="{FF2B5EF4-FFF2-40B4-BE49-F238E27FC236}">
                  <a16:creationId xmlns:a16="http://schemas.microsoft.com/office/drawing/2014/main" id="{140BB42A-25AD-4AD4-88A2-229A73A88A11}"/>
                </a:ext>
              </a:extLst>
            </p:cNvPr>
            <p:cNvSpPr/>
            <p:nvPr/>
          </p:nvSpPr>
          <p:spPr>
            <a:xfrm>
              <a:off x="3995935" y="1700808"/>
              <a:ext cx="4176464" cy="485535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Potential Public-Private Partnership (PPP) Projects</a:t>
              </a:r>
            </a:p>
          </p:txBody>
        </p:sp>
        <p:sp>
          <p:nvSpPr>
            <p:cNvPr id="14" name="Organigramme : Décision 4">
              <a:extLst>
                <a:ext uri="{FF2B5EF4-FFF2-40B4-BE49-F238E27FC236}">
                  <a16:creationId xmlns:a16="http://schemas.microsoft.com/office/drawing/2014/main" id="{3ACDBD63-1E15-41AD-BC32-AD33A8F5A6EC}"/>
                </a:ext>
              </a:extLst>
            </p:cNvPr>
            <p:cNvSpPr/>
            <p:nvPr/>
          </p:nvSpPr>
          <p:spPr>
            <a:xfrm>
              <a:off x="3533478" y="1700808"/>
              <a:ext cx="46245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6032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2">
            <a:extLst>
              <a:ext uri="{FF2B5EF4-FFF2-40B4-BE49-F238E27FC236}">
                <a16:creationId xmlns:a16="http://schemas.microsoft.com/office/drawing/2014/main" id="{B03C9AF8-1F6E-49F8-9B36-3E200AC077C2}"/>
              </a:ext>
            </a:extLst>
          </p:cNvPr>
          <p:cNvGrpSpPr/>
          <p:nvPr/>
        </p:nvGrpSpPr>
        <p:grpSpPr>
          <a:xfrm>
            <a:off x="155402" y="2746806"/>
            <a:ext cx="7832898" cy="880178"/>
            <a:chOff x="3517708" y="1700808"/>
            <a:chExt cx="4654691" cy="485534"/>
          </a:xfrm>
        </p:grpSpPr>
        <p:sp>
          <p:nvSpPr>
            <p:cNvPr id="7" name="Arrondir un rectangle avec un coin diagonal 7">
              <a:extLst>
                <a:ext uri="{FF2B5EF4-FFF2-40B4-BE49-F238E27FC236}">
                  <a16:creationId xmlns:a16="http://schemas.microsoft.com/office/drawing/2014/main" id="{7B0626D7-F80D-48D8-B003-C6A73C347204}"/>
                </a:ext>
              </a:extLst>
            </p:cNvPr>
            <p:cNvSpPr/>
            <p:nvPr/>
          </p:nvSpPr>
          <p:spPr>
            <a:xfrm>
              <a:off x="3995935" y="1700808"/>
              <a:ext cx="4176464" cy="485534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457200">
                <a:defRPr/>
              </a:pPr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Ministry of  Equipment, Transport, Logistics and Water Mission</a:t>
              </a:r>
            </a:p>
          </p:txBody>
        </p:sp>
        <p:sp>
          <p:nvSpPr>
            <p:cNvPr id="8" name="Organigramme : Décision 4">
              <a:extLst>
                <a:ext uri="{FF2B5EF4-FFF2-40B4-BE49-F238E27FC236}">
                  <a16:creationId xmlns:a16="http://schemas.microsoft.com/office/drawing/2014/main" id="{9E822C6A-C5AF-48B9-8C64-B5AC326B319B}"/>
                </a:ext>
              </a:extLst>
            </p:cNvPr>
            <p:cNvSpPr/>
            <p:nvPr/>
          </p:nvSpPr>
          <p:spPr>
            <a:xfrm>
              <a:off x="3517708" y="1745553"/>
              <a:ext cx="47822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618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00052 0.064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2187" y="3803760"/>
            <a:ext cx="2144802" cy="134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6D418F-EBB7-4CDB-BE04-9B155E6827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53" y="4378505"/>
            <a:ext cx="2389511" cy="134277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4398" y="1265881"/>
            <a:ext cx="7742590" cy="2537879"/>
          </a:xfrm>
          <a:prstGeom prst="rect">
            <a:avLst/>
          </a:prstGeom>
          <a:noFill/>
          <a:ln>
            <a:noFill/>
          </a:ln>
        </p:spPr>
        <p:txBody>
          <a:bodyPr tIns="27000" bIns="27000"/>
          <a:lstStyle/>
          <a:p>
            <a:pPr algn="justLow">
              <a:defRPr/>
            </a:pPr>
            <a:r>
              <a:rPr lang="en-US" sz="2400" b="1" dirty="0">
                <a:solidFill>
                  <a:schemeClr val="tx2"/>
                </a:solidFill>
              </a:rPr>
              <a:t>To develop, coordinate and implement the government policy in the:</a:t>
            </a:r>
          </a:p>
          <a:p>
            <a:pPr marL="342900" indent="-342900" algn="justLow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</a:rPr>
              <a:t>transport infrastructure sector (roads, motorways, seaports, railways)</a:t>
            </a:r>
          </a:p>
          <a:p>
            <a:pPr marL="342900" indent="-342900" algn="justLow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</a:rPr>
              <a:t>water sector</a:t>
            </a:r>
          </a:p>
          <a:p>
            <a:pPr marL="342900" indent="-342900" algn="justLow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</a:rPr>
              <a:t>modes of transport (road, rail and sea)</a:t>
            </a:r>
          </a:p>
          <a:p>
            <a:pPr marL="342900" indent="-342900" algn="justLow"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chemeClr val="tx2"/>
                </a:solidFill>
              </a:rPr>
              <a:t>Logistics sector </a:t>
            </a:r>
          </a:p>
          <a:p>
            <a:pPr rtl="1">
              <a:defRPr/>
            </a:pPr>
            <a:endParaRPr lang="ar-MA" sz="2400" b="1" dirty="0">
              <a:solidFill>
                <a:schemeClr val="tx2"/>
              </a:solidFill>
            </a:endParaRPr>
          </a:p>
        </p:txBody>
      </p:sp>
      <p:pic>
        <p:nvPicPr>
          <p:cNvPr id="14340" name="Picture 7" descr="http://t3.gstatic.com/images?q=tbn:ANd9GcQCxi9t32BrppiCBsOChwrGgKEQ9kJapoo6BCNrGhbP8tGzlsG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891" y="4378504"/>
            <a:ext cx="2364321" cy="134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-44349" y="192623"/>
            <a:ext cx="619432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400" dirty="0">
                <a:solidFill>
                  <a:schemeClr val="bg1"/>
                </a:solidFill>
              </a:rPr>
              <a:t>Ministry of  Equipment, Transport , Logistics and Water Mission</a:t>
            </a:r>
          </a:p>
        </p:txBody>
      </p:sp>
      <p:pic>
        <p:nvPicPr>
          <p:cNvPr id="14343" name="Picture 26" descr="D:\Data-Younes\photos-doc-stratégie-log\IMG_0716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7" y="4378503"/>
            <a:ext cx="2364325" cy="1342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B98728-6606-4EAC-8BA1-FEE70E2611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5136" y="4386400"/>
            <a:ext cx="2364324" cy="1342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FAC3AB-A3A4-4C66-8CF5-BCF788DDBEE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25" y="4386399"/>
            <a:ext cx="2364321" cy="1342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D23621-EF55-496B-9936-396694F59C4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693" y="5258759"/>
            <a:ext cx="2389510" cy="12943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E13716-B48E-4F8A-BCE0-E85093672B0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8" y="3803761"/>
            <a:ext cx="2412285" cy="13427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ED62909-9452-41BC-99C5-29E45900DAA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880" y="3803761"/>
            <a:ext cx="2358251" cy="134277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B4ABE90-434D-4CC3-BDEB-E2D5D81A74E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61" y="5258760"/>
            <a:ext cx="2383001" cy="1294399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33" y="4224896"/>
            <a:ext cx="2513703" cy="164998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262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-44349" y="192623"/>
            <a:ext cx="619432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400" dirty="0">
                <a:solidFill>
                  <a:schemeClr val="bg1"/>
                </a:solidFill>
              </a:rPr>
              <a:t>Ministry of  Equipment, Transport , Logistics and Water Mission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05AE387-2976-4247-B6C6-8A891D9E4F52}"/>
              </a:ext>
            </a:extLst>
          </p:cNvPr>
          <p:cNvSpPr/>
          <p:nvPr/>
        </p:nvSpPr>
        <p:spPr>
          <a:xfrm>
            <a:off x="451262" y="2470068"/>
            <a:ext cx="1831745" cy="1374814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Competitiveness</a:t>
            </a:r>
            <a:r>
              <a:rPr lang="fr-FR" sz="1200" dirty="0"/>
              <a:t>, </a:t>
            </a:r>
            <a:r>
              <a:rPr lang="fr-FR" sz="1200" dirty="0" err="1"/>
              <a:t>Sustainable</a:t>
            </a:r>
            <a:r>
              <a:rPr lang="fr-FR" sz="1200" dirty="0"/>
              <a:t>, Equitable </a:t>
            </a:r>
            <a:r>
              <a:rPr lang="fr-FR" sz="1200" dirty="0" err="1"/>
              <a:t>Development</a:t>
            </a:r>
            <a:endParaRPr lang="fr-FR" sz="1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3C7FA5F-4D0D-451A-AF24-C9DDA00DA832}"/>
              </a:ext>
            </a:extLst>
          </p:cNvPr>
          <p:cNvSpPr/>
          <p:nvPr/>
        </p:nvSpPr>
        <p:spPr>
          <a:xfrm>
            <a:off x="1516612" y="3626850"/>
            <a:ext cx="1532790" cy="1247971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Transparency</a:t>
            </a:r>
            <a:r>
              <a:rPr lang="fr-FR" sz="1200" dirty="0"/>
              <a:t>, Good </a:t>
            </a:r>
            <a:r>
              <a:rPr lang="fr-FR" sz="1200" dirty="0" err="1"/>
              <a:t>Governance</a:t>
            </a:r>
            <a:r>
              <a:rPr lang="fr-FR" sz="1200" dirty="0"/>
              <a:t> and </a:t>
            </a:r>
            <a:r>
              <a:rPr lang="fr-FR" sz="1200" dirty="0" err="1"/>
              <a:t>Effeciency</a:t>
            </a:r>
            <a:endParaRPr lang="fr-FR" sz="12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90949C3-5827-4056-8594-50384EFD4C6A}"/>
              </a:ext>
            </a:extLst>
          </p:cNvPr>
          <p:cNvSpPr/>
          <p:nvPr/>
        </p:nvSpPr>
        <p:spPr>
          <a:xfrm>
            <a:off x="35359" y="3642209"/>
            <a:ext cx="1532790" cy="1232612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err="1"/>
              <a:t>Quality</a:t>
            </a:r>
            <a:r>
              <a:rPr lang="fr-FR" sz="1200" dirty="0"/>
              <a:t> and </a:t>
            </a:r>
            <a:r>
              <a:rPr lang="fr-FR" sz="1200" dirty="0" err="1"/>
              <a:t>Safety</a:t>
            </a:r>
            <a:r>
              <a:rPr lang="fr-FR" sz="1200" dirty="0"/>
              <a:t> in Transport Services</a:t>
            </a:r>
          </a:p>
        </p:txBody>
      </p:sp>
      <p:sp>
        <p:nvSpPr>
          <p:cNvPr id="14" name="Rectangle avec flèche vers le haut 15">
            <a:extLst>
              <a:ext uri="{FF2B5EF4-FFF2-40B4-BE49-F238E27FC236}">
                <a16:creationId xmlns:a16="http://schemas.microsoft.com/office/drawing/2014/main" id="{BEE714F2-79A4-487D-8C40-87A17AB0E06E}"/>
              </a:ext>
            </a:extLst>
          </p:cNvPr>
          <p:cNvSpPr/>
          <p:nvPr/>
        </p:nvSpPr>
        <p:spPr>
          <a:xfrm>
            <a:off x="312545" y="4659297"/>
            <a:ext cx="2314575" cy="858918"/>
          </a:xfrm>
          <a:prstGeom prst="upArrowCallou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050" b="1" dirty="0" err="1">
                <a:solidFill>
                  <a:srgbClr val="FFFFFF"/>
                </a:solidFill>
                <a:latin typeface="+mj-lt"/>
                <a:ea typeface="Times New Roman"/>
              </a:rPr>
              <a:t>Roads</a:t>
            </a:r>
            <a:r>
              <a:rPr lang="fr-FR" sz="1050" b="1" dirty="0">
                <a:solidFill>
                  <a:srgbClr val="FFFFFF"/>
                </a:solidFill>
                <a:latin typeface="+mj-lt"/>
                <a:ea typeface="Times New Roman"/>
              </a:rPr>
              <a:t> – Transport – Ports – </a:t>
            </a:r>
            <a:r>
              <a:rPr lang="fr-FR" sz="1050" b="1" dirty="0" err="1">
                <a:solidFill>
                  <a:srgbClr val="FFFFFF"/>
                </a:solidFill>
                <a:latin typeface="+mj-lt"/>
                <a:ea typeface="Times New Roman"/>
              </a:rPr>
              <a:t>Railways</a:t>
            </a:r>
            <a:r>
              <a:rPr lang="fr-FR" sz="1050" b="1" dirty="0">
                <a:solidFill>
                  <a:srgbClr val="FFFFFF"/>
                </a:solidFill>
                <a:latin typeface="+mj-lt"/>
                <a:ea typeface="Times New Roman"/>
              </a:rPr>
              <a:t> – </a:t>
            </a:r>
            <a:r>
              <a:rPr lang="fr-FR" sz="1050" b="1" dirty="0" err="1">
                <a:solidFill>
                  <a:srgbClr val="FFFFFF"/>
                </a:solidFill>
                <a:latin typeface="+mj-lt"/>
                <a:ea typeface="Times New Roman"/>
              </a:rPr>
              <a:t>Logistics</a:t>
            </a:r>
            <a:r>
              <a:rPr lang="fr-FR" sz="1050" b="1" dirty="0">
                <a:solidFill>
                  <a:srgbClr val="FFFFFF"/>
                </a:solidFill>
                <a:latin typeface="+mj-lt"/>
                <a:ea typeface="Times New Roman"/>
              </a:rPr>
              <a:t> - Water</a:t>
            </a:r>
            <a:endParaRPr lang="fr-FR" sz="800" b="1" dirty="0">
              <a:latin typeface="+mj-lt"/>
              <a:ea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49C953-7D3A-417B-B22D-2F558F77A8F5}"/>
              </a:ext>
            </a:extLst>
          </p:cNvPr>
          <p:cNvSpPr txBox="1"/>
          <p:nvPr/>
        </p:nvSpPr>
        <p:spPr>
          <a:xfrm>
            <a:off x="3491888" y="2040434"/>
            <a:ext cx="460631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Institutionnal</a:t>
            </a:r>
            <a:r>
              <a:rPr lang="fr-FR" dirty="0"/>
              <a:t> </a:t>
            </a:r>
            <a:r>
              <a:rPr lang="fr-FR" dirty="0" err="1"/>
              <a:t>reform</a:t>
            </a:r>
            <a:endParaRPr lang="fr-FR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5F3E09B-4FF4-48ED-94EA-BD8BDAA1388D}"/>
              </a:ext>
            </a:extLst>
          </p:cNvPr>
          <p:cNvSpPr/>
          <p:nvPr/>
        </p:nvSpPr>
        <p:spPr>
          <a:xfrm>
            <a:off x="2283007" y="3121032"/>
            <a:ext cx="1183459" cy="53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470A7E-72AB-4ADD-A15A-1A91F88A57B1}"/>
              </a:ext>
            </a:extLst>
          </p:cNvPr>
          <p:cNvSpPr txBox="1"/>
          <p:nvPr/>
        </p:nvSpPr>
        <p:spPr>
          <a:xfrm>
            <a:off x="3510938" y="2522964"/>
            <a:ext cx="4587268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Regulatory</a:t>
            </a:r>
            <a:r>
              <a:rPr lang="fr-FR" dirty="0"/>
              <a:t> </a:t>
            </a:r>
            <a:r>
              <a:rPr lang="fr-FR" dirty="0" err="1"/>
              <a:t>reform</a:t>
            </a:r>
            <a:endParaRPr lang="fr-F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150674-D7DA-488D-BC69-EA7F7A2CEE7F}"/>
              </a:ext>
            </a:extLst>
          </p:cNvPr>
          <p:cNvSpPr txBox="1"/>
          <p:nvPr/>
        </p:nvSpPr>
        <p:spPr>
          <a:xfrm>
            <a:off x="3510535" y="3003309"/>
            <a:ext cx="458767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Basic infrastructure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09FB47-AFF9-4557-B956-D96E2305F0BB}"/>
              </a:ext>
            </a:extLst>
          </p:cNvPr>
          <p:cNvSpPr txBox="1"/>
          <p:nvPr/>
        </p:nvSpPr>
        <p:spPr>
          <a:xfrm>
            <a:off x="3482933" y="3903466"/>
            <a:ext cx="463838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Safety</a:t>
            </a:r>
            <a:r>
              <a:rPr lang="fr-FR" dirty="0"/>
              <a:t> and </a:t>
            </a:r>
            <a:r>
              <a:rPr lang="fr-FR" dirty="0" err="1"/>
              <a:t>security</a:t>
            </a:r>
            <a:r>
              <a:rPr lang="fr-FR" dirty="0"/>
              <a:t> of transport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EFE830-EBDB-4133-BC71-5EFF141E18FF}"/>
              </a:ext>
            </a:extLst>
          </p:cNvPr>
          <p:cNvSpPr txBox="1"/>
          <p:nvPr/>
        </p:nvSpPr>
        <p:spPr>
          <a:xfrm>
            <a:off x="3467693" y="4348266"/>
            <a:ext cx="466031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Economic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accompanying</a:t>
            </a:r>
            <a:r>
              <a:rPr lang="fr-FR" dirty="0"/>
              <a:t> the </a:t>
            </a:r>
            <a:r>
              <a:rPr lang="fr-FR" dirty="0" err="1"/>
              <a:t>sector</a:t>
            </a:r>
            <a:endParaRPr lang="fr-F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9B1A4A-0CFA-4B49-A7E6-F33776E5442C}"/>
              </a:ext>
            </a:extLst>
          </p:cNvPr>
          <p:cNvSpPr txBox="1"/>
          <p:nvPr/>
        </p:nvSpPr>
        <p:spPr>
          <a:xfrm>
            <a:off x="3466466" y="4791135"/>
            <a:ext cx="464126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err="1"/>
              <a:t>Development</a:t>
            </a:r>
            <a:r>
              <a:rPr lang="fr-FR" dirty="0"/>
              <a:t> of public and </a:t>
            </a:r>
            <a:r>
              <a:rPr lang="fr-FR" dirty="0" err="1"/>
              <a:t>Quarries</a:t>
            </a:r>
            <a:endParaRPr lang="fr-F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2C5757-F59D-4E77-8A15-B198666B347E}"/>
              </a:ext>
            </a:extLst>
          </p:cNvPr>
          <p:cNvSpPr txBox="1"/>
          <p:nvPr/>
        </p:nvSpPr>
        <p:spPr>
          <a:xfrm>
            <a:off x="3480055" y="5242499"/>
            <a:ext cx="4641265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Building and public </a:t>
            </a:r>
            <a:r>
              <a:rPr lang="fr-FR" dirty="0" err="1"/>
              <a:t>works</a:t>
            </a:r>
            <a:endParaRPr lang="fr-FR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58E89-04BD-4036-98F9-D45C9D869DF1}"/>
              </a:ext>
            </a:extLst>
          </p:cNvPr>
          <p:cNvSpPr txBox="1"/>
          <p:nvPr/>
        </p:nvSpPr>
        <p:spPr>
          <a:xfrm>
            <a:off x="3491888" y="5693863"/>
            <a:ext cx="464126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Human </a:t>
            </a:r>
            <a:r>
              <a:rPr lang="fr-FR" dirty="0" err="1"/>
              <a:t>resources</a:t>
            </a:r>
            <a:r>
              <a:rPr lang="fr-FR" dirty="0"/>
              <a:t> and training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B515F8-CEAA-4870-B49A-5CDD3F48E834}"/>
              </a:ext>
            </a:extLst>
          </p:cNvPr>
          <p:cNvSpPr txBox="1"/>
          <p:nvPr/>
        </p:nvSpPr>
        <p:spPr>
          <a:xfrm>
            <a:off x="3520060" y="3452102"/>
            <a:ext cx="458767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err="1">
                <a:solidFill>
                  <a:sysClr val="windowText" lastClr="000000"/>
                </a:solidFill>
              </a:rPr>
              <a:t>Financing</a:t>
            </a:r>
            <a:r>
              <a:rPr lang="fr-FR" b="1" dirty="0">
                <a:solidFill>
                  <a:sysClr val="windowText" lastClr="000000"/>
                </a:solidFill>
              </a:rPr>
              <a:t> and public-</a:t>
            </a:r>
            <a:r>
              <a:rPr lang="fr-FR" b="1" dirty="0" err="1">
                <a:solidFill>
                  <a:sysClr val="windowText" lastClr="000000"/>
                </a:solidFill>
              </a:rPr>
              <a:t>private</a:t>
            </a:r>
            <a:r>
              <a:rPr lang="fr-FR" b="1" dirty="0">
                <a:solidFill>
                  <a:sysClr val="windowText" lastClr="000000"/>
                </a:solidFill>
              </a:rPr>
              <a:t> partnership</a:t>
            </a:r>
          </a:p>
        </p:txBody>
      </p:sp>
      <p:sp>
        <p:nvSpPr>
          <p:cNvPr id="25" name="Arrondir un rectangle avec un coin diagonal 7">
            <a:extLst>
              <a:ext uri="{FF2B5EF4-FFF2-40B4-BE49-F238E27FC236}">
                <a16:creationId xmlns:a16="http://schemas.microsoft.com/office/drawing/2014/main" id="{540A32A9-A8F1-4317-AE00-C469339F3974}"/>
              </a:ext>
            </a:extLst>
          </p:cNvPr>
          <p:cNvSpPr/>
          <p:nvPr/>
        </p:nvSpPr>
        <p:spPr>
          <a:xfrm>
            <a:off x="182936" y="1351030"/>
            <a:ext cx="7589463" cy="532257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+mn-ea"/>
                <a:cs typeface="Tanseek Modern Pro Arabic" pitchFamily="34" charset="-78"/>
              </a:rPr>
              <a:t> </a:t>
            </a:r>
            <a:r>
              <a: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Strategic Axes of the Ministry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Tanseek Modern Pro Arabic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1628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42"/>
          <p:cNvSpPr txBox="1">
            <a:spLocks noChangeArrowheads="1"/>
          </p:cNvSpPr>
          <p:nvPr/>
        </p:nvSpPr>
        <p:spPr bwMode="auto">
          <a:xfrm>
            <a:off x="367046" y="3578530"/>
            <a:ext cx="2008518" cy="49244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6E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 eaLnBrk="1" hangingPunct="1">
              <a:spcBef>
                <a:spcPct val="50000"/>
              </a:spcBef>
              <a:defRPr sz="1400" b="1">
                <a:solidFill>
                  <a:schemeClr val="bg1"/>
                </a:solidFill>
                <a:latin typeface="Times" pitchFamily="18" charset="0"/>
                <a:ea typeface="MS PGothic" pitchFamily="34" charset="-128"/>
                <a:cs typeface="Times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sz="1300" b="0" dirty="0">
                <a:solidFill>
                  <a:schemeClr val="tx1"/>
                </a:solidFill>
                <a:latin typeface="Cambria" pitchFamily="18" charset="0"/>
              </a:rPr>
              <a:t>Roads, Motorways </a:t>
            </a:r>
            <a:br>
              <a:rPr lang="en-US" sz="1300" b="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en-US" sz="1300" b="0" dirty="0">
                <a:solidFill>
                  <a:schemeClr val="tx1"/>
                </a:solidFill>
                <a:latin typeface="Cambria" pitchFamily="18" charset="0"/>
              </a:rPr>
              <a:t>and Urban Transport</a:t>
            </a:r>
            <a:endParaRPr lang="fr-FR" altLang="fr-FR" sz="1300" b="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21" name="Picture 14" descr="tgv+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427" y="2601477"/>
            <a:ext cx="1616466" cy="886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25" y="2588691"/>
            <a:ext cx="1968008" cy="899071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75" y="5073695"/>
            <a:ext cx="1928021" cy="941341"/>
          </a:xfrm>
          <a:prstGeom prst="rect">
            <a:avLst/>
          </a:prstGeom>
        </p:spPr>
      </p:pic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49832" y="2026670"/>
            <a:ext cx="2578768" cy="5040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altLang="fr-FR" sz="1400" b="1" i="1" dirty="0">
                <a:solidFill>
                  <a:schemeClr val="lt1"/>
                </a:solidFill>
                <a:latin typeface="Cambria" pitchFamily="18" charset="0"/>
              </a:rPr>
              <a:t>Road Plan for 2035 </a:t>
            </a:r>
          </a:p>
        </p:txBody>
      </p:sp>
      <p:sp>
        <p:nvSpPr>
          <p:cNvPr id="26" name="AutoShape 15"/>
          <p:cNvSpPr>
            <a:spLocks noChangeArrowheads="1"/>
          </p:cNvSpPr>
          <p:nvPr/>
        </p:nvSpPr>
        <p:spPr bwMode="auto">
          <a:xfrm>
            <a:off x="5508155" y="2005716"/>
            <a:ext cx="2563251" cy="5040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b="1" i="1" dirty="0">
                <a:solidFill>
                  <a:schemeClr val="lt1"/>
                </a:solidFill>
                <a:latin typeface="Cambria" pitchFamily="18" charset="0"/>
              </a:rPr>
              <a:t>Rail Plan 2040</a:t>
            </a:r>
            <a:endParaRPr lang="fr-FR" altLang="fr-FR" sz="1400" b="1" i="1" dirty="0">
              <a:solidFill>
                <a:schemeClr val="lt1"/>
              </a:solidFill>
              <a:latin typeface="Cambria" pitchFamily="18" charset="0"/>
            </a:endParaRPr>
          </a:p>
        </p:txBody>
      </p:sp>
      <p:sp>
        <p:nvSpPr>
          <p:cNvPr id="27" name="AutoShape 15"/>
          <p:cNvSpPr>
            <a:spLocks noChangeArrowheads="1"/>
          </p:cNvSpPr>
          <p:nvPr/>
        </p:nvSpPr>
        <p:spPr bwMode="auto">
          <a:xfrm>
            <a:off x="2896413" y="4265624"/>
            <a:ext cx="2513787" cy="72000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b="1" i="1" dirty="0" err="1">
                <a:solidFill>
                  <a:schemeClr val="lt1"/>
                </a:solidFill>
                <a:latin typeface="Cambria" pitchFamily="18" charset="0"/>
              </a:rPr>
              <a:t>Reform</a:t>
            </a:r>
            <a:r>
              <a:rPr lang="fr-FR" sz="1400" b="1" i="1" dirty="0">
                <a:solidFill>
                  <a:schemeClr val="lt1"/>
                </a:solidFill>
                <a:latin typeface="Cambria" pitchFamily="18" charset="0"/>
              </a:rPr>
              <a:t> and </a:t>
            </a:r>
            <a:r>
              <a:rPr lang="fr-FR" sz="1400" b="1" i="1" dirty="0" err="1">
                <a:solidFill>
                  <a:schemeClr val="lt1"/>
                </a:solidFill>
                <a:latin typeface="Cambria" pitchFamily="18" charset="0"/>
              </a:rPr>
              <a:t>Liberalization</a:t>
            </a:r>
            <a:r>
              <a:rPr lang="fr-FR" sz="1400" b="1" i="1" dirty="0">
                <a:latin typeface="Cambria" pitchFamily="18" charset="0"/>
              </a:rPr>
              <a:t> </a:t>
            </a:r>
            <a:r>
              <a:rPr lang="fr-FR" sz="1400" b="1" i="1" dirty="0">
                <a:solidFill>
                  <a:schemeClr val="lt1"/>
                </a:solidFill>
                <a:latin typeface="Cambria" pitchFamily="18" charset="0"/>
              </a:rPr>
              <a:t>of  </a:t>
            </a:r>
            <a:r>
              <a:rPr lang="fr-FR" sz="1400" b="1" i="1" dirty="0" err="1">
                <a:solidFill>
                  <a:schemeClr val="lt1"/>
                </a:solidFill>
                <a:latin typeface="Cambria" pitchFamily="18" charset="0"/>
              </a:rPr>
              <a:t>different</a:t>
            </a:r>
            <a:r>
              <a:rPr lang="fr-FR" sz="1400" b="1" i="1" dirty="0">
                <a:solidFill>
                  <a:schemeClr val="lt1"/>
                </a:solidFill>
                <a:latin typeface="Cambria" pitchFamily="18" charset="0"/>
              </a:rPr>
              <a:t> modes of Transport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5887893" y="3510799"/>
            <a:ext cx="1590675" cy="6924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6E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 eaLnBrk="1" hangingPunct="1">
              <a:spcBef>
                <a:spcPct val="50000"/>
              </a:spcBef>
              <a:defRPr sz="1400" b="1">
                <a:solidFill>
                  <a:schemeClr val="bg1"/>
                </a:solidFill>
                <a:latin typeface="Times" pitchFamily="18" charset="0"/>
                <a:ea typeface="MS PGothic" pitchFamily="34" charset="-128"/>
                <a:cs typeface="Times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sz="1300" b="0" dirty="0">
                <a:solidFill>
                  <a:schemeClr val="tx1"/>
                </a:solidFill>
                <a:latin typeface="Cambria" pitchFamily="18" charset="0"/>
              </a:rPr>
              <a:t>LGV, </a:t>
            </a:r>
            <a:br>
              <a:rPr lang="fr-FR" sz="1300" b="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fr-FR" sz="1300" b="0" dirty="0" err="1">
                <a:solidFill>
                  <a:schemeClr val="tx1"/>
                </a:solidFill>
                <a:latin typeface="Cambria" pitchFamily="18" charset="0"/>
              </a:rPr>
              <a:t>Classic</a:t>
            </a:r>
            <a:r>
              <a:rPr lang="fr-FR" sz="1300" b="0" dirty="0">
                <a:solidFill>
                  <a:schemeClr val="tx1"/>
                </a:solidFill>
                <a:latin typeface="Cambria" pitchFamily="18" charset="0"/>
              </a:rPr>
              <a:t> Train</a:t>
            </a:r>
            <a:br>
              <a:rPr lang="fr-FR" sz="1300" b="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fr-FR" sz="1300" b="0" dirty="0">
                <a:solidFill>
                  <a:schemeClr val="tx1"/>
                </a:solidFill>
                <a:latin typeface="Cambria" pitchFamily="18" charset="0"/>
              </a:rPr>
              <a:t>and RER</a:t>
            </a:r>
            <a:endParaRPr lang="fr-FR" altLang="fr-FR" sz="1300" b="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190500" y="6081724"/>
            <a:ext cx="2616044" cy="6924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6E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 eaLnBrk="1" hangingPunct="1">
              <a:spcBef>
                <a:spcPct val="50000"/>
              </a:spcBef>
              <a:defRPr sz="1400" b="1">
                <a:solidFill>
                  <a:schemeClr val="bg1"/>
                </a:solidFill>
                <a:latin typeface="Times" pitchFamily="18" charset="0"/>
                <a:ea typeface="MS PGothic" pitchFamily="34" charset="-128"/>
                <a:cs typeface="Times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altLang="fr-FR" sz="1300" b="0" dirty="0" err="1">
                <a:solidFill>
                  <a:schemeClr val="tx1"/>
                </a:solidFill>
                <a:latin typeface="Cambria" pitchFamily="18" charset="0"/>
              </a:rPr>
              <a:t>Development</a:t>
            </a:r>
            <a:r>
              <a:rPr lang="fr-FR" altLang="fr-FR" sz="1300" b="0" dirty="0">
                <a:solidFill>
                  <a:schemeClr val="tx1"/>
                </a:solidFill>
                <a:latin typeface="Cambria" pitchFamily="18" charset="0"/>
              </a:rPr>
              <a:t> of an </a:t>
            </a:r>
            <a:r>
              <a:rPr lang="fr-FR" altLang="fr-FR" sz="1300" b="0" dirty="0" err="1">
                <a:solidFill>
                  <a:schemeClr val="tx1"/>
                </a:solidFill>
                <a:latin typeface="Cambria" pitchFamily="18" charset="0"/>
              </a:rPr>
              <a:t>integrated</a:t>
            </a:r>
            <a:r>
              <a:rPr lang="fr-FR" altLang="fr-FR" sz="1300" b="0" dirty="0">
                <a:solidFill>
                  <a:schemeClr val="tx1"/>
                </a:solidFill>
                <a:latin typeface="Cambria" pitchFamily="18" charset="0"/>
              </a:rPr>
              <a:t> national network  of </a:t>
            </a:r>
            <a:r>
              <a:rPr lang="fr-FR" altLang="fr-FR" sz="1300" b="0" dirty="0" err="1">
                <a:solidFill>
                  <a:schemeClr val="tx1"/>
                </a:solidFill>
                <a:latin typeface="Cambria" pitchFamily="18" charset="0"/>
              </a:rPr>
              <a:t>logistic</a:t>
            </a:r>
            <a:r>
              <a:rPr lang="fr-FR" altLang="fr-FR" sz="1300" b="0" dirty="0">
                <a:solidFill>
                  <a:schemeClr val="tx1"/>
                </a:solidFill>
                <a:latin typeface="Cambria" pitchFamily="18" charset="0"/>
              </a:rPr>
              <a:t> zones </a:t>
            </a:r>
            <a:br>
              <a:rPr lang="fr-FR" altLang="fr-FR" sz="1300" b="0" dirty="0">
                <a:solidFill>
                  <a:schemeClr val="tx1"/>
                </a:solidFill>
                <a:latin typeface="Cambria" pitchFamily="18" charset="0"/>
              </a:rPr>
            </a:br>
            <a:r>
              <a:rPr lang="fr-FR" altLang="fr-FR" sz="1300" b="0" dirty="0">
                <a:solidFill>
                  <a:schemeClr val="tx1"/>
                </a:solidFill>
                <a:latin typeface="Cambria" pitchFamily="18" charset="0"/>
              </a:rPr>
              <a:t>and Optimisation of </a:t>
            </a:r>
            <a:r>
              <a:rPr lang="fr-FR" altLang="fr-FR" sz="1300" b="0" dirty="0" err="1">
                <a:solidFill>
                  <a:schemeClr val="tx1"/>
                </a:solidFill>
                <a:latin typeface="Cambria" pitchFamily="18" charset="0"/>
              </a:rPr>
              <a:t>freights</a:t>
            </a:r>
            <a:r>
              <a:rPr lang="fr-FR" altLang="fr-FR" sz="1300" b="0" dirty="0">
                <a:solidFill>
                  <a:schemeClr val="tx1"/>
                </a:solidFill>
                <a:latin typeface="Cambria" pitchFamily="18" charset="0"/>
              </a:rPr>
              <a:t> flow</a:t>
            </a:r>
          </a:p>
        </p:txBody>
      </p:sp>
      <p:sp>
        <p:nvSpPr>
          <p:cNvPr id="33" name="Text Box 42"/>
          <p:cNvSpPr txBox="1">
            <a:spLocks noChangeArrowheads="1"/>
          </p:cNvSpPr>
          <p:nvPr/>
        </p:nvSpPr>
        <p:spPr bwMode="auto">
          <a:xfrm>
            <a:off x="5952769" y="6228489"/>
            <a:ext cx="1590675" cy="2923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6E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 eaLnBrk="1" hangingPunct="1">
              <a:spcBef>
                <a:spcPct val="50000"/>
              </a:spcBef>
              <a:defRPr sz="1400" b="1">
                <a:solidFill>
                  <a:schemeClr val="bg1"/>
                </a:solidFill>
                <a:latin typeface="Times" pitchFamily="18" charset="0"/>
                <a:ea typeface="MS PGothic" pitchFamily="34" charset="-128"/>
                <a:cs typeface="Times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sz="1300" b="0" dirty="0" err="1">
                <a:solidFill>
                  <a:schemeClr val="tx1"/>
                </a:solidFill>
                <a:latin typeface="Cambria" pitchFamily="18" charset="0"/>
              </a:rPr>
              <a:t>Dams</a:t>
            </a:r>
            <a:endParaRPr lang="en-US" sz="1300" b="0" dirty="0">
              <a:solidFill>
                <a:schemeClr val="tx1"/>
              </a:solidFill>
              <a:latin typeface="Cambria" pitchFamily="18" charset="0"/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0120" y="5152077"/>
            <a:ext cx="1753855" cy="93915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270" y="5106930"/>
            <a:ext cx="1753855" cy="941474"/>
          </a:xfrm>
          <a:prstGeom prst="rect">
            <a:avLst/>
          </a:prstGeom>
        </p:spPr>
      </p:pic>
      <p:sp>
        <p:nvSpPr>
          <p:cNvPr id="38" name="Text Box 42"/>
          <p:cNvSpPr txBox="1">
            <a:spLocks noChangeArrowheads="1"/>
          </p:cNvSpPr>
          <p:nvPr/>
        </p:nvSpPr>
        <p:spPr bwMode="auto">
          <a:xfrm>
            <a:off x="3100644" y="6113254"/>
            <a:ext cx="2080956" cy="49244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6E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 algn="ctr" eaLnBrk="1" hangingPunct="1">
              <a:spcBef>
                <a:spcPct val="50000"/>
              </a:spcBef>
              <a:defRPr sz="1400" b="1">
                <a:solidFill>
                  <a:schemeClr val="bg1"/>
                </a:solidFill>
                <a:latin typeface="Times" pitchFamily="18" charset="0"/>
                <a:ea typeface="MS PGothic" pitchFamily="34" charset="-128"/>
                <a:cs typeface="Times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spcBef>
                <a:spcPts val="0"/>
              </a:spcBef>
            </a:pPr>
            <a:r>
              <a:rPr lang="fr-FR" sz="1300" b="0" dirty="0">
                <a:solidFill>
                  <a:schemeClr val="tx1"/>
                </a:solidFill>
                <a:latin typeface="Cambria" pitchFamily="18" charset="0"/>
              </a:rPr>
              <a:t>National </a:t>
            </a:r>
            <a:r>
              <a:rPr lang="fr-FR" sz="1300" b="0" dirty="0" err="1">
                <a:solidFill>
                  <a:schemeClr val="tx1"/>
                </a:solidFill>
                <a:latin typeface="Cambria" pitchFamily="18" charset="0"/>
              </a:rPr>
              <a:t>Mobility</a:t>
            </a:r>
            <a:r>
              <a:rPr lang="fr-FR" sz="1300" b="0" dirty="0">
                <a:solidFill>
                  <a:schemeClr val="tx1"/>
                </a:solidFill>
                <a:latin typeface="Cambria" pitchFamily="18" charset="0"/>
              </a:rPr>
              <a:t> master plan by 2020 and 2035</a:t>
            </a:r>
            <a:endParaRPr lang="en-US" sz="1300" b="0" dirty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-44349" y="192623"/>
            <a:ext cx="6194323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400" dirty="0">
                <a:solidFill>
                  <a:schemeClr val="bg1"/>
                </a:solidFill>
              </a:rPr>
              <a:t>Ministry of  Equipment, Transport , Logistics and Water Mission</a:t>
            </a:r>
          </a:p>
        </p:txBody>
      </p:sp>
      <p:sp>
        <p:nvSpPr>
          <p:cNvPr id="40" name="Arrondir un rectangle avec un coin diagonal 7">
            <a:extLst>
              <a:ext uri="{FF2B5EF4-FFF2-40B4-BE49-F238E27FC236}">
                <a16:creationId xmlns:a16="http://schemas.microsoft.com/office/drawing/2014/main" id="{540A32A9-A8F1-4317-AE00-C469339F3974}"/>
              </a:ext>
            </a:extLst>
          </p:cNvPr>
          <p:cNvSpPr/>
          <p:nvPr/>
        </p:nvSpPr>
        <p:spPr>
          <a:xfrm>
            <a:off x="182936" y="1351030"/>
            <a:ext cx="7589463" cy="532257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+mn-ea"/>
                <a:cs typeface="Tanseek Modern Pro Arabic" pitchFamily="34" charset="-78"/>
              </a:rPr>
              <a:t> </a:t>
            </a:r>
            <a:r>
              <a:rPr lang="en-US" sz="24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Sector plans offering important growth facilities</a:t>
            </a:r>
          </a:p>
        </p:txBody>
      </p:sp>
      <p:sp>
        <p:nvSpPr>
          <p:cNvPr id="42" name="TextBox 14">
            <a:extLst>
              <a:ext uri="{FF2B5EF4-FFF2-40B4-BE49-F238E27FC236}">
                <a16:creationId xmlns:a16="http://schemas.microsoft.com/office/drawing/2014/main" id="{AB49C953-7D3A-417B-B22D-2F558F77A8F5}"/>
              </a:ext>
            </a:extLst>
          </p:cNvPr>
          <p:cNvSpPr txBox="1"/>
          <p:nvPr/>
        </p:nvSpPr>
        <p:spPr>
          <a:xfrm>
            <a:off x="49832" y="4260446"/>
            <a:ext cx="2660393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 i="1">
                <a:latin typeface="Cambria" pitchFamily="18" charset="0"/>
              </a:defRPr>
            </a:lvl1pPr>
          </a:lstStyle>
          <a:p>
            <a:r>
              <a:rPr lang="fr-FR" dirty="0"/>
              <a:t>National </a:t>
            </a:r>
            <a:r>
              <a:rPr lang="fr-FR" dirty="0" err="1"/>
              <a:t>Strategy</a:t>
            </a:r>
            <a:r>
              <a:rPr lang="fr-FR" dirty="0"/>
              <a:t> of </a:t>
            </a:r>
            <a:r>
              <a:rPr lang="fr-FR" dirty="0" err="1"/>
              <a:t>develmopment</a:t>
            </a:r>
            <a:r>
              <a:rPr lang="fr-FR" dirty="0"/>
              <a:t> of the </a:t>
            </a:r>
            <a:r>
              <a:rPr lang="fr-FR" dirty="0" err="1"/>
              <a:t>logistical</a:t>
            </a:r>
            <a:r>
              <a:rPr lang="fr-FR" dirty="0"/>
              <a:t> </a:t>
            </a:r>
            <a:r>
              <a:rPr lang="fr-FR" dirty="0" err="1"/>
              <a:t>competitiveness</a:t>
            </a:r>
            <a:r>
              <a:rPr lang="fr-FR" dirty="0"/>
              <a:t> by 2030</a:t>
            </a:r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AB49C953-7D3A-417B-B22D-2F558F77A8F5}"/>
              </a:ext>
            </a:extLst>
          </p:cNvPr>
          <p:cNvSpPr txBox="1"/>
          <p:nvPr/>
        </p:nvSpPr>
        <p:spPr>
          <a:xfrm>
            <a:off x="5556806" y="4318472"/>
            <a:ext cx="25146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400" b="1" i="1" dirty="0">
                <a:latin typeface="Cambria" pitchFamily="18" charset="0"/>
              </a:rPr>
              <a:t>National Plan of Water</a:t>
            </a:r>
          </a:p>
        </p:txBody>
      </p:sp>
      <p:pic>
        <p:nvPicPr>
          <p:cNvPr id="45" name="Picture 50" descr="ANd9GcTbahlhQuxvsES7E0OjZE5p_XPAKjxDLo_TpuH_VZLlS8bXVHhMQQ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52" y="2601657"/>
            <a:ext cx="1680319" cy="8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 Box 42"/>
          <p:cNvSpPr txBox="1">
            <a:spLocks noChangeArrowheads="1"/>
          </p:cNvSpPr>
          <p:nvPr/>
        </p:nvSpPr>
        <p:spPr bwMode="auto">
          <a:xfrm>
            <a:off x="3100644" y="3487762"/>
            <a:ext cx="1829686" cy="6924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6E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altLang="fr-FR" sz="1300" dirty="0">
                <a:latin typeface="Cambria" pitchFamily="18" charset="0"/>
                <a:ea typeface="MS PGothic" pitchFamily="34" charset="-128"/>
                <a:cs typeface="Times" pitchFamily="18" charset="0"/>
              </a:rPr>
              <a:t>Valorisation of port infrastructures and </a:t>
            </a:r>
            <a:r>
              <a:rPr lang="fr-FR" altLang="fr-FR" sz="1300" dirty="0" err="1">
                <a:latin typeface="Cambria" pitchFamily="18" charset="0"/>
                <a:ea typeface="MS PGothic" pitchFamily="34" charset="-128"/>
                <a:cs typeface="Times" pitchFamily="18" charset="0"/>
              </a:rPr>
              <a:t>existing</a:t>
            </a:r>
            <a:r>
              <a:rPr lang="fr-FR" altLang="fr-FR" sz="1300" dirty="0">
                <a:latin typeface="Cambria" pitchFamily="18" charset="0"/>
                <a:ea typeface="MS PGothic" pitchFamily="34" charset="-128"/>
                <a:cs typeface="Times" pitchFamily="18" charset="0"/>
              </a:rPr>
              <a:t> connections </a:t>
            </a:r>
          </a:p>
        </p:txBody>
      </p:sp>
      <p:sp>
        <p:nvSpPr>
          <p:cNvPr id="47" name="TextBox 14">
            <a:extLst>
              <a:ext uri="{FF2B5EF4-FFF2-40B4-BE49-F238E27FC236}">
                <a16:creationId xmlns:a16="http://schemas.microsoft.com/office/drawing/2014/main" id="{AB49C953-7D3A-417B-B22D-2F558F77A8F5}"/>
              </a:ext>
            </a:extLst>
          </p:cNvPr>
          <p:cNvSpPr txBox="1"/>
          <p:nvPr/>
        </p:nvSpPr>
        <p:spPr>
          <a:xfrm>
            <a:off x="2896413" y="1993286"/>
            <a:ext cx="2513787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1400" b="1" i="1">
                <a:latin typeface="Cambria" pitchFamily="18" charset="0"/>
              </a:defRPr>
            </a:lvl1pPr>
          </a:lstStyle>
          <a:p>
            <a:r>
              <a:rPr lang="fr-FR" dirty="0"/>
              <a:t>National Port </a:t>
            </a:r>
            <a:r>
              <a:rPr lang="fr-FR" dirty="0" err="1"/>
              <a:t>Strategy</a:t>
            </a:r>
            <a:endParaRPr lang="fr-FR" dirty="0"/>
          </a:p>
          <a:p>
            <a:r>
              <a:rPr lang="fr-FR" dirty="0"/>
              <a:t>By 2035</a:t>
            </a:r>
          </a:p>
        </p:txBody>
      </p:sp>
    </p:spTree>
    <p:extLst>
      <p:ext uri="{BB962C8B-B14F-4D97-AF65-F5344CB8AC3E}">
        <p14:creationId xmlns:p14="http://schemas.microsoft.com/office/powerpoint/2010/main" val="196270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 animBg="1"/>
      <p:bldP spid="26" grpId="0" animBg="1"/>
      <p:bldP spid="27" grpId="0" animBg="1"/>
      <p:bldP spid="30" grpId="0"/>
      <p:bldP spid="31" grpId="0"/>
      <p:bldP spid="33" grpId="0"/>
      <p:bldP spid="38" grpId="0"/>
      <p:bldP spid="40" grpId="0" animBg="1"/>
      <p:bldP spid="42" grpId="0" animBg="1"/>
      <p:bldP spid="43" grpId="0" animBg="1"/>
      <p:bldP spid="46" grpId="0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51738" y="1797993"/>
            <a:ext cx="7836562" cy="717950"/>
            <a:chOff x="3533478" y="1700808"/>
            <a:chExt cx="4638921" cy="396044"/>
          </a:xfrm>
        </p:grpSpPr>
        <p:sp>
          <p:nvSpPr>
            <p:cNvPr id="4" name="Arrondir un rectangle avec un coin diagonal 7"/>
            <p:cNvSpPr/>
            <p:nvPr/>
          </p:nvSpPr>
          <p:spPr>
            <a:xfrm>
              <a:off x="3995935" y="1700808"/>
              <a:ext cx="4176464" cy="396044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b="1" dirty="0" err="1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Morocco</a:t>
              </a:r>
              <a:r>
                <a:rPr lang="fr-FR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 </a:t>
              </a:r>
              <a:r>
                <a:rPr lang="fr-FR" sz="2800" b="1" dirty="0" err="1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Overview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Tanseek Modern Pro Arabic" pitchFamily="34" charset="-78"/>
              </a:endParaRPr>
            </a:p>
          </p:txBody>
        </p:sp>
        <p:sp>
          <p:nvSpPr>
            <p:cNvPr id="5" name="Organigramme : Décision 4"/>
            <p:cNvSpPr/>
            <p:nvPr/>
          </p:nvSpPr>
          <p:spPr>
            <a:xfrm>
              <a:off x="3533478" y="1700808"/>
              <a:ext cx="46245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" name="Groupe 2">
            <a:extLst>
              <a:ext uri="{FF2B5EF4-FFF2-40B4-BE49-F238E27FC236}">
                <a16:creationId xmlns:a16="http://schemas.microsoft.com/office/drawing/2014/main" id="{B03C9AF8-1F6E-49F8-9B36-3E200AC077C2}"/>
              </a:ext>
            </a:extLst>
          </p:cNvPr>
          <p:cNvGrpSpPr/>
          <p:nvPr/>
        </p:nvGrpSpPr>
        <p:grpSpPr>
          <a:xfrm>
            <a:off x="155402" y="2746806"/>
            <a:ext cx="7832898" cy="880178"/>
            <a:chOff x="3517708" y="1700808"/>
            <a:chExt cx="4654691" cy="485534"/>
          </a:xfrm>
        </p:grpSpPr>
        <p:sp>
          <p:nvSpPr>
            <p:cNvPr id="7" name="Arrondir un rectangle avec un coin diagonal 7">
              <a:extLst>
                <a:ext uri="{FF2B5EF4-FFF2-40B4-BE49-F238E27FC236}">
                  <a16:creationId xmlns:a16="http://schemas.microsoft.com/office/drawing/2014/main" id="{7B0626D7-F80D-48D8-B003-C6A73C347204}"/>
                </a:ext>
              </a:extLst>
            </p:cNvPr>
            <p:cNvSpPr/>
            <p:nvPr/>
          </p:nvSpPr>
          <p:spPr>
            <a:xfrm>
              <a:off x="3995935" y="1700808"/>
              <a:ext cx="4176464" cy="485534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457200">
                <a:defRPr/>
              </a:pPr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Ministry of  Equipment, Transport, Logistics and Water Mission</a:t>
              </a:r>
            </a:p>
          </p:txBody>
        </p:sp>
        <p:sp>
          <p:nvSpPr>
            <p:cNvPr id="8" name="Organigramme : Décision 4">
              <a:extLst>
                <a:ext uri="{FF2B5EF4-FFF2-40B4-BE49-F238E27FC236}">
                  <a16:creationId xmlns:a16="http://schemas.microsoft.com/office/drawing/2014/main" id="{9E822C6A-C5AF-48B9-8C64-B5AC326B319B}"/>
                </a:ext>
              </a:extLst>
            </p:cNvPr>
            <p:cNvSpPr/>
            <p:nvPr/>
          </p:nvSpPr>
          <p:spPr>
            <a:xfrm>
              <a:off x="3517708" y="1745553"/>
              <a:ext cx="47822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2" name="Groupe 2">
            <a:extLst>
              <a:ext uri="{FF2B5EF4-FFF2-40B4-BE49-F238E27FC236}">
                <a16:creationId xmlns:a16="http://schemas.microsoft.com/office/drawing/2014/main" id="{0C25A031-5132-455D-B44E-BBFDF1580ED6}"/>
              </a:ext>
            </a:extLst>
          </p:cNvPr>
          <p:cNvGrpSpPr/>
          <p:nvPr/>
        </p:nvGrpSpPr>
        <p:grpSpPr>
          <a:xfrm>
            <a:off x="128846" y="4968883"/>
            <a:ext cx="7859454" cy="880180"/>
            <a:chOff x="3533478" y="1700808"/>
            <a:chExt cx="4638921" cy="485535"/>
          </a:xfrm>
        </p:grpSpPr>
        <p:sp>
          <p:nvSpPr>
            <p:cNvPr id="13" name="Arrondir un rectangle avec un coin diagonal 7">
              <a:extLst>
                <a:ext uri="{FF2B5EF4-FFF2-40B4-BE49-F238E27FC236}">
                  <a16:creationId xmlns:a16="http://schemas.microsoft.com/office/drawing/2014/main" id="{140BB42A-25AD-4AD4-88A2-229A73A88A11}"/>
                </a:ext>
              </a:extLst>
            </p:cNvPr>
            <p:cNvSpPr/>
            <p:nvPr/>
          </p:nvSpPr>
          <p:spPr>
            <a:xfrm>
              <a:off x="3995935" y="1700808"/>
              <a:ext cx="4176464" cy="485535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Potential Public-Private Partnership (PPP) Projects</a:t>
              </a:r>
            </a:p>
          </p:txBody>
        </p:sp>
        <p:sp>
          <p:nvSpPr>
            <p:cNvPr id="14" name="Organigramme : Décision 4">
              <a:extLst>
                <a:ext uri="{FF2B5EF4-FFF2-40B4-BE49-F238E27FC236}">
                  <a16:creationId xmlns:a16="http://schemas.microsoft.com/office/drawing/2014/main" id="{3ACDBD63-1E15-41AD-BC32-AD33A8F5A6EC}"/>
                </a:ext>
              </a:extLst>
            </p:cNvPr>
            <p:cNvSpPr/>
            <p:nvPr/>
          </p:nvSpPr>
          <p:spPr>
            <a:xfrm>
              <a:off x="3533478" y="1700808"/>
              <a:ext cx="46245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5" name="Groupe 2">
            <a:extLst>
              <a:ext uri="{FF2B5EF4-FFF2-40B4-BE49-F238E27FC236}">
                <a16:creationId xmlns:a16="http://schemas.microsoft.com/office/drawing/2014/main" id="{5DF83AFD-E659-4FE1-8F25-33A6BD6D953B}"/>
              </a:ext>
            </a:extLst>
          </p:cNvPr>
          <p:cNvGrpSpPr/>
          <p:nvPr/>
        </p:nvGrpSpPr>
        <p:grpSpPr>
          <a:xfrm>
            <a:off x="128846" y="3857843"/>
            <a:ext cx="7859454" cy="880180"/>
            <a:chOff x="3519557" y="1700808"/>
            <a:chExt cx="4652842" cy="350562"/>
          </a:xfrm>
        </p:grpSpPr>
        <p:sp>
          <p:nvSpPr>
            <p:cNvPr id="16" name="Arrondir un rectangle avec un coin diagonal 7">
              <a:extLst>
                <a:ext uri="{FF2B5EF4-FFF2-40B4-BE49-F238E27FC236}">
                  <a16:creationId xmlns:a16="http://schemas.microsoft.com/office/drawing/2014/main" id="{0870D327-0947-499E-B0B8-62D5FC97596F}"/>
                </a:ext>
              </a:extLst>
            </p:cNvPr>
            <p:cNvSpPr/>
            <p:nvPr/>
          </p:nvSpPr>
          <p:spPr>
            <a:xfrm>
              <a:off x="3995935" y="1700808"/>
              <a:ext cx="4176464" cy="350562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Current Achievements and  Future Programs </a:t>
              </a:r>
              <a:endPara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endParaRPr>
            </a:p>
          </p:txBody>
        </p:sp>
        <p:sp>
          <p:nvSpPr>
            <p:cNvPr id="17" name="Organigramme : Décision 4">
              <a:extLst>
                <a:ext uri="{FF2B5EF4-FFF2-40B4-BE49-F238E27FC236}">
                  <a16:creationId xmlns:a16="http://schemas.microsoft.com/office/drawing/2014/main" id="{9E23DA2B-CE13-4EDC-9695-7581156E0679}"/>
                </a:ext>
              </a:extLst>
            </p:cNvPr>
            <p:cNvSpPr/>
            <p:nvPr/>
          </p:nvSpPr>
          <p:spPr>
            <a:xfrm>
              <a:off x="3519557" y="1733115"/>
              <a:ext cx="476378" cy="285948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192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00017 -0.3175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2">
            <a:extLst>
              <a:ext uri="{FF2B5EF4-FFF2-40B4-BE49-F238E27FC236}">
                <a16:creationId xmlns:a16="http://schemas.microsoft.com/office/drawing/2014/main" id="{538FC8DC-D0CB-4932-B5D5-79F01CA4D22D}"/>
              </a:ext>
            </a:extLst>
          </p:cNvPr>
          <p:cNvGrpSpPr/>
          <p:nvPr/>
        </p:nvGrpSpPr>
        <p:grpSpPr>
          <a:xfrm>
            <a:off x="128846" y="1691135"/>
            <a:ext cx="7859454" cy="880180"/>
            <a:chOff x="3519557" y="1700808"/>
            <a:chExt cx="4652842" cy="350562"/>
          </a:xfrm>
        </p:grpSpPr>
        <p:sp>
          <p:nvSpPr>
            <p:cNvPr id="10" name="Arrondir un rectangle avec un coin diagonal 7">
              <a:extLst>
                <a:ext uri="{FF2B5EF4-FFF2-40B4-BE49-F238E27FC236}">
                  <a16:creationId xmlns:a16="http://schemas.microsoft.com/office/drawing/2014/main" id="{1DE4E07D-6137-4C75-BCA1-ABAE0D27422B}"/>
                </a:ext>
              </a:extLst>
            </p:cNvPr>
            <p:cNvSpPr/>
            <p:nvPr/>
          </p:nvSpPr>
          <p:spPr>
            <a:xfrm>
              <a:off x="3995935" y="1700808"/>
              <a:ext cx="4176464" cy="350562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Current Achievements and  Future Programs </a:t>
              </a:r>
              <a:endPara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endParaRPr>
            </a:p>
          </p:txBody>
        </p:sp>
        <p:sp>
          <p:nvSpPr>
            <p:cNvPr id="11" name="Organigramme : Décision 4">
              <a:extLst>
                <a:ext uri="{FF2B5EF4-FFF2-40B4-BE49-F238E27FC236}">
                  <a16:creationId xmlns:a16="http://schemas.microsoft.com/office/drawing/2014/main" id="{DC9A9503-8F65-4D86-991A-363270493EB2}"/>
                </a:ext>
              </a:extLst>
            </p:cNvPr>
            <p:cNvSpPr/>
            <p:nvPr/>
          </p:nvSpPr>
          <p:spPr>
            <a:xfrm>
              <a:off x="3519557" y="1733115"/>
              <a:ext cx="476378" cy="285948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5" name="TextBox 5">
            <a:extLst>
              <a:ext uri="{FF2B5EF4-FFF2-40B4-BE49-F238E27FC236}">
                <a16:creationId xmlns:a16="http://schemas.microsoft.com/office/drawing/2014/main" id="{AB8D982C-70EA-438A-8498-BD642EBC08F5}"/>
              </a:ext>
            </a:extLst>
          </p:cNvPr>
          <p:cNvSpPr txBox="1"/>
          <p:nvPr/>
        </p:nvSpPr>
        <p:spPr>
          <a:xfrm>
            <a:off x="933523" y="2761021"/>
            <a:ext cx="7054769" cy="478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400" b="1" kern="0" spc="-100" dirty="0" err="1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Roads</a:t>
            </a:r>
            <a:r>
              <a:rPr lang="fr-FR" sz="24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and </a:t>
            </a:r>
            <a:r>
              <a:rPr lang="fr-FR" sz="2400" b="1" kern="0" spc="-100" dirty="0" err="1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Motorways</a:t>
            </a:r>
            <a:r>
              <a:rPr lang="fr-FR" sz="24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03AE9B80-676A-4D84-BC60-6026B3FDC953}"/>
              </a:ext>
            </a:extLst>
          </p:cNvPr>
          <p:cNvSpPr txBox="1"/>
          <p:nvPr/>
        </p:nvSpPr>
        <p:spPr>
          <a:xfrm>
            <a:off x="933519" y="3514764"/>
            <a:ext cx="7054769" cy="478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400" b="1" kern="0" spc="-100" dirty="0" err="1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Railways</a:t>
            </a:r>
            <a:endParaRPr lang="fr-FR" sz="2400" b="1" kern="0" spc="-100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A17632C4-B1AE-4810-BE09-0A0AA68F796B}"/>
              </a:ext>
            </a:extLst>
          </p:cNvPr>
          <p:cNvSpPr txBox="1"/>
          <p:nvPr/>
        </p:nvSpPr>
        <p:spPr>
          <a:xfrm>
            <a:off x="933521" y="4263858"/>
            <a:ext cx="7054769" cy="478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4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Ports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D15908AE-7E9F-4E3A-A314-99C3EE240388}"/>
              </a:ext>
            </a:extLst>
          </p:cNvPr>
          <p:cNvSpPr txBox="1"/>
          <p:nvPr/>
        </p:nvSpPr>
        <p:spPr>
          <a:xfrm>
            <a:off x="933518" y="5012952"/>
            <a:ext cx="7054769" cy="478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400" b="1" kern="0" spc="-100" dirty="0" err="1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Development</a:t>
            </a:r>
            <a:r>
              <a:rPr lang="fr-FR" sz="24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of </a:t>
            </a:r>
            <a:r>
              <a:rPr lang="fr-FR" sz="2400" b="1" kern="0" spc="-100" dirty="0" err="1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Logistics</a:t>
            </a:r>
            <a:r>
              <a:rPr lang="fr-FR" sz="24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sz="2400" b="1" kern="0" spc="-100" dirty="0" err="1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Competitiveness</a:t>
            </a:r>
            <a:endParaRPr lang="fr-FR" sz="2400" b="1" kern="0" spc="-100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087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304238"/>
              </p:ext>
            </p:extLst>
          </p:nvPr>
        </p:nvGraphicFramePr>
        <p:xfrm>
          <a:off x="182936" y="2008909"/>
          <a:ext cx="4231223" cy="461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2301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mbria" pitchFamily="18" charset="0"/>
                        </a:rPr>
                        <a:t>Current</a:t>
                      </a:r>
                      <a:r>
                        <a:rPr lang="en-US" sz="1800" baseline="0" noProof="0" dirty="0">
                          <a:latin typeface="Cambria" pitchFamily="18" charset="0"/>
                        </a:rPr>
                        <a:t> Achievements </a:t>
                      </a:r>
                      <a:endParaRPr lang="en-US" sz="1800" noProof="0" dirty="0">
                        <a:latin typeface="Cambria" pitchFamily="18" charset="0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73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>
                          <a:latin typeface="Cambria" pitchFamily="18" charset="0"/>
                        </a:rPr>
                        <a:t>Road network</a:t>
                      </a:r>
                      <a:r>
                        <a:rPr lang="en-US" sz="1600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600" b="1" baseline="0" dirty="0">
                          <a:latin typeface="Cambria" pitchFamily="18" charset="0"/>
                        </a:rPr>
                        <a:t>60000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km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44000 km </a:t>
                      </a:r>
                      <a:r>
                        <a:rPr lang="en-US" sz="1600" dirty="0">
                          <a:latin typeface="Cambria" pitchFamily="18" charset="0"/>
                        </a:rPr>
                        <a:t>of paved roads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16000 km </a:t>
                      </a:r>
                      <a:r>
                        <a:rPr lang="en-US" sz="1600" dirty="0">
                          <a:latin typeface="Cambria" pitchFamily="18" charset="0"/>
                        </a:rPr>
                        <a:t>of unpaved roads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>
                          <a:latin typeface="Cambria" pitchFamily="18" charset="0"/>
                        </a:rPr>
                        <a:t>Expressways :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1066 km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dirty="0">
                          <a:latin typeface="Cambria" pitchFamily="18" charset="0"/>
                        </a:rPr>
                        <a:t>Rural Roads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: 26000 km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dirty="0">
                          <a:latin typeface="Cambria" pitchFamily="18" charset="0"/>
                        </a:rPr>
                        <a:t>Engineering structures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: 10000 unit </a:t>
                      </a:r>
                    </a:p>
                  </a:txBody>
                  <a:tcPr marL="91433" marR="91433" marT="45717" marB="4571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30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Future Programs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84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rgbClr val="1F497D"/>
                          </a:solidFill>
                          <a:latin typeface="Cambria" pitchFamily="18" charset="0"/>
                          <a:cs typeface="Tanseek Modern Pro Arabic" pitchFamily="34" charset="-78"/>
                        </a:rPr>
                        <a:t>Road Master Plan by 2035</a:t>
                      </a:r>
                      <a:r>
                        <a:rPr lang="fr-FR" sz="1600" b="1" u="sng" dirty="0">
                          <a:solidFill>
                            <a:srgbClr val="1F497D"/>
                          </a:solidFill>
                          <a:latin typeface="Cambria" pitchFamily="18" charset="0"/>
                          <a:cs typeface="Tanseek Modern Pro Arabic" pitchFamily="34" charset="-78"/>
                        </a:rPr>
                        <a:t>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100" dirty="0">
                        <a:latin typeface="Cambria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Cambria" pitchFamily="18" charset="0"/>
                        </a:rPr>
                        <a:t>Expressways :2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000 km (1560 Km under construction – 1.3 BUSD)</a:t>
                      </a:r>
                      <a:endParaRPr lang="en-US" sz="1600" dirty="0">
                        <a:latin typeface="Cambria" pitchFamily="18" charset="0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Cambria" pitchFamily="18" charset="0"/>
                        </a:rPr>
                        <a:t>Structured national roads: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7000 km 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dirty="0">
                          <a:latin typeface="Cambria" pitchFamily="18" charset="0"/>
                        </a:rPr>
                        <a:t>Rural Roads :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24 000 km </a:t>
                      </a:r>
                    </a:p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latin typeface="Cambria" pitchFamily="18" charset="0"/>
                        </a:rPr>
                        <a:t>A program for the</a:t>
                      </a:r>
                      <a:r>
                        <a:rPr lang="en-US" sz="1600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600" dirty="0">
                          <a:latin typeface="Cambria" pitchFamily="18" charset="0"/>
                        </a:rPr>
                        <a:t>maintenance of more than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2,000 km </a:t>
                      </a:r>
                      <a:r>
                        <a:rPr lang="en-US" sz="1600" dirty="0">
                          <a:latin typeface="Cambria" pitchFamily="18" charset="0"/>
                        </a:rPr>
                        <a:t>per year.</a:t>
                      </a: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B89C13C6-14D8-4CB5-8DDE-9166F659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08908"/>
            <a:ext cx="4076700" cy="4607791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1" name="Arrondir un rectangle avec un coin diagonal 7">
            <a:extLst>
              <a:ext uri="{FF2B5EF4-FFF2-40B4-BE49-F238E27FC236}">
                <a16:creationId xmlns:a16="http://schemas.microsoft.com/office/drawing/2014/main" id="{0CF0F056-D3CE-4C2D-A34B-9962209223EC}"/>
              </a:ext>
            </a:extLst>
          </p:cNvPr>
          <p:cNvSpPr/>
          <p:nvPr/>
        </p:nvSpPr>
        <p:spPr>
          <a:xfrm>
            <a:off x="182936" y="1236730"/>
            <a:ext cx="7589463" cy="532257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 </a:t>
            </a:r>
            <a:r>
              <a:rPr lang="fr-FR" sz="28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Road Network</a:t>
            </a:r>
          </a:p>
        </p:txBody>
      </p:sp>
      <p:sp>
        <p:nvSpPr>
          <p:cNvPr id="12" name="ZoneTexte 9">
            <a:extLst>
              <a:ext uri="{FF2B5EF4-FFF2-40B4-BE49-F238E27FC236}">
                <a16:creationId xmlns:a16="http://schemas.microsoft.com/office/drawing/2014/main" id="{8604EBA0-7F19-4256-BB4E-02C771D838BA}"/>
              </a:ext>
            </a:extLst>
          </p:cNvPr>
          <p:cNvSpPr txBox="1"/>
          <p:nvPr/>
        </p:nvSpPr>
        <p:spPr>
          <a:xfrm>
            <a:off x="152400" y="152400"/>
            <a:ext cx="619432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3200" dirty="0">
                <a:solidFill>
                  <a:schemeClr val="bg1"/>
                </a:solidFill>
              </a:rPr>
              <a:t>Current Achievements and  Future Programs </a:t>
            </a:r>
          </a:p>
        </p:txBody>
      </p:sp>
    </p:spTree>
    <p:extLst>
      <p:ext uri="{BB962C8B-B14F-4D97-AF65-F5344CB8AC3E}">
        <p14:creationId xmlns:p14="http://schemas.microsoft.com/office/powerpoint/2010/main" val="2992783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203" y="2320974"/>
            <a:ext cx="3887384" cy="4251678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386233" y="2372465"/>
            <a:ext cx="5738936" cy="4219512"/>
            <a:chOff x="1241739" y="1272410"/>
            <a:chExt cx="7651914" cy="5626016"/>
          </a:xfrm>
        </p:grpSpPr>
        <p:sp>
          <p:nvSpPr>
            <p:cNvPr id="6" name="Ellipse 5"/>
            <p:cNvSpPr/>
            <p:nvPr/>
          </p:nvSpPr>
          <p:spPr>
            <a:xfrm>
              <a:off x="5955232" y="3324591"/>
              <a:ext cx="2938421" cy="293842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r-FR" sz="135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8" name="Connecteur droit 17"/>
            <p:cNvCxnSpPr>
              <a:cxnSpLocks/>
            </p:cNvCxnSpPr>
            <p:nvPr/>
          </p:nvCxnSpPr>
          <p:spPr>
            <a:xfrm flipH="1" flipV="1">
              <a:off x="1404095" y="2503517"/>
              <a:ext cx="5469425" cy="4032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 flipH="1" flipV="1">
              <a:off x="6873519" y="2503517"/>
              <a:ext cx="560215" cy="798483"/>
            </a:xfrm>
            <a:prstGeom prst="line">
              <a:avLst/>
            </a:prstGeom>
            <a:ln w="3810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oneTexte 24"/>
            <p:cNvSpPr txBox="1"/>
            <p:nvPr/>
          </p:nvSpPr>
          <p:spPr>
            <a:xfrm>
              <a:off x="1241739" y="1272410"/>
              <a:ext cx="5818015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 defTabSz="6858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6AB1"/>
                </a:buClr>
                <a:buFont typeface="Wingdings" panose="05000000000000000000" pitchFamily="2" charset="2"/>
                <a:buChar char="§"/>
              </a:pPr>
              <a:r>
                <a:rPr lang="en-US" sz="135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NR1 : </a:t>
              </a:r>
              <a:r>
                <a:rPr lang="en-US" sz="1350" b="1" dirty="0" err="1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Tiznit</a:t>
              </a:r>
              <a:r>
                <a:rPr lang="en-US" sz="135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–Laayoune Expressway &amp; Enlargement and Reinforcement of Laayoune – </a:t>
              </a:r>
              <a:r>
                <a:rPr lang="en-US" sz="1350" b="1" dirty="0" err="1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Dakhla</a:t>
              </a:r>
              <a:r>
                <a:rPr lang="en-US" sz="135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 Expressway</a:t>
              </a:r>
            </a:p>
            <a:p>
              <a:pPr marL="214313" indent="-214313" defTabSz="6858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6AB1"/>
                </a:buClr>
                <a:buFont typeface="Wingdings" panose="05000000000000000000" pitchFamily="2" charset="2"/>
                <a:buChar char="§"/>
              </a:pPr>
              <a:r>
                <a:rPr lang="en-US" sz="135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Total length : 1055 KM </a:t>
              </a:r>
            </a:p>
            <a:p>
              <a:pPr marL="214313" indent="-214313" defTabSz="6858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A6AB1"/>
                </a:buClr>
                <a:buFont typeface="Wingdings" panose="05000000000000000000" pitchFamily="2" charset="2"/>
                <a:buChar char="§"/>
              </a:pPr>
              <a:r>
                <a:rPr lang="en-US" sz="1350" b="1" dirty="0">
                  <a:solidFill>
                    <a:schemeClr val="tx2">
                      <a:lumMod val="50000"/>
                    </a:schemeClr>
                  </a:solidFill>
                  <a:latin typeface="Calibri" panose="020F0502020204030204" pitchFamily="34" charset="0"/>
                </a:rPr>
                <a:t>Global coast </a:t>
              </a:r>
              <a:r>
                <a:rPr lang="en-US" sz="1350" b="1" dirty="0">
                  <a:solidFill>
                    <a:schemeClr val="tx2">
                      <a:lumMod val="50000"/>
                    </a:schemeClr>
                  </a:solidFill>
                  <a:latin typeface="Calibri"/>
                </a:rPr>
                <a:t>: 850 MUSD</a:t>
              </a: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739" y="2672106"/>
              <a:ext cx="4181674" cy="4226320"/>
            </a:xfrm>
            <a:prstGeom prst="rect">
              <a:avLst/>
            </a:prstGeom>
          </p:spPr>
        </p:pic>
      </p:grpSp>
      <p:sp>
        <p:nvSpPr>
          <p:cNvPr id="13" name="Arrondir un rectangle avec un coin diagonal 7">
            <a:extLst>
              <a:ext uri="{FF2B5EF4-FFF2-40B4-BE49-F238E27FC236}">
                <a16:creationId xmlns:a16="http://schemas.microsoft.com/office/drawing/2014/main" id="{D8242239-FB61-4F66-A512-35B9EC566EA9}"/>
              </a:ext>
            </a:extLst>
          </p:cNvPr>
          <p:cNvSpPr/>
          <p:nvPr/>
        </p:nvSpPr>
        <p:spPr>
          <a:xfrm>
            <a:off x="182936" y="1776987"/>
            <a:ext cx="7558927" cy="532257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fr-FR" sz="2000" b="1" i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 Main Project Under Construction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0F67C5-0872-4EC0-8B46-9246D1B1DDD3}"/>
              </a:ext>
            </a:extLst>
          </p:cNvPr>
          <p:cNvSpPr/>
          <p:nvPr/>
        </p:nvSpPr>
        <p:spPr>
          <a:xfrm>
            <a:off x="4813300" y="4200821"/>
            <a:ext cx="831850" cy="723900"/>
          </a:xfrm>
          <a:custGeom>
            <a:avLst/>
            <a:gdLst>
              <a:gd name="connsiteX0" fmla="*/ 0 w 831850"/>
              <a:gd name="connsiteY0" fmla="*/ 723900 h 723900"/>
              <a:gd name="connsiteX1" fmla="*/ 6350 w 831850"/>
              <a:gd name="connsiteY1" fmla="*/ 692150 h 723900"/>
              <a:gd name="connsiteX2" fmla="*/ 19050 w 831850"/>
              <a:gd name="connsiteY2" fmla="*/ 654050 h 723900"/>
              <a:gd name="connsiteX3" fmla="*/ 25400 w 831850"/>
              <a:gd name="connsiteY3" fmla="*/ 628650 h 723900"/>
              <a:gd name="connsiteX4" fmla="*/ 63500 w 831850"/>
              <a:gd name="connsiteY4" fmla="*/ 615950 h 723900"/>
              <a:gd name="connsiteX5" fmla="*/ 82550 w 831850"/>
              <a:gd name="connsiteY5" fmla="*/ 609600 h 723900"/>
              <a:gd name="connsiteX6" fmla="*/ 101600 w 831850"/>
              <a:gd name="connsiteY6" fmla="*/ 603250 h 723900"/>
              <a:gd name="connsiteX7" fmla="*/ 127000 w 831850"/>
              <a:gd name="connsiteY7" fmla="*/ 596900 h 723900"/>
              <a:gd name="connsiteX8" fmla="*/ 184150 w 831850"/>
              <a:gd name="connsiteY8" fmla="*/ 565150 h 723900"/>
              <a:gd name="connsiteX9" fmla="*/ 222250 w 831850"/>
              <a:gd name="connsiteY9" fmla="*/ 558800 h 723900"/>
              <a:gd name="connsiteX10" fmla="*/ 279400 w 831850"/>
              <a:gd name="connsiteY10" fmla="*/ 539750 h 723900"/>
              <a:gd name="connsiteX11" fmla="*/ 298450 w 831850"/>
              <a:gd name="connsiteY11" fmla="*/ 533400 h 723900"/>
              <a:gd name="connsiteX12" fmla="*/ 317500 w 831850"/>
              <a:gd name="connsiteY12" fmla="*/ 527050 h 723900"/>
              <a:gd name="connsiteX13" fmla="*/ 374650 w 831850"/>
              <a:gd name="connsiteY13" fmla="*/ 488950 h 723900"/>
              <a:gd name="connsiteX14" fmla="*/ 393700 w 831850"/>
              <a:gd name="connsiteY14" fmla="*/ 476250 h 723900"/>
              <a:gd name="connsiteX15" fmla="*/ 412750 w 831850"/>
              <a:gd name="connsiteY15" fmla="*/ 457200 h 723900"/>
              <a:gd name="connsiteX16" fmla="*/ 425450 w 831850"/>
              <a:gd name="connsiteY16" fmla="*/ 438150 h 723900"/>
              <a:gd name="connsiteX17" fmla="*/ 444500 w 831850"/>
              <a:gd name="connsiteY17" fmla="*/ 425450 h 723900"/>
              <a:gd name="connsiteX18" fmla="*/ 457200 w 831850"/>
              <a:gd name="connsiteY18" fmla="*/ 406400 h 723900"/>
              <a:gd name="connsiteX19" fmla="*/ 495300 w 831850"/>
              <a:gd name="connsiteY19" fmla="*/ 381000 h 723900"/>
              <a:gd name="connsiteX20" fmla="*/ 533400 w 831850"/>
              <a:gd name="connsiteY20" fmla="*/ 342900 h 723900"/>
              <a:gd name="connsiteX21" fmla="*/ 571500 w 831850"/>
              <a:gd name="connsiteY21" fmla="*/ 330200 h 723900"/>
              <a:gd name="connsiteX22" fmla="*/ 596900 w 831850"/>
              <a:gd name="connsiteY22" fmla="*/ 323850 h 723900"/>
              <a:gd name="connsiteX23" fmla="*/ 635000 w 831850"/>
              <a:gd name="connsiteY23" fmla="*/ 311150 h 723900"/>
              <a:gd name="connsiteX24" fmla="*/ 654050 w 831850"/>
              <a:gd name="connsiteY24" fmla="*/ 298450 h 723900"/>
              <a:gd name="connsiteX25" fmla="*/ 685800 w 831850"/>
              <a:gd name="connsiteY25" fmla="*/ 254000 h 723900"/>
              <a:gd name="connsiteX26" fmla="*/ 698500 w 831850"/>
              <a:gd name="connsiteY26" fmla="*/ 234950 h 723900"/>
              <a:gd name="connsiteX27" fmla="*/ 717550 w 831850"/>
              <a:gd name="connsiteY27" fmla="*/ 222250 h 723900"/>
              <a:gd name="connsiteX28" fmla="*/ 749300 w 831850"/>
              <a:gd name="connsiteY28" fmla="*/ 177800 h 723900"/>
              <a:gd name="connsiteX29" fmla="*/ 781050 w 831850"/>
              <a:gd name="connsiteY29" fmla="*/ 120650 h 723900"/>
              <a:gd name="connsiteX30" fmla="*/ 793750 w 831850"/>
              <a:gd name="connsiteY30" fmla="*/ 76200 h 723900"/>
              <a:gd name="connsiteX31" fmla="*/ 806450 w 831850"/>
              <a:gd name="connsiteY31" fmla="*/ 57150 h 723900"/>
              <a:gd name="connsiteX32" fmla="*/ 812800 w 831850"/>
              <a:gd name="connsiteY32" fmla="*/ 38100 h 723900"/>
              <a:gd name="connsiteX33" fmla="*/ 825500 w 831850"/>
              <a:gd name="connsiteY33" fmla="*/ 19050 h 723900"/>
              <a:gd name="connsiteX34" fmla="*/ 831850 w 831850"/>
              <a:gd name="connsiteY34" fmla="*/ 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31850" h="723900">
                <a:moveTo>
                  <a:pt x="0" y="723900"/>
                </a:moveTo>
                <a:cubicBezTo>
                  <a:pt x="2117" y="713317"/>
                  <a:pt x="3510" y="702563"/>
                  <a:pt x="6350" y="692150"/>
                </a:cubicBezTo>
                <a:cubicBezTo>
                  <a:pt x="9872" y="679235"/>
                  <a:pt x="15803" y="667037"/>
                  <a:pt x="19050" y="654050"/>
                </a:cubicBezTo>
                <a:cubicBezTo>
                  <a:pt x="21167" y="645583"/>
                  <a:pt x="18774" y="634330"/>
                  <a:pt x="25400" y="628650"/>
                </a:cubicBezTo>
                <a:cubicBezTo>
                  <a:pt x="35564" y="619938"/>
                  <a:pt x="50800" y="620183"/>
                  <a:pt x="63500" y="615950"/>
                </a:cubicBezTo>
                <a:lnTo>
                  <a:pt x="82550" y="609600"/>
                </a:lnTo>
                <a:cubicBezTo>
                  <a:pt x="88900" y="607483"/>
                  <a:pt x="95106" y="604873"/>
                  <a:pt x="101600" y="603250"/>
                </a:cubicBezTo>
                <a:lnTo>
                  <a:pt x="127000" y="596900"/>
                </a:lnTo>
                <a:cubicBezTo>
                  <a:pt x="151554" y="580531"/>
                  <a:pt x="159002" y="570738"/>
                  <a:pt x="184150" y="565150"/>
                </a:cubicBezTo>
                <a:cubicBezTo>
                  <a:pt x="196719" y="562357"/>
                  <a:pt x="209759" y="561923"/>
                  <a:pt x="222250" y="558800"/>
                </a:cubicBezTo>
                <a:lnTo>
                  <a:pt x="279400" y="539750"/>
                </a:lnTo>
                <a:lnTo>
                  <a:pt x="298450" y="533400"/>
                </a:lnTo>
                <a:cubicBezTo>
                  <a:pt x="304800" y="531283"/>
                  <a:pt x="311931" y="530763"/>
                  <a:pt x="317500" y="527050"/>
                </a:cubicBezTo>
                <a:lnTo>
                  <a:pt x="374650" y="488950"/>
                </a:lnTo>
                <a:cubicBezTo>
                  <a:pt x="381000" y="484717"/>
                  <a:pt x="388304" y="481646"/>
                  <a:pt x="393700" y="476250"/>
                </a:cubicBezTo>
                <a:cubicBezTo>
                  <a:pt x="400050" y="469900"/>
                  <a:pt x="407001" y="464099"/>
                  <a:pt x="412750" y="457200"/>
                </a:cubicBezTo>
                <a:cubicBezTo>
                  <a:pt x="417636" y="451337"/>
                  <a:pt x="420054" y="443546"/>
                  <a:pt x="425450" y="438150"/>
                </a:cubicBezTo>
                <a:cubicBezTo>
                  <a:pt x="430846" y="432754"/>
                  <a:pt x="438150" y="429683"/>
                  <a:pt x="444500" y="425450"/>
                </a:cubicBezTo>
                <a:cubicBezTo>
                  <a:pt x="448733" y="419100"/>
                  <a:pt x="451457" y="411426"/>
                  <a:pt x="457200" y="406400"/>
                </a:cubicBezTo>
                <a:cubicBezTo>
                  <a:pt x="468687" y="396349"/>
                  <a:pt x="484507" y="391793"/>
                  <a:pt x="495300" y="381000"/>
                </a:cubicBezTo>
                <a:cubicBezTo>
                  <a:pt x="508000" y="368300"/>
                  <a:pt x="516361" y="348580"/>
                  <a:pt x="533400" y="342900"/>
                </a:cubicBezTo>
                <a:cubicBezTo>
                  <a:pt x="546100" y="338667"/>
                  <a:pt x="558513" y="333447"/>
                  <a:pt x="571500" y="330200"/>
                </a:cubicBezTo>
                <a:cubicBezTo>
                  <a:pt x="579967" y="328083"/>
                  <a:pt x="588541" y="326358"/>
                  <a:pt x="596900" y="323850"/>
                </a:cubicBezTo>
                <a:cubicBezTo>
                  <a:pt x="609722" y="320003"/>
                  <a:pt x="623861" y="318576"/>
                  <a:pt x="635000" y="311150"/>
                </a:cubicBezTo>
                <a:lnTo>
                  <a:pt x="654050" y="298450"/>
                </a:lnTo>
                <a:cubicBezTo>
                  <a:pt x="683980" y="253555"/>
                  <a:pt x="646418" y="309134"/>
                  <a:pt x="685800" y="254000"/>
                </a:cubicBezTo>
                <a:cubicBezTo>
                  <a:pt x="690236" y="247790"/>
                  <a:pt x="693104" y="240346"/>
                  <a:pt x="698500" y="234950"/>
                </a:cubicBezTo>
                <a:cubicBezTo>
                  <a:pt x="703896" y="229554"/>
                  <a:pt x="711200" y="226483"/>
                  <a:pt x="717550" y="222250"/>
                </a:cubicBezTo>
                <a:cubicBezTo>
                  <a:pt x="728133" y="207433"/>
                  <a:pt x="740667" y="193832"/>
                  <a:pt x="749300" y="177800"/>
                </a:cubicBezTo>
                <a:cubicBezTo>
                  <a:pt x="785560" y="110461"/>
                  <a:pt x="738635" y="163065"/>
                  <a:pt x="781050" y="120650"/>
                </a:cubicBezTo>
                <a:cubicBezTo>
                  <a:pt x="783085" y="112512"/>
                  <a:pt x="789195" y="85310"/>
                  <a:pt x="793750" y="76200"/>
                </a:cubicBezTo>
                <a:cubicBezTo>
                  <a:pt x="797163" y="69374"/>
                  <a:pt x="803037" y="63976"/>
                  <a:pt x="806450" y="57150"/>
                </a:cubicBezTo>
                <a:cubicBezTo>
                  <a:pt x="809443" y="51163"/>
                  <a:pt x="809807" y="44087"/>
                  <a:pt x="812800" y="38100"/>
                </a:cubicBezTo>
                <a:cubicBezTo>
                  <a:pt x="816213" y="31274"/>
                  <a:pt x="822087" y="25876"/>
                  <a:pt x="825500" y="19050"/>
                </a:cubicBezTo>
                <a:cubicBezTo>
                  <a:pt x="828493" y="13063"/>
                  <a:pt x="831850" y="0"/>
                  <a:pt x="831850" y="0"/>
                </a:cubicBezTo>
              </a:path>
            </a:pathLst>
          </a:custGeom>
          <a:noFill/>
          <a:ln w="76200" cmpd="dbl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5E8B20-7055-41BE-99A0-C0C6972215F8}"/>
              </a:ext>
            </a:extLst>
          </p:cNvPr>
          <p:cNvSpPr/>
          <p:nvPr/>
        </p:nvSpPr>
        <p:spPr>
          <a:xfrm>
            <a:off x="4229100" y="4933611"/>
            <a:ext cx="571500" cy="845820"/>
          </a:xfrm>
          <a:custGeom>
            <a:avLst/>
            <a:gdLst>
              <a:gd name="connsiteX0" fmla="*/ 0 w 571500"/>
              <a:gd name="connsiteY0" fmla="*/ 845820 h 845820"/>
              <a:gd name="connsiteX1" fmla="*/ 60960 w 571500"/>
              <a:gd name="connsiteY1" fmla="*/ 807720 h 845820"/>
              <a:gd name="connsiteX2" fmla="*/ 106680 w 571500"/>
              <a:gd name="connsiteY2" fmla="*/ 784860 h 845820"/>
              <a:gd name="connsiteX3" fmla="*/ 144780 w 571500"/>
              <a:gd name="connsiteY3" fmla="*/ 716280 h 845820"/>
              <a:gd name="connsiteX4" fmla="*/ 160020 w 571500"/>
              <a:gd name="connsiteY4" fmla="*/ 655320 h 845820"/>
              <a:gd name="connsiteX5" fmla="*/ 205740 w 571500"/>
              <a:gd name="connsiteY5" fmla="*/ 617220 h 845820"/>
              <a:gd name="connsiteX6" fmla="*/ 236220 w 571500"/>
              <a:gd name="connsiteY6" fmla="*/ 571500 h 845820"/>
              <a:gd name="connsiteX7" fmla="*/ 243840 w 571500"/>
              <a:gd name="connsiteY7" fmla="*/ 541020 h 845820"/>
              <a:gd name="connsiteX8" fmla="*/ 251460 w 571500"/>
              <a:gd name="connsiteY8" fmla="*/ 502920 h 845820"/>
              <a:gd name="connsiteX9" fmla="*/ 266700 w 571500"/>
              <a:gd name="connsiteY9" fmla="*/ 480060 h 845820"/>
              <a:gd name="connsiteX10" fmla="*/ 274320 w 571500"/>
              <a:gd name="connsiteY10" fmla="*/ 449580 h 845820"/>
              <a:gd name="connsiteX11" fmla="*/ 289560 w 571500"/>
              <a:gd name="connsiteY11" fmla="*/ 403860 h 845820"/>
              <a:gd name="connsiteX12" fmla="*/ 297180 w 571500"/>
              <a:gd name="connsiteY12" fmla="*/ 373380 h 845820"/>
              <a:gd name="connsiteX13" fmla="*/ 320040 w 571500"/>
              <a:gd name="connsiteY13" fmla="*/ 327660 h 845820"/>
              <a:gd name="connsiteX14" fmla="*/ 365760 w 571500"/>
              <a:gd name="connsiteY14" fmla="*/ 297180 h 845820"/>
              <a:gd name="connsiteX15" fmla="*/ 434340 w 571500"/>
              <a:gd name="connsiteY15" fmla="*/ 259080 h 845820"/>
              <a:gd name="connsiteX16" fmla="*/ 472440 w 571500"/>
              <a:gd name="connsiteY16" fmla="*/ 213360 h 845820"/>
              <a:gd name="connsiteX17" fmla="*/ 495300 w 571500"/>
              <a:gd name="connsiteY17" fmla="*/ 190500 h 845820"/>
              <a:gd name="connsiteX18" fmla="*/ 518160 w 571500"/>
              <a:gd name="connsiteY18" fmla="*/ 121920 h 845820"/>
              <a:gd name="connsiteX19" fmla="*/ 525780 w 571500"/>
              <a:gd name="connsiteY19" fmla="*/ 99060 h 845820"/>
              <a:gd name="connsiteX20" fmla="*/ 541020 w 571500"/>
              <a:gd name="connsiteY20" fmla="*/ 76200 h 845820"/>
              <a:gd name="connsiteX21" fmla="*/ 563880 w 571500"/>
              <a:gd name="connsiteY21" fmla="*/ 30480 h 845820"/>
              <a:gd name="connsiteX22" fmla="*/ 571500 w 571500"/>
              <a:gd name="connsiteY22" fmla="*/ 0 h 845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71500" h="845820">
                <a:moveTo>
                  <a:pt x="0" y="845820"/>
                </a:moveTo>
                <a:cubicBezTo>
                  <a:pt x="87444" y="775865"/>
                  <a:pt x="1399" y="837501"/>
                  <a:pt x="60960" y="807720"/>
                </a:cubicBezTo>
                <a:cubicBezTo>
                  <a:pt x="120046" y="778177"/>
                  <a:pt x="49221" y="804013"/>
                  <a:pt x="106680" y="784860"/>
                </a:cubicBezTo>
                <a:cubicBezTo>
                  <a:pt x="134645" y="756895"/>
                  <a:pt x="135456" y="762899"/>
                  <a:pt x="144780" y="716280"/>
                </a:cubicBezTo>
                <a:cubicBezTo>
                  <a:pt x="145879" y="710784"/>
                  <a:pt x="153325" y="665362"/>
                  <a:pt x="160020" y="655320"/>
                </a:cubicBezTo>
                <a:cubicBezTo>
                  <a:pt x="171754" y="637719"/>
                  <a:pt x="188872" y="628465"/>
                  <a:pt x="205740" y="617220"/>
                </a:cubicBezTo>
                <a:cubicBezTo>
                  <a:pt x="215900" y="601980"/>
                  <a:pt x="231778" y="589269"/>
                  <a:pt x="236220" y="571500"/>
                </a:cubicBezTo>
                <a:cubicBezTo>
                  <a:pt x="238760" y="561340"/>
                  <a:pt x="241568" y="551243"/>
                  <a:pt x="243840" y="541020"/>
                </a:cubicBezTo>
                <a:cubicBezTo>
                  <a:pt x="246650" y="528377"/>
                  <a:pt x="246912" y="515047"/>
                  <a:pt x="251460" y="502920"/>
                </a:cubicBezTo>
                <a:cubicBezTo>
                  <a:pt x="254676" y="494345"/>
                  <a:pt x="261620" y="487680"/>
                  <a:pt x="266700" y="480060"/>
                </a:cubicBezTo>
                <a:cubicBezTo>
                  <a:pt x="269240" y="469900"/>
                  <a:pt x="271311" y="459611"/>
                  <a:pt x="274320" y="449580"/>
                </a:cubicBezTo>
                <a:cubicBezTo>
                  <a:pt x="278936" y="434193"/>
                  <a:pt x="285664" y="419445"/>
                  <a:pt x="289560" y="403860"/>
                </a:cubicBezTo>
                <a:cubicBezTo>
                  <a:pt x="292100" y="393700"/>
                  <a:pt x="294303" y="383450"/>
                  <a:pt x="297180" y="373380"/>
                </a:cubicBezTo>
                <a:cubicBezTo>
                  <a:pt x="301580" y="357980"/>
                  <a:pt x="307318" y="338792"/>
                  <a:pt x="320040" y="327660"/>
                </a:cubicBezTo>
                <a:cubicBezTo>
                  <a:pt x="333824" y="315599"/>
                  <a:pt x="348384" y="302972"/>
                  <a:pt x="365760" y="297180"/>
                </a:cubicBezTo>
                <a:cubicBezTo>
                  <a:pt x="394506" y="287598"/>
                  <a:pt x="408138" y="285282"/>
                  <a:pt x="434340" y="259080"/>
                </a:cubicBezTo>
                <a:cubicBezTo>
                  <a:pt x="501126" y="192294"/>
                  <a:pt x="419396" y="277013"/>
                  <a:pt x="472440" y="213360"/>
                </a:cubicBezTo>
                <a:cubicBezTo>
                  <a:pt x="479339" y="205081"/>
                  <a:pt x="487680" y="198120"/>
                  <a:pt x="495300" y="190500"/>
                </a:cubicBezTo>
                <a:lnTo>
                  <a:pt x="518160" y="121920"/>
                </a:lnTo>
                <a:cubicBezTo>
                  <a:pt x="520700" y="114300"/>
                  <a:pt x="521325" y="105743"/>
                  <a:pt x="525780" y="99060"/>
                </a:cubicBezTo>
                <a:cubicBezTo>
                  <a:pt x="530860" y="91440"/>
                  <a:pt x="536924" y="84391"/>
                  <a:pt x="541020" y="76200"/>
                </a:cubicBezTo>
                <a:cubicBezTo>
                  <a:pt x="572568" y="13104"/>
                  <a:pt x="520204" y="95994"/>
                  <a:pt x="563880" y="30480"/>
                </a:cubicBezTo>
                <a:lnTo>
                  <a:pt x="571500" y="0"/>
                </a:ln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9">
            <a:extLst>
              <a:ext uri="{FF2B5EF4-FFF2-40B4-BE49-F238E27FC236}">
                <a16:creationId xmlns:a16="http://schemas.microsoft.com/office/drawing/2014/main" id="{E7AA4696-DF46-4E89-8DB7-2F36A919EEC1}"/>
              </a:ext>
            </a:extLst>
          </p:cNvPr>
          <p:cNvSpPr txBox="1"/>
          <p:nvPr/>
        </p:nvSpPr>
        <p:spPr>
          <a:xfrm>
            <a:off x="152400" y="152400"/>
            <a:ext cx="619432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3200" dirty="0">
                <a:solidFill>
                  <a:schemeClr val="bg1"/>
                </a:solidFill>
              </a:rPr>
              <a:t>Current Achievements and  Future Programs </a:t>
            </a:r>
          </a:p>
        </p:txBody>
      </p:sp>
      <p:sp>
        <p:nvSpPr>
          <p:cNvPr id="17" name="Arrondir un rectangle avec un coin diagonal 7">
            <a:extLst>
              <a:ext uri="{FF2B5EF4-FFF2-40B4-BE49-F238E27FC236}">
                <a16:creationId xmlns:a16="http://schemas.microsoft.com/office/drawing/2014/main" id="{BC7741AA-E789-4D35-AB04-DC933DAB31F9}"/>
              </a:ext>
            </a:extLst>
          </p:cNvPr>
          <p:cNvSpPr/>
          <p:nvPr/>
        </p:nvSpPr>
        <p:spPr>
          <a:xfrm>
            <a:off x="182936" y="1236730"/>
            <a:ext cx="7589463" cy="532257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 </a:t>
            </a:r>
            <a:r>
              <a:rPr lang="fr-FR" sz="28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Road Network</a:t>
            </a:r>
          </a:p>
        </p:txBody>
      </p:sp>
    </p:spTree>
    <p:extLst>
      <p:ext uri="{BB962C8B-B14F-4D97-AF65-F5344CB8AC3E}">
        <p14:creationId xmlns:p14="http://schemas.microsoft.com/office/powerpoint/2010/main" val="404788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9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355938"/>
              </p:ext>
            </p:extLst>
          </p:nvPr>
        </p:nvGraphicFramePr>
        <p:xfrm>
          <a:off x="131650" y="1898074"/>
          <a:ext cx="4231223" cy="4647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1676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mbria" pitchFamily="18" charset="0"/>
                        </a:rPr>
                        <a:t>Current</a:t>
                      </a:r>
                      <a:r>
                        <a:rPr lang="en-US" sz="1800" baseline="0" noProof="0" dirty="0">
                          <a:latin typeface="Cambria" pitchFamily="18" charset="0"/>
                        </a:rPr>
                        <a:t> Achievements </a:t>
                      </a:r>
                      <a:endParaRPr lang="en-US" sz="1800" noProof="0" dirty="0">
                        <a:latin typeface="Cambria" pitchFamily="18" charset="0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9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mbria" pitchFamily="18" charset="0"/>
                        </a:rPr>
                        <a:t>Motorways :</a:t>
                      </a:r>
                      <a:endParaRPr lang="en-US" sz="1800" b="1" dirty="0">
                        <a:latin typeface="Cambr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Cambria" pitchFamily="18" charset="0"/>
                        </a:rPr>
                        <a:t>    - </a:t>
                      </a:r>
                      <a:r>
                        <a:rPr lang="en-US" sz="1800" b="1" dirty="0">
                          <a:latin typeface="Cambria" pitchFamily="18" charset="0"/>
                        </a:rPr>
                        <a:t>1.800 km </a:t>
                      </a:r>
                      <a:r>
                        <a:rPr lang="en-US" sz="1800" dirty="0">
                          <a:latin typeface="Cambria" pitchFamily="18" charset="0"/>
                        </a:rPr>
                        <a:t>in service by 2016.</a:t>
                      </a:r>
                    </a:p>
                    <a:p>
                      <a:endParaRPr lang="en-US" sz="1800" dirty="0">
                        <a:latin typeface="Cambria" pitchFamily="18" charset="0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7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Future Programs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5488">
                <a:tc>
                  <a:txBody>
                    <a:bodyPr/>
                    <a:lstStyle/>
                    <a:p>
                      <a:pPr algn="ctr" defTabSz="457200">
                        <a:defRPr/>
                      </a:pPr>
                      <a:r>
                        <a:rPr lang="en-US" sz="1800" b="1" u="sng" dirty="0">
                          <a:solidFill>
                            <a:srgbClr val="1F497D"/>
                          </a:solidFill>
                          <a:latin typeface="Cambria" pitchFamily="18" charset="0"/>
                          <a:cs typeface="Tanseek Modern Pro Arabic" pitchFamily="34" charset="-78"/>
                        </a:rPr>
                        <a:t>Road Master Plan by 2035</a:t>
                      </a:r>
                      <a:r>
                        <a:rPr lang="fr-FR" sz="1800" b="1" u="sng" dirty="0">
                          <a:solidFill>
                            <a:srgbClr val="1F497D"/>
                          </a:solidFill>
                          <a:latin typeface="Cambria" pitchFamily="18" charset="0"/>
                          <a:cs typeface="Tanseek Modern Pro Arabic" pitchFamily="34" charset="-78"/>
                        </a:rPr>
                        <a:t> </a:t>
                      </a:r>
                    </a:p>
                    <a:p>
                      <a:pPr algn="ctr" defTabSz="457200">
                        <a:defRPr/>
                      </a:pPr>
                      <a:endParaRPr lang="fr-FR" sz="1800" b="1" u="sng" dirty="0">
                        <a:solidFill>
                          <a:srgbClr val="1F497D"/>
                        </a:solidFill>
                        <a:latin typeface="Cambria" pitchFamily="18" charset="0"/>
                        <a:cs typeface="Tanseek Modern Pro Arabic" pitchFamily="34" charset="-78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800" baseline="0" dirty="0">
                          <a:latin typeface="Cambria" pitchFamily="18" charset="0"/>
                        </a:rPr>
                        <a:t>The  </a:t>
                      </a:r>
                      <a:r>
                        <a:rPr lang="en-US" sz="1800" baseline="0" noProof="0" dirty="0">
                          <a:latin typeface="Cambria" pitchFamily="18" charset="0"/>
                        </a:rPr>
                        <a:t>Motorways</a:t>
                      </a:r>
                      <a:r>
                        <a:rPr lang="en-US" sz="1800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8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program is to reach  </a:t>
                      </a:r>
                      <a:r>
                        <a:rPr lang="fr-FR" sz="1800" b="1" baseline="0" dirty="0">
                          <a:latin typeface="Cambria" pitchFamily="18" charset="0"/>
                        </a:rPr>
                        <a:t>3000 km  </a:t>
                      </a:r>
                      <a:r>
                        <a:rPr lang="fr-FR" sz="1800" b="0" baseline="0" dirty="0">
                          <a:latin typeface="Cambria" pitchFamily="18" charset="0"/>
                        </a:rPr>
                        <a:t>to </a:t>
                      </a:r>
                      <a:r>
                        <a:rPr lang="en-US" sz="1800" b="0" baseline="0" noProof="0" dirty="0">
                          <a:latin typeface="Cambria" pitchFamily="18" charset="0"/>
                        </a:rPr>
                        <a:t>connect</a:t>
                      </a:r>
                      <a:r>
                        <a:rPr lang="fr-FR" sz="1800" b="0" baseline="0" dirty="0">
                          <a:latin typeface="Cambria" pitchFamily="18" charset="0"/>
                        </a:rPr>
                        <a:t> all </a:t>
                      </a:r>
                      <a:r>
                        <a:rPr lang="en-US" sz="1800" b="0" baseline="0" dirty="0">
                          <a:latin typeface="Cambria" pitchFamily="18" charset="0"/>
                        </a:rPr>
                        <a:t>destinations and major cities of Morocco, as well as major airports and ports.</a:t>
                      </a: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EF13CA4-A7B7-4C6E-8C58-71D4DA3B9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158" y="1898073"/>
            <a:ext cx="4546906" cy="4647871"/>
          </a:xfrm>
          <a:prstGeom prst="rect">
            <a:avLst/>
          </a:prstGeom>
          <a:ln w="28575">
            <a:solidFill>
              <a:schemeClr val="tx2"/>
            </a:solidFill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BFEB5AB1-2C39-48F6-9D3A-A8B52698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174" y="4612351"/>
            <a:ext cx="1783489" cy="1796407"/>
          </a:xfrm>
          <a:prstGeom prst="rect">
            <a:avLst/>
          </a:prstGeom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ZoneTexte 9">
            <a:extLst>
              <a:ext uri="{FF2B5EF4-FFF2-40B4-BE49-F238E27FC236}">
                <a16:creationId xmlns:a16="http://schemas.microsoft.com/office/drawing/2014/main" id="{5E4F402A-D446-4AD6-B7A1-E7F5605035C3}"/>
              </a:ext>
            </a:extLst>
          </p:cNvPr>
          <p:cNvSpPr txBox="1"/>
          <p:nvPr/>
        </p:nvSpPr>
        <p:spPr>
          <a:xfrm>
            <a:off x="152400" y="152400"/>
            <a:ext cx="619432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3200" dirty="0">
                <a:solidFill>
                  <a:schemeClr val="bg1"/>
                </a:solidFill>
              </a:rPr>
              <a:t>Current Achievements and  Future Programs </a:t>
            </a:r>
          </a:p>
        </p:txBody>
      </p:sp>
      <p:sp>
        <p:nvSpPr>
          <p:cNvPr id="12" name="Arrondir un rectangle avec un coin diagonal 7">
            <a:extLst>
              <a:ext uri="{FF2B5EF4-FFF2-40B4-BE49-F238E27FC236}">
                <a16:creationId xmlns:a16="http://schemas.microsoft.com/office/drawing/2014/main" id="{168D0BF4-D93B-4369-A5F7-36775872B36B}"/>
              </a:ext>
            </a:extLst>
          </p:cNvPr>
          <p:cNvSpPr/>
          <p:nvPr/>
        </p:nvSpPr>
        <p:spPr>
          <a:xfrm>
            <a:off x="182936" y="1236730"/>
            <a:ext cx="7589463" cy="532257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 </a:t>
            </a:r>
            <a:r>
              <a:rPr lang="fr-FR" sz="2800" b="1" dirty="0" err="1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Motorway</a:t>
            </a:r>
            <a:r>
              <a:rPr lang="fr-FR" sz="28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369154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51738" y="1797993"/>
            <a:ext cx="7836562" cy="717950"/>
            <a:chOff x="3533478" y="1700808"/>
            <a:chExt cx="4638921" cy="396044"/>
          </a:xfrm>
        </p:grpSpPr>
        <p:sp>
          <p:nvSpPr>
            <p:cNvPr id="4" name="Arrondir un rectangle avec un coin diagonal 7"/>
            <p:cNvSpPr/>
            <p:nvPr/>
          </p:nvSpPr>
          <p:spPr>
            <a:xfrm>
              <a:off x="3995935" y="1700808"/>
              <a:ext cx="4176464" cy="396044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Morocco Overview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cs typeface="Tanseek Modern Pro Arabic" pitchFamily="34" charset="-78"/>
              </a:endParaRPr>
            </a:p>
          </p:txBody>
        </p:sp>
        <p:sp>
          <p:nvSpPr>
            <p:cNvPr id="5" name="Organigramme : Décision 4"/>
            <p:cNvSpPr/>
            <p:nvPr/>
          </p:nvSpPr>
          <p:spPr>
            <a:xfrm>
              <a:off x="3533478" y="1700808"/>
              <a:ext cx="46245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" name="Groupe 2">
            <a:extLst>
              <a:ext uri="{FF2B5EF4-FFF2-40B4-BE49-F238E27FC236}">
                <a16:creationId xmlns:a16="http://schemas.microsoft.com/office/drawing/2014/main" id="{B03C9AF8-1F6E-49F8-9B36-3E200AC077C2}"/>
              </a:ext>
            </a:extLst>
          </p:cNvPr>
          <p:cNvGrpSpPr/>
          <p:nvPr/>
        </p:nvGrpSpPr>
        <p:grpSpPr>
          <a:xfrm>
            <a:off x="155402" y="2746806"/>
            <a:ext cx="7832898" cy="880178"/>
            <a:chOff x="3517708" y="1700808"/>
            <a:chExt cx="4654691" cy="485534"/>
          </a:xfrm>
        </p:grpSpPr>
        <p:sp>
          <p:nvSpPr>
            <p:cNvPr id="7" name="Arrondir un rectangle avec un coin diagonal 7">
              <a:extLst>
                <a:ext uri="{FF2B5EF4-FFF2-40B4-BE49-F238E27FC236}">
                  <a16:creationId xmlns:a16="http://schemas.microsoft.com/office/drawing/2014/main" id="{7B0626D7-F80D-48D8-B003-C6A73C347204}"/>
                </a:ext>
              </a:extLst>
            </p:cNvPr>
            <p:cNvSpPr/>
            <p:nvPr/>
          </p:nvSpPr>
          <p:spPr>
            <a:xfrm>
              <a:off x="3995935" y="1700808"/>
              <a:ext cx="4176464" cy="485534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457200">
                <a:defRPr/>
              </a:pPr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Ministry of  Equipment, Transport, Logistics and Water Mission</a:t>
              </a:r>
            </a:p>
          </p:txBody>
        </p:sp>
        <p:sp>
          <p:nvSpPr>
            <p:cNvPr id="8" name="Organigramme : Décision 4">
              <a:extLst>
                <a:ext uri="{FF2B5EF4-FFF2-40B4-BE49-F238E27FC236}">
                  <a16:creationId xmlns:a16="http://schemas.microsoft.com/office/drawing/2014/main" id="{9E822C6A-C5AF-48B9-8C64-B5AC326B319B}"/>
                </a:ext>
              </a:extLst>
            </p:cNvPr>
            <p:cNvSpPr/>
            <p:nvPr/>
          </p:nvSpPr>
          <p:spPr>
            <a:xfrm>
              <a:off x="3517708" y="1745553"/>
              <a:ext cx="47822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9" name="Groupe 2">
            <a:extLst>
              <a:ext uri="{FF2B5EF4-FFF2-40B4-BE49-F238E27FC236}">
                <a16:creationId xmlns:a16="http://schemas.microsoft.com/office/drawing/2014/main" id="{538FC8DC-D0CB-4932-B5D5-79F01CA4D22D}"/>
              </a:ext>
            </a:extLst>
          </p:cNvPr>
          <p:cNvGrpSpPr/>
          <p:nvPr/>
        </p:nvGrpSpPr>
        <p:grpSpPr>
          <a:xfrm>
            <a:off x="128846" y="3857843"/>
            <a:ext cx="7859454" cy="880180"/>
            <a:chOff x="3519557" y="1700808"/>
            <a:chExt cx="4652842" cy="350562"/>
          </a:xfrm>
        </p:grpSpPr>
        <p:sp>
          <p:nvSpPr>
            <p:cNvPr id="10" name="Arrondir un rectangle avec un coin diagonal 7">
              <a:extLst>
                <a:ext uri="{FF2B5EF4-FFF2-40B4-BE49-F238E27FC236}">
                  <a16:creationId xmlns:a16="http://schemas.microsoft.com/office/drawing/2014/main" id="{1DE4E07D-6137-4C75-BCA1-ABAE0D27422B}"/>
                </a:ext>
              </a:extLst>
            </p:cNvPr>
            <p:cNvSpPr/>
            <p:nvPr/>
          </p:nvSpPr>
          <p:spPr>
            <a:xfrm>
              <a:off x="3995935" y="1700808"/>
              <a:ext cx="4176464" cy="350562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Current Achievements and Future Programs </a:t>
              </a:r>
              <a:endPara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endParaRPr>
            </a:p>
          </p:txBody>
        </p:sp>
        <p:sp>
          <p:nvSpPr>
            <p:cNvPr id="11" name="Organigramme : Décision 4">
              <a:extLst>
                <a:ext uri="{FF2B5EF4-FFF2-40B4-BE49-F238E27FC236}">
                  <a16:creationId xmlns:a16="http://schemas.microsoft.com/office/drawing/2014/main" id="{DC9A9503-8F65-4D86-991A-363270493EB2}"/>
                </a:ext>
              </a:extLst>
            </p:cNvPr>
            <p:cNvSpPr/>
            <p:nvPr/>
          </p:nvSpPr>
          <p:spPr>
            <a:xfrm>
              <a:off x="3519557" y="1733115"/>
              <a:ext cx="476378" cy="285948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2" name="Groupe 2">
            <a:extLst>
              <a:ext uri="{FF2B5EF4-FFF2-40B4-BE49-F238E27FC236}">
                <a16:creationId xmlns:a16="http://schemas.microsoft.com/office/drawing/2014/main" id="{0C25A031-5132-455D-B44E-BBFDF1580ED6}"/>
              </a:ext>
            </a:extLst>
          </p:cNvPr>
          <p:cNvGrpSpPr/>
          <p:nvPr/>
        </p:nvGrpSpPr>
        <p:grpSpPr>
          <a:xfrm>
            <a:off x="128846" y="4968883"/>
            <a:ext cx="7859454" cy="880180"/>
            <a:chOff x="3533478" y="1700808"/>
            <a:chExt cx="4638921" cy="485535"/>
          </a:xfrm>
        </p:grpSpPr>
        <p:sp>
          <p:nvSpPr>
            <p:cNvPr id="13" name="Arrondir un rectangle avec un coin diagonal 7">
              <a:extLst>
                <a:ext uri="{FF2B5EF4-FFF2-40B4-BE49-F238E27FC236}">
                  <a16:creationId xmlns:a16="http://schemas.microsoft.com/office/drawing/2014/main" id="{140BB42A-25AD-4AD4-88A2-229A73A88A11}"/>
                </a:ext>
              </a:extLst>
            </p:cNvPr>
            <p:cNvSpPr/>
            <p:nvPr/>
          </p:nvSpPr>
          <p:spPr>
            <a:xfrm>
              <a:off x="3995935" y="1700808"/>
              <a:ext cx="4176464" cy="485535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Potential Public-Private Partnership (PPP) Projects</a:t>
              </a:r>
            </a:p>
          </p:txBody>
        </p:sp>
        <p:sp>
          <p:nvSpPr>
            <p:cNvPr id="14" name="Organigramme : Décision 4">
              <a:extLst>
                <a:ext uri="{FF2B5EF4-FFF2-40B4-BE49-F238E27FC236}">
                  <a16:creationId xmlns:a16="http://schemas.microsoft.com/office/drawing/2014/main" id="{3ACDBD63-1E15-41AD-BC32-AD33A8F5A6EC}"/>
                </a:ext>
              </a:extLst>
            </p:cNvPr>
            <p:cNvSpPr/>
            <p:nvPr/>
          </p:nvSpPr>
          <p:spPr>
            <a:xfrm>
              <a:off x="3533478" y="1700808"/>
              <a:ext cx="46245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4</a:t>
              </a:r>
            </a:p>
          </p:txBody>
        </p:sp>
      </p:grpSp>
      <p:sp>
        <p:nvSpPr>
          <p:cNvPr id="15" name="ZoneTexte 8">
            <a:extLst>
              <a:ext uri="{FF2B5EF4-FFF2-40B4-BE49-F238E27FC236}">
                <a16:creationId xmlns:a16="http://schemas.microsoft.com/office/drawing/2014/main" id="{904EE4F9-9440-4192-8BAF-23DB314EFF69}"/>
              </a:ext>
            </a:extLst>
          </p:cNvPr>
          <p:cNvSpPr txBox="1"/>
          <p:nvPr/>
        </p:nvSpPr>
        <p:spPr>
          <a:xfrm>
            <a:off x="182936" y="252558"/>
            <a:ext cx="551589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3600" dirty="0">
                <a:solidFill>
                  <a:schemeClr val="bg1"/>
                </a:solidFill>
              </a:rPr>
              <a:t>The plan</a:t>
            </a:r>
          </a:p>
        </p:txBody>
      </p:sp>
    </p:spTree>
    <p:extLst>
      <p:ext uri="{BB962C8B-B14F-4D97-AF65-F5344CB8AC3E}">
        <p14:creationId xmlns:p14="http://schemas.microsoft.com/office/powerpoint/2010/main" val="3609883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2">
            <a:extLst>
              <a:ext uri="{FF2B5EF4-FFF2-40B4-BE49-F238E27FC236}">
                <a16:creationId xmlns:a16="http://schemas.microsoft.com/office/drawing/2014/main" id="{538FC8DC-D0CB-4932-B5D5-79F01CA4D22D}"/>
              </a:ext>
            </a:extLst>
          </p:cNvPr>
          <p:cNvGrpSpPr/>
          <p:nvPr/>
        </p:nvGrpSpPr>
        <p:grpSpPr>
          <a:xfrm>
            <a:off x="128846" y="2257643"/>
            <a:ext cx="7961152" cy="880180"/>
            <a:chOff x="3519557" y="1700808"/>
            <a:chExt cx="4713048" cy="350562"/>
          </a:xfrm>
        </p:grpSpPr>
        <p:sp>
          <p:nvSpPr>
            <p:cNvPr id="10" name="Arrondir un rectangle avec un coin diagonal 7">
              <a:extLst>
                <a:ext uri="{FF2B5EF4-FFF2-40B4-BE49-F238E27FC236}">
                  <a16:creationId xmlns:a16="http://schemas.microsoft.com/office/drawing/2014/main" id="{1DE4E07D-6137-4C75-BCA1-ABAE0D27422B}"/>
                </a:ext>
              </a:extLst>
            </p:cNvPr>
            <p:cNvSpPr/>
            <p:nvPr/>
          </p:nvSpPr>
          <p:spPr>
            <a:xfrm>
              <a:off x="3995936" y="1700808"/>
              <a:ext cx="4236669" cy="350562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Current Achievements and  Future Programs </a:t>
              </a:r>
              <a:endPara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endParaRPr>
            </a:p>
          </p:txBody>
        </p:sp>
        <p:sp>
          <p:nvSpPr>
            <p:cNvPr id="11" name="Organigramme : Décision 4">
              <a:extLst>
                <a:ext uri="{FF2B5EF4-FFF2-40B4-BE49-F238E27FC236}">
                  <a16:creationId xmlns:a16="http://schemas.microsoft.com/office/drawing/2014/main" id="{DC9A9503-8F65-4D86-991A-363270493EB2}"/>
                </a:ext>
              </a:extLst>
            </p:cNvPr>
            <p:cNvSpPr/>
            <p:nvPr/>
          </p:nvSpPr>
          <p:spPr>
            <a:xfrm>
              <a:off x="3519557" y="1733115"/>
              <a:ext cx="476378" cy="285948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5" name="TextBox 5">
            <a:extLst>
              <a:ext uri="{FF2B5EF4-FFF2-40B4-BE49-F238E27FC236}">
                <a16:creationId xmlns:a16="http://schemas.microsoft.com/office/drawing/2014/main" id="{F0AF36A3-D189-47F6-809F-8D9E1067E162}"/>
              </a:ext>
            </a:extLst>
          </p:cNvPr>
          <p:cNvSpPr txBox="1"/>
          <p:nvPr/>
        </p:nvSpPr>
        <p:spPr>
          <a:xfrm>
            <a:off x="933530" y="3429000"/>
            <a:ext cx="7054769" cy="478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4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Railways</a:t>
            </a:r>
          </a:p>
        </p:txBody>
      </p:sp>
    </p:spTree>
    <p:extLst>
      <p:ext uri="{BB962C8B-B14F-4D97-AF65-F5344CB8AC3E}">
        <p14:creationId xmlns:p14="http://schemas.microsoft.com/office/powerpoint/2010/main" val="3618969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" name="Tableau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26651"/>
              </p:ext>
            </p:extLst>
          </p:nvPr>
        </p:nvGraphicFramePr>
        <p:xfrm>
          <a:off x="196791" y="1835039"/>
          <a:ext cx="4375209" cy="495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5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5385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Cambria" pitchFamily="18" charset="0"/>
                        </a:rPr>
                        <a:t>Current</a:t>
                      </a:r>
                      <a:r>
                        <a:rPr lang="en-US" sz="1600" baseline="0" noProof="0" dirty="0">
                          <a:latin typeface="Cambria" pitchFamily="18" charset="0"/>
                        </a:rPr>
                        <a:t> Achievements </a:t>
                      </a:r>
                      <a:endParaRPr lang="en-US" sz="1600" noProof="0" dirty="0">
                        <a:latin typeface="Cambria" pitchFamily="18" charset="0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5543">
                <a:tc>
                  <a:txBody>
                    <a:bodyPr/>
                    <a:lstStyle/>
                    <a:p>
                      <a:pPr marL="108000" marR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0" algn="l"/>
                        </a:tabLst>
                        <a:defRPr/>
                      </a:pPr>
                      <a:r>
                        <a:rPr lang="en-US" sz="1600" dirty="0">
                          <a:latin typeface="Cambria" pitchFamily="18" charset="0"/>
                        </a:rPr>
                        <a:t>Current railway network :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3600 km</a:t>
                      </a:r>
                      <a:endParaRPr lang="en-US" sz="1600" dirty="0">
                        <a:latin typeface="Cambria" pitchFamily="18" charset="0"/>
                      </a:endParaRPr>
                    </a:p>
                    <a:p>
                      <a:pPr marL="108000" marR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0" algn="l"/>
                        </a:tabLst>
                        <a:defRPr/>
                      </a:pPr>
                      <a:r>
                        <a:rPr lang="en-US" sz="1600" dirty="0">
                          <a:latin typeface="Cambria" pitchFamily="18" charset="0"/>
                        </a:rPr>
                        <a:t>The high-speed train line between Tangier and Casablanca :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200 km</a:t>
                      </a:r>
                    </a:p>
                    <a:p>
                      <a:pPr marL="108000" marR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0" algn="l"/>
                        </a:tabLst>
                        <a:defRPr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40 Million </a:t>
                      </a:r>
                      <a:r>
                        <a:rPr lang="en-US" sz="1600" b="0" dirty="0">
                          <a:latin typeface="Cambria" pitchFamily="18" charset="0"/>
                        </a:rPr>
                        <a:t>passenger</a:t>
                      </a:r>
                      <a:r>
                        <a:rPr lang="en-US" sz="1600" b="0" baseline="0" dirty="0">
                          <a:latin typeface="Cambria" pitchFamily="18" charset="0"/>
                        </a:rPr>
                        <a:t> in 2017</a:t>
                      </a:r>
                    </a:p>
                    <a:p>
                      <a:pPr marL="108000" marR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0" algn="l"/>
                        </a:tabLst>
                        <a:defRPr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30 Million </a:t>
                      </a:r>
                      <a:r>
                        <a:rPr lang="en-US" sz="1600" b="0" dirty="0">
                          <a:latin typeface="Cambria" pitchFamily="18" charset="0"/>
                        </a:rPr>
                        <a:t>tons transported Freight</a:t>
                      </a:r>
                    </a:p>
                    <a:p>
                      <a:pPr marL="108000" marR="0" indent="-82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 pitchFamily="34" charset="0"/>
                        <a:buChar char="•"/>
                        <a:tabLst>
                          <a:tab pos="0" algn="l"/>
                        </a:tabLst>
                        <a:defRPr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630 MUSD </a:t>
                      </a:r>
                      <a:r>
                        <a:rPr lang="en-US" sz="1600" b="0" dirty="0">
                          <a:latin typeface="Cambria" pitchFamily="18" charset="0"/>
                        </a:rPr>
                        <a:t>of </a:t>
                      </a:r>
                      <a:r>
                        <a:rPr lang="en-US" sz="1600" b="0" dirty="0" err="1">
                          <a:latin typeface="Cambria" pitchFamily="18" charset="0"/>
                        </a:rPr>
                        <a:t>investement</a:t>
                      </a:r>
                      <a:r>
                        <a:rPr lang="en-US" sz="1600" b="0" dirty="0">
                          <a:latin typeface="Cambria" pitchFamily="18" charset="0"/>
                        </a:rPr>
                        <a:t>  :</a:t>
                      </a:r>
                    </a:p>
                    <a:p>
                      <a:pPr marL="444500" marR="0" lvl="2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>
                          <a:tab pos="0" algn="l"/>
                        </a:tabLst>
                        <a:defRPr/>
                      </a:pPr>
                      <a:r>
                        <a:rPr lang="en-US" sz="1400" b="1" dirty="0">
                          <a:latin typeface="Cambria" pitchFamily="18" charset="0"/>
                        </a:rPr>
                        <a:t>270 MUSD</a:t>
                      </a:r>
                      <a:r>
                        <a:rPr lang="en-US" sz="1400" b="0" dirty="0">
                          <a:latin typeface="Cambria" pitchFamily="18" charset="0"/>
                        </a:rPr>
                        <a:t> : T</a:t>
                      </a:r>
                      <a:r>
                        <a:rPr lang="fr-FR" sz="1400" b="0" dirty="0" err="1"/>
                        <a:t>angier</a:t>
                      </a:r>
                      <a:r>
                        <a:rPr lang="fr-FR" sz="1400" b="0" dirty="0"/>
                        <a:t>-Casablanca HSR</a:t>
                      </a:r>
                    </a:p>
                    <a:p>
                      <a:pPr marL="444500" marR="0" lvl="2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>
                          <a:tab pos="0" algn="l"/>
                        </a:tabLst>
                        <a:defRPr/>
                      </a:pPr>
                      <a:r>
                        <a:rPr lang="en-US" sz="1400" b="1" dirty="0">
                          <a:latin typeface="Cambria" pitchFamily="18" charset="0"/>
                        </a:rPr>
                        <a:t>360 MUSD</a:t>
                      </a:r>
                      <a:r>
                        <a:rPr lang="en-US" sz="1400" b="1" baseline="0" dirty="0">
                          <a:latin typeface="Cambria" pitchFamily="18" charset="0"/>
                        </a:rPr>
                        <a:t> </a:t>
                      </a:r>
                      <a:r>
                        <a:rPr lang="en-US" sz="1400" b="0" baseline="0" dirty="0">
                          <a:latin typeface="Cambria" pitchFamily="18" charset="0"/>
                        </a:rPr>
                        <a:t>: </a:t>
                      </a:r>
                      <a:r>
                        <a:rPr lang="en-US" sz="1400" b="0" dirty="0">
                          <a:latin typeface="Cambria" pitchFamily="18" charset="0"/>
                        </a:rPr>
                        <a:t>projects to modernize the network</a:t>
                      </a: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8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600" b="1" kern="1200" dirty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Future Programs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2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rgbClr val="1F497D"/>
                          </a:solidFill>
                          <a:latin typeface="Cambria" pitchFamily="18" charset="0"/>
                          <a:cs typeface="Tanseek Modern Pro Arabic" pitchFamily="34" charset="-78"/>
                        </a:rPr>
                        <a:t>Moroccan Rail Master Plan by 2040</a:t>
                      </a:r>
                      <a:endParaRPr lang="fr-FR" sz="1600" b="1" u="sng" dirty="0">
                        <a:solidFill>
                          <a:srgbClr val="1F497D"/>
                        </a:solidFill>
                        <a:latin typeface="Cambria" pitchFamily="18" charset="0"/>
                        <a:cs typeface="Tanseek Modern Pro Arabic" pitchFamily="34" charset="-78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200" dirty="0">
                        <a:latin typeface="Cambr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Cambria" pitchFamily="18" charset="0"/>
                        </a:rPr>
                        <a:t>Extension of conventional  network:</a:t>
                      </a:r>
                      <a:r>
                        <a:rPr lang="en-US" sz="1600" baseline="0" dirty="0">
                          <a:latin typeface="Cambria" pitchFamily="18" charset="0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3800 km - 20 Billion $</a:t>
                      </a:r>
                      <a:endParaRPr lang="en-US" sz="1050" b="1" dirty="0">
                        <a:latin typeface="Cambr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Cambria" pitchFamily="18" charset="0"/>
                        </a:rPr>
                        <a:t>High-speed lines projects :</a:t>
                      </a:r>
                      <a:r>
                        <a:rPr lang="en-US" sz="1600" baseline="0" dirty="0">
                          <a:latin typeface="Cambria" pitchFamily="18" charset="0"/>
                        </a:rPr>
                        <a:t> 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1200 km - 13.5 Billion $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-Existing network improvement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1500 Km - 2.5 Billion $</a:t>
                      </a: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114" y="1835039"/>
            <a:ext cx="4259095" cy="4958890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9">
            <a:extLst>
              <a:ext uri="{FF2B5EF4-FFF2-40B4-BE49-F238E27FC236}">
                <a16:creationId xmlns:a16="http://schemas.microsoft.com/office/drawing/2014/main" id="{0FA07C4B-47FC-44B0-8E80-933BE5B8B37C}"/>
              </a:ext>
            </a:extLst>
          </p:cNvPr>
          <p:cNvSpPr txBox="1"/>
          <p:nvPr/>
        </p:nvSpPr>
        <p:spPr>
          <a:xfrm>
            <a:off x="152400" y="152400"/>
            <a:ext cx="619432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3200" dirty="0">
                <a:solidFill>
                  <a:schemeClr val="bg1"/>
                </a:solidFill>
              </a:rPr>
              <a:t>Current Achievements and  Future Programs </a:t>
            </a:r>
          </a:p>
        </p:txBody>
      </p:sp>
      <p:sp>
        <p:nvSpPr>
          <p:cNvPr id="6" name="Arrondir un rectangle avec un coin diagonal 7">
            <a:extLst>
              <a:ext uri="{FF2B5EF4-FFF2-40B4-BE49-F238E27FC236}">
                <a16:creationId xmlns:a16="http://schemas.microsoft.com/office/drawing/2014/main" id="{E091EF6E-9400-415D-BB9B-49B6FF1577EA}"/>
              </a:ext>
            </a:extLst>
          </p:cNvPr>
          <p:cNvSpPr/>
          <p:nvPr/>
        </p:nvSpPr>
        <p:spPr>
          <a:xfrm>
            <a:off x="182936" y="1236730"/>
            <a:ext cx="7589463" cy="532257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 </a:t>
            </a:r>
            <a:r>
              <a:rPr lang="fr-FR" sz="28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Railways</a:t>
            </a:r>
          </a:p>
        </p:txBody>
      </p:sp>
    </p:spTree>
    <p:extLst>
      <p:ext uri="{BB962C8B-B14F-4D97-AF65-F5344CB8AC3E}">
        <p14:creationId xmlns:p14="http://schemas.microsoft.com/office/powerpoint/2010/main" val="342861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2">
            <a:extLst>
              <a:ext uri="{FF2B5EF4-FFF2-40B4-BE49-F238E27FC236}">
                <a16:creationId xmlns:a16="http://schemas.microsoft.com/office/drawing/2014/main" id="{538FC8DC-D0CB-4932-B5D5-79F01CA4D22D}"/>
              </a:ext>
            </a:extLst>
          </p:cNvPr>
          <p:cNvGrpSpPr/>
          <p:nvPr/>
        </p:nvGrpSpPr>
        <p:grpSpPr>
          <a:xfrm>
            <a:off x="128846" y="2257643"/>
            <a:ext cx="7859454" cy="880180"/>
            <a:chOff x="3519557" y="1700808"/>
            <a:chExt cx="4652842" cy="350562"/>
          </a:xfrm>
        </p:grpSpPr>
        <p:sp>
          <p:nvSpPr>
            <p:cNvPr id="10" name="Arrondir un rectangle avec un coin diagonal 7">
              <a:extLst>
                <a:ext uri="{FF2B5EF4-FFF2-40B4-BE49-F238E27FC236}">
                  <a16:creationId xmlns:a16="http://schemas.microsoft.com/office/drawing/2014/main" id="{1DE4E07D-6137-4C75-BCA1-ABAE0D27422B}"/>
                </a:ext>
              </a:extLst>
            </p:cNvPr>
            <p:cNvSpPr/>
            <p:nvPr/>
          </p:nvSpPr>
          <p:spPr>
            <a:xfrm>
              <a:off x="3995935" y="1700808"/>
              <a:ext cx="4176464" cy="350562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Current Achievements and  Future Programs </a:t>
              </a:r>
              <a:endPara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endParaRPr>
            </a:p>
          </p:txBody>
        </p:sp>
        <p:sp>
          <p:nvSpPr>
            <p:cNvPr id="11" name="Organigramme : Décision 4">
              <a:extLst>
                <a:ext uri="{FF2B5EF4-FFF2-40B4-BE49-F238E27FC236}">
                  <a16:creationId xmlns:a16="http://schemas.microsoft.com/office/drawing/2014/main" id="{DC9A9503-8F65-4D86-991A-363270493EB2}"/>
                </a:ext>
              </a:extLst>
            </p:cNvPr>
            <p:cNvSpPr/>
            <p:nvPr/>
          </p:nvSpPr>
          <p:spPr>
            <a:xfrm>
              <a:off x="3519557" y="1733115"/>
              <a:ext cx="476378" cy="285948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5" name="TextBox 5">
            <a:extLst>
              <a:ext uri="{FF2B5EF4-FFF2-40B4-BE49-F238E27FC236}">
                <a16:creationId xmlns:a16="http://schemas.microsoft.com/office/drawing/2014/main" id="{F0AF36A3-D189-47F6-809F-8D9E1067E162}"/>
              </a:ext>
            </a:extLst>
          </p:cNvPr>
          <p:cNvSpPr txBox="1"/>
          <p:nvPr/>
        </p:nvSpPr>
        <p:spPr>
          <a:xfrm>
            <a:off x="933530" y="3429000"/>
            <a:ext cx="7054769" cy="478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4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Ports</a:t>
            </a:r>
          </a:p>
        </p:txBody>
      </p:sp>
    </p:spTree>
    <p:extLst>
      <p:ext uri="{BB962C8B-B14F-4D97-AF65-F5344CB8AC3E}">
        <p14:creationId xmlns:p14="http://schemas.microsoft.com/office/powerpoint/2010/main" val="107532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Tableau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81507"/>
              </p:ext>
            </p:extLst>
          </p:nvPr>
        </p:nvGraphicFramePr>
        <p:xfrm>
          <a:off x="182936" y="1917019"/>
          <a:ext cx="4231223" cy="4763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9782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>
                          <a:latin typeface="Cambria" pitchFamily="18" charset="0"/>
                        </a:rPr>
                        <a:t>Current</a:t>
                      </a:r>
                      <a:r>
                        <a:rPr lang="en-US" sz="1600" baseline="0" noProof="0" dirty="0">
                          <a:latin typeface="Cambria" pitchFamily="18" charset="0"/>
                        </a:rPr>
                        <a:t> Achievements </a:t>
                      </a:r>
                      <a:endParaRPr lang="en-US" sz="1600" noProof="0" dirty="0">
                        <a:latin typeface="Cambria" pitchFamily="18" charset="0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8053">
                <a:tc>
                  <a:txBody>
                    <a:bodyPr/>
                    <a:lstStyle/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3500 km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of Coastline </a:t>
                      </a:r>
                    </a:p>
                    <a:p>
                      <a:pPr marL="2857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400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41</a:t>
                      </a:r>
                      <a:r>
                        <a:rPr lang="en-US" sz="1600" dirty="0">
                          <a:latin typeface="Cambria" pitchFamily="18" charset="0"/>
                        </a:rPr>
                        <a:t> ports on the coastal strip: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700" dirty="0">
                        <a:latin typeface="Cambria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600" dirty="0">
                          <a:latin typeface="Cambria" pitchFamily="18" charset="0"/>
                        </a:rPr>
                        <a:t>      -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13</a:t>
                      </a:r>
                      <a:r>
                        <a:rPr lang="en-US" sz="1600" dirty="0">
                          <a:latin typeface="Cambria" pitchFamily="18" charset="0"/>
                        </a:rPr>
                        <a:t>  ports for international trade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>
                          <a:latin typeface="Cambria" pitchFamily="18" charset="0"/>
                        </a:rPr>
                        <a:t>      - 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21</a:t>
                      </a:r>
                      <a:r>
                        <a:rPr lang="en-US" sz="1600" dirty="0">
                          <a:latin typeface="Cambria" pitchFamily="18" charset="0"/>
                        </a:rPr>
                        <a:t>  fishing ports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>
                          <a:latin typeface="Cambria" pitchFamily="18" charset="0"/>
                        </a:rPr>
                        <a:t>      -</a:t>
                      </a:r>
                      <a:r>
                        <a:rPr lang="en-US" sz="1600" b="1" dirty="0">
                          <a:latin typeface="Cambria" pitchFamily="18" charset="0"/>
                        </a:rPr>
                        <a:t> 7    </a:t>
                      </a:r>
                      <a:r>
                        <a:rPr lang="en-US" sz="1600" dirty="0">
                          <a:latin typeface="Cambria" pitchFamily="18" charset="0"/>
                        </a:rPr>
                        <a:t>Marinas</a:t>
                      </a:r>
                      <a:endParaRPr lang="en-US" sz="1600" b="0" dirty="0">
                        <a:latin typeface="Cambria" pitchFamily="18" charset="0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1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600" b="1" kern="1200" dirty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Future Programs</a:t>
                      </a:r>
                      <a:endParaRPr lang="en-US" sz="16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>
                          <a:solidFill>
                            <a:srgbClr val="1F497D"/>
                          </a:solidFill>
                          <a:latin typeface="Cambria" pitchFamily="18" charset="0"/>
                          <a:cs typeface="Tanseek Modern Pro Arabic" pitchFamily="34" charset="-78"/>
                        </a:rPr>
                        <a:t>National Port Strategy by 2035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Cambria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b="1" baseline="0" dirty="0">
                          <a:latin typeface="Cambria" pitchFamily="18" charset="0"/>
                        </a:rPr>
                        <a:t>4</a:t>
                      </a:r>
                      <a:r>
                        <a:rPr lang="en-US" sz="1600" baseline="0" dirty="0">
                          <a:latin typeface="Cambria" pitchFamily="18" charset="0"/>
                        </a:rPr>
                        <a:t> New ports under construction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latin typeface="Cambria" pitchFamily="18" charset="0"/>
                        </a:rPr>
                        <a:t>2 Billion USD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3</a:t>
                      </a:r>
                      <a:r>
                        <a:rPr lang="en-US" sz="1600" dirty="0">
                          <a:latin typeface="Cambria" pitchFamily="18" charset="0"/>
                        </a:rPr>
                        <a:t> New ports under study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2.2 Billion USD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b="1" dirty="0">
                          <a:latin typeface="Cambria" pitchFamily="18" charset="0"/>
                        </a:rPr>
                        <a:t>4</a:t>
                      </a:r>
                      <a:r>
                        <a:rPr lang="en-US" sz="1600" b="0" dirty="0">
                          <a:latin typeface="Cambria" pitchFamily="18" charset="0"/>
                        </a:rPr>
                        <a:t> Big extension to existing ports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1.2 Billion USD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Integration of Ports into their Urban Environments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59" y="1917019"/>
            <a:ext cx="4273550" cy="471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9">
            <a:extLst>
              <a:ext uri="{FF2B5EF4-FFF2-40B4-BE49-F238E27FC236}">
                <a16:creationId xmlns:a16="http://schemas.microsoft.com/office/drawing/2014/main" id="{F5E7B53E-256C-4E85-A914-EDF07985923C}"/>
              </a:ext>
            </a:extLst>
          </p:cNvPr>
          <p:cNvSpPr txBox="1"/>
          <p:nvPr/>
        </p:nvSpPr>
        <p:spPr>
          <a:xfrm>
            <a:off x="152400" y="152400"/>
            <a:ext cx="619432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3200" dirty="0">
                <a:solidFill>
                  <a:schemeClr val="bg1"/>
                </a:solidFill>
              </a:rPr>
              <a:t>Current Achievements and  Future Programs </a:t>
            </a:r>
          </a:p>
        </p:txBody>
      </p:sp>
      <p:sp>
        <p:nvSpPr>
          <p:cNvPr id="6" name="Arrondir un rectangle avec un coin diagonal 7">
            <a:extLst>
              <a:ext uri="{FF2B5EF4-FFF2-40B4-BE49-F238E27FC236}">
                <a16:creationId xmlns:a16="http://schemas.microsoft.com/office/drawing/2014/main" id="{27ADC8C0-F5F3-4B59-A291-D979E83509E8}"/>
              </a:ext>
            </a:extLst>
          </p:cNvPr>
          <p:cNvSpPr/>
          <p:nvPr/>
        </p:nvSpPr>
        <p:spPr>
          <a:xfrm>
            <a:off x="182936" y="1236730"/>
            <a:ext cx="7589463" cy="532257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 </a:t>
            </a:r>
            <a:r>
              <a:rPr lang="fr-FR" sz="28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Ports</a:t>
            </a:r>
          </a:p>
        </p:txBody>
      </p:sp>
    </p:spTree>
    <p:extLst>
      <p:ext uri="{BB962C8B-B14F-4D97-AF65-F5344CB8AC3E}">
        <p14:creationId xmlns:p14="http://schemas.microsoft.com/office/powerpoint/2010/main" val="58743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2">
            <a:extLst>
              <a:ext uri="{FF2B5EF4-FFF2-40B4-BE49-F238E27FC236}">
                <a16:creationId xmlns:a16="http://schemas.microsoft.com/office/drawing/2014/main" id="{538FC8DC-D0CB-4932-B5D5-79F01CA4D22D}"/>
              </a:ext>
            </a:extLst>
          </p:cNvPr>
          <p:cNvGrpSpPr/>
          <p:nvPr/>
        </p:nvGrpSpPr>
        <p:grpSpPr>
          <a:xfrm>
            <a:off x="128846" y="2257643"/>
            <a:ext cx="7859454" cy="880180"/>
            <a:chOff x="3519557" y="1700808"/>
            <a:chExt cx="4652842" cy="350562"/>
          </a:xfrm>
        </p:grpSpPr>
        <p:sp>
          <p:nvSpPr>
            <p:cNvPr id="10" name="Arrondir un rectangle avec un coin diagonal 7">
              <a:extLst>
                <a:ext uri="{FF2B5EF4-FFF2-40B4-BE49-F238E27FC236}">
                  <a16:creationId xmlns:a16="http://schemas.microsoft.com/office/drawing/2014/main" id="{1DE4E07D-6137-4C75-BCA1-ABAE0D27422B}"/>
                </a:ext>
              </a:extLst>
            </p:cNvPr>
            <p:cNvSpPr/>
            <p:nvPr/>
          </p:nvSpPr>
          <p:spPr>
            <a:xfrm>
              <a:off x="3995935" y="1700808"/>
              <a:ext cx="4176464" cy="350562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Current Achievements and Future Programs</a:t>
              </a:r>
              <a:endPara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endParaRPr>
            </a:p>
          </p:txBody>
        </p:sp>
        <p:sp>
          <p:nvSpPr>
            <p:cNvPr id="11" name="Organigramme : Décision 4">
              <a:extLst>
                <a:ext uri="{FF2B5EF4-FFF2-40B4-BE49-F238E27FC236}">
                  <a16:creationId xmlns:a16="http://schemas.microsoft.com/office/drawing/2014/main" id="{DC9A9503-8F65-4D86-991A-363270493EB2}"/>
                </a:ext>
              </a:extLst>
            </p:cNvPr>
            <p:cNvSpPr/>
            <p:nvPr/>
          </p:nvSpPr>
          <p:spPr>
            <a:xfrm>
              <a:off x="3519557" y="1733115"/>
              <a:ext cx="476378" cy="285948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15" name="TextBox 5">
            <a:extLst>
              <a:ext uri="{FF2B5EF4-FFF2-40B4-BE49-F238E27FC236}">
                <a16:creationId xmlns:a16="http://schemas.microsoft.com/office/drawing/2014/main" id="{F0AF36A3-D189-47F6-809F-8D9E1067E162}"/>
              </a:ext>
            </a:extLst>
          </p:cNvPr>
          <p:cNvSpPr txBox="1"/>
          <p:nvPr/>
        </p:nvSpPr>
        <p:spPr>
          <a:xfrm>
            <a:off x="933530" y="3429000"/>
            <a:ext cx="7054769" cy="4782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0"/>
              </a:spcBef>
              <a:defRPr/>
            </a:pPr>
            <a:r>
              <a:rPr lang="fr-FR" sz="2400" b="1" kern="0" spc="-100" dirty="0" err="1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Development</a:t>
            </a:r>
            <a:r>
              <a:rPr lang="fr-FR" sz="24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of </a:t>
            </a:r>
            <a:r>
              <a:rPr lang="fr-FR" sz="2400" b="1" kern="0" spc="-100" dirty="0" err="1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Logistics</a:t>
            </a:r>
            <a:r>
              <a:rPr lang="fr-FR" sz="24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sz="2400" b="1" kern="0" spc="-100" dirty="0" err="1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Competitiveness</a:t>
            </a:r>
            <a:endParaRPr lang="fr-FR" sz="2400" b="1" kern="0" spc="-100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39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0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0" y="175814"/>
            <a:ext cx="632692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400" dirty="0">
                <a:solidFill>
                  <a:schemeClr val="bg1"/>
                </a:solidFill>
              </a:rPr>
              <a:t> </a:t>
            </a:r>
          </a:p>
        </p:txBody>
      </p:sp>
      <p:graphicFrame>
        <p:nvGraphicFramePr>
          <p:cNvPr id="43" name="Tableau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110321"/>
              </p:ext>
            </p:extLst>
          </p:nvPr>
        </p:nvGraphicFramePr>
        <p:xfrm>
          <a:off x="182936" y="1843316"/>
          <a:ext cx="4231223" cy="4960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8481">
                <a:tc>
                  <a:txBody>
                    <a:bodyPr/>
                    <a:lstStyle/>
                    <a:p>
                      <a:pPr algn="ctr"/>
                      <a:r>
                        <a:rPr lang="en-US" sz="1800" noProof="0" dirty="0">
                          <a:latin typeface="Cambria" pitchFamily="18" charset="0"/>
                        </a:rPr>
                        <a:t>Current</a:t>
                      </a:r>
                      <a:r>
                        <a:rPr lang="en-US" sz="1800" baseline="0" noProof="0" dirty="0">
                          <a:latin typeface="Cambria" pitchFamily="18" charset="0"/>
                        </a:rPr>
                        <a:t> Achievements </a:t>
                      </a:r>
                      <a:endParaRPr lang="en-US" sz="1800" noProof="0" dirty="0">
                        <a:latin typeface="Cambria" pitchFamily="18" charset="0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95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Developed logistics areas :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600 ha</a:t>
                      </a:r>
                    </a:p>
                    <a:p>
                      <a:pPr marL="0" indent="0">
                        <a:buNone/>
                      </a:pPr>
                      <a:endParaRPr lang="en-US" sz="1050" b="0" kern="1200" baseline="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Operational areas :</a:t>
                      </a:r>
                    </a:p>
                    <a:p>
                      <a:pPr marL="0" indent="0">
                        <a:buFontTx/>
                        <a:buChar char="-"/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baseline="0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Zenata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logistic Zone</a:t>
                      </a:r>
                    </a:p>
                    <a:p>
                      <a:pPr marL="0" indent="0">
                        <a:buFontTx/>
                        <a:buChar char="-"/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baseline="0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Mita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logistic zone</a:t>
                      </a: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48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Future Programs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845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600" b="1" u="sng" kern="1200" dirty="0">
                          <a:solidFill>
                            <a:srgbClr val="1F497D"/>
                          </a:solidFill>
                          <a:latin typeface="Cambria" pitchFamily="18" charset="0"/>
                          <a:ea typeface="+mn-ea"/>
                          <a:cs typeface="Tanseek Modern Pro Arabic" pitchFamily="34" charset="-78"/>
                        </a:rPr>
                        <a:t>National </a:t>
                      </a:r>
                      <a:r>
                        <a:rPr lang="fr-FR" sz="1600" b="1" u="sng" kern="1200" dirty="0" err="1">
                          <a:solidFill>
                            <a:srgbClr val="1F497D"/>
                          </a:solidFill>
                          <a:latin typeface="Cambria" pitchFamily="18" charset="0"/>
                          <a:ea typeface="+mn-ea"/>
                          <a:cs typeface="Tanseek Modern Pro Arabic" pitchFamily="34" charset="-78"/>
                        </a:rPr>
                        <a:t>Strategy</a:t>
                      </a:r>
                      <a:r>
                        <a:rPr lang="fr-FR" sz="1600" b="1" u="sng" kern="1200" dirty="0">
                          <a:solidFill>
                            <a:srgbClr val="1F497D"/>
                          </a:solidFill>
                          <a:latin typeface="Cambria" pitchFamily="18" charset="0"/>
                          <a:ea typeface="+mn-ea"/>
                          <a:cs typeface="Tanseek Modern Pro Arabic" pitchFamily="34" charset="-78"/>
                        </a:rPr>
                        <a:t> of </a:t>
                      </a:r>
                      <a:r>
                        <a:rPr lang="fr-FR" sz="1600" b="1" u="sng" kern="1200" dirty="0" err="1">
                          <a:solidFill>
                            <a:srgbClr val="1F497D"/>
                          </a:solidFill>
                          <a:latin typeface="Cambria" pitchFamily="18" charset="0"/>
                          <a:ea typeface="+mn-ea"/>
                          <a:cs typeface="Tanseek Modern Pro Arabic" pitchFamily="34" charset="-78"/>
                        </a:rPr>
                        <a:t>develmopment</a:t>
                      </a:r>
                      <a:r>
                        <a:rPr lang="fr-FR" sz="1600" b="1" u="sng" kern="1200" dirty="0">
                          <a:solidFill>
                            <a:srgbClr val="1F497D"/>
                          </a:solidFill>
                          <a:latin typeface="Cambria" pitchFamily="18" charset="0"/>
                          <a:ea typeface="+mn-ea"/>
                          <a:cs typeface="Tanseek Modern Pro Arabic" pitchFamily="34" charset="-78"/>
                        </a:rPr>
                        <a:t> of the </a:t>
                      </a:r>
                      <a:r>
                        <a:rPr lang="fr-FR" sz="1600" b="1" u="sng" kern="1200" dirty="0" err="1">
                          <a:solidFill>
                            <a:srgbClr val="1F497D"/>
                          </a:solidFill>
                          <a:latin typeface="Cambria" pitchFamily="18" charset="0"/>
                          <a:ea typeface="+mn-ea"/>
                          <a:cs typeface="Tanseek Modern Pro Arabic" pitchFamily="34" charset="-78"/>
                        </a:rPr>
                        <a:t>logistical</a:t>
                      </a:r>
                      <a:r>
                        <a:rPr lang="fr-FR" sz="1600" b="1" u="sng" kern="1200" dirty="0">
                          <a:solidFill>
                            <a:srgbClr val="1F497D"/>
                          </a:solidFill>
                          <a:latin typeface="Cambria" pitchFamily="18" charset="0"/>
                          <a:ea typeface="+mn-ea"/>
                          <a:cs typeface="Tanseek Modern Pro Arabic" pitchFamily="34" charset="-78"/>
                        </a:rPr>
                        <a:t> </a:t>
                      </a:r>
                      <a:r>
                        <a:rPr lang="fr-FR" sz="1600" b="1" u="sng" kern="1200" dirty="0" err="1">
                          <a:solidFill>
                            <a:srgbClr val="1F497D"/>
                          </a:solidFill>
                          <a:latin typeface="Cambria" pitchFamily="18" charset="0"/>
                          <a:ea typeface="+mn-ea"/>
                          <a:cs typeface="Tanseek Modern Pro Arabic" pitchFamily="34" charset="-78"/>
                        </a:rPr>
                        <a:t>competitiveness</a:t>
                      </a:r>
                      <a:r>
                        <a:rPr lang="fr-FR" sz="1600" b="1" u="sng" kern="1200" dirty="0">
                          <a:solidFill>
                            <a:srgbClr val="1F497D"/>
                          </a:solidFill>
                          <a:latin typeface="Cambria" pitchFamily="18" charset="0"/>
                          <a:ea typeface="+mn-ea"/>
                          <a:cs typeface="Tanseek Modern Pro Arabic" pitchFamily="34" charset="-78"/>
                        </a:rPr>
                        <a:t> by 2030</a:t>
                      </a:r>
                      <a:endParaRPr lang="en-US" sz="1600" b="1" u="sng" kern="1200" dirty="0">
                        <a:solidFill>
                          <a:srgbClr val="1F497D"/>
                        </a:solidFill>
                        <a:latin typeface="Cambria" pitchFamily="18" charset="0"/>
                        <a:ea typeface="+mn-ea"/>
                        <a:cs typeface="Tanseek Modern Pro Arabic" pitchFamily="34" charset="-78"/>
                      </a:endParaRP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Total land requirements: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3,300 ha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Estimated investment </a:t>
                      </a:r>
                      <a:r>
                        <a:rPr lang="en-US" sz="1600" b="1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: $ 7 billion 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(excluding land cost) </a:t>
                      </a:r>
                    </a:p>
                    <a:p>
                      <a:pPr marL="285750" indent="-285750" algn="l" defTabSz="914400" rtl="0" eaLnBrk="1" latinLnBrk="0" hangingPunct="1">
                        <a:buFont typeface="Wingdings" pitchFamily="2" charset="2"/>
                        <a:buChar char="ü"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5 types of logistics areas: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Containers ;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Distribution and logistics services ;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sz="1600" b="0" kern="1200" baseline="0" dirty="0" err="1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Agri</a:t>
                      </a: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-marketing;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Cereals;</a:t>
                      </a:r>
                    </a:p>
                    <a:p>
                      <a:pPr marL="742950" lvl="1" indent="-285750" algn="l" defTabSz="914400" rtl="0" eaLnBrk="1" latinLnBrk="0" hangingPunct="1">
                        <a:buFont typeface="Arial" pitchFamily="34" charset="0"/>
                        <a:buChar char="•"/>
                        <a:defRPr/>
                      </a:pPr>
                      <a:r>
                        <a:rPr lang="en-US" sz="1600" b="0" kern="1200" baseline="0" dirty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Building materials.</a:t>
                      </a:r>
                      <a:endParaRPr lang="fr-FR" sz="1600" b="0" kern="1200" baseline="0" dirty="0">
                        <a:solidFill>
                          <a:schemeClr val="dk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4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91" y="2206092"/>
            <a:ext cx="2956459" cy="19406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user\Pictures\1-LOG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90" y="4408965"/>
            <a:ext cx="2956459" cy="194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9">
            <a:extLst>
              <a:ext uri="{FF2B5EF4-FFF2-40B4-BE49-F238E27FC236}">
                <a16:creationId xmlns:a16="http://schemas.microsoft.com/office/drawing/2014/main" id="{922F0326-0BF6-4009-8908-A82D4C255133}"/>
              </a:ext>
            </a:extLst>
          </p:cNvPr>
          <p:cNvSpPr txBox="1"/>
          <p:nvPr/>
        </p:nvSpPr>
        <p:spPr>
          <a:xfrm>
            <a:off x="152400" y="152400"/>
            <a:ext cx="6194323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3200" dirty="0">
                <a:solidFill>
                  <a:schemeClr val="bg1"/>
                </a:solidFill>
              </a:rPr>
              <a:t>Current Achievements and  Future Programs </a:t>
            </a:r>
          </a:p>
        </p:txBody>
      </p:sp>
      <p:sp>
        <p:nvSpPr>
          <p:cNvPr id="9" name="Arrondir un rectangle avec un coin diagonal 7">
            <a:extLst>
              <a:ext uri="{FF2B5EF4-FFF2-40B4-BE49-F238E27FC236}">
                <a16:creationId xmlns:a16="http://schemas.microsoft.com/office/drawing/2014/main" id="{F49450AC-520F-4A71-8F62-056153516804}"/>
              </a:ext>
            </a:extLst>
          </p:cNvPr>
          <p:cNvSpPr/>
          <p:nvPr/>
        </p:nvSpPr>
        <p:spPr>
          <a:xfrm>
            <a:off x="182936" y="1236730"/>
            <a:ext cx="7589463" cy="532257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 </a:t>
            </a:r>
            <a:r>
              <a:rPr lang="fr-FR" sz="2800" b="1" kern="0" spc="-100" dirty="0" err="1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Development</a:t>
            </a:r>
            <a:r>
              <a:rPr lang="fr-FR" sz="28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of </a:t>
            </a:r>
            <a:r>
              <a:rPr lang="fr-FR" sz="2800" b="1" kern="0" spc="-100" dirty="0" err="1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Logistics</a:t>
            </a:r>
            <a:r>
              <a:rPr lang="fr-FR" sz="2800" b="1" kern="0" spc="-100" dirty="0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fr-FR" sz="2800" b="1" kern="0" spc="-100" dirty="0" err="1">
                <a:ln w="6350">
                  <a:noFill/>
                </a:ln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Competitiveness</a:t>
            </a:r>
            <a:endParaRPr lang="fr-FR" sz="2800" b="1" kern="0" spc="-100" dirty="0">
              <a:ln w="6350">
                <a:noFill/>
              </a:ln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51738" y="1797993"/>
            <a:ext cx="7836562" cy="717950"/>
            <a:chOff x="3533478" y="1700808"/>
            <a:chExt cx="4638921" cy="396044"/>
          </a:xfrm>
        </p:grpSpPr>
        <p:sp>
          <p:nvSpPr>
            <p:cNvPr id="4" name="Arrondir un rectangle avec un coin diagonal 7"/>
            <p:cNvSpPr/>
            <p:nvPr/>
          </p:nvSpPr>
          <p:spPr>
            <a:xfrm>
              <a:off x="3995935" y="1700808"/>
              <a:ext cx="4176464" cy="396044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b="1" dirty="0" err="1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Morocco</a:t>
              </a:r>
              <a:r>
                <a:rPr lang="fr-FR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 </a:t>
              </a:r>
              <a:r>
                <a:rPr lang="fr-FR" sz="2800" b="1" dirty="0" err="1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Overview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Tanseek Modern Pro Arabic" pitchFamily="34" charset="-78"/>
              </a:endParaRPr>
            </a:p>
          </p:txBody>
        </p:sp>
        <p:sp>
          <p:nvSpPr>
            <p:cNvPr id="5" name="Organigramme : Décision 4"/>
            <p:cNvSpPr/>
            <p:nvPr/>
          </p:nvSpPr>
          <p:spPr>
            <a:xfrm>
              <a:off x="3533478" y="1700808"/>
              <a:ext cx="46245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6" name="Groupe 2">
            <a:extLst>
              <a:ext uri="{FF2B5EF4-FFF2-40B4-BE49-F238E27FC236}">
                <a16:creationId xmlns:a16="http://schemas.microsoft.com/office/drawing/2014/main" id="{B03C9AF8-1F6E-49F8-9B36-3E200AC077C2}"/>
              </a:ext>
            </a:extLst>
          </p:cNvPr>
          <p:cNvGrpSpPr/>
          <p:nvPr/>
        </p:nvGrpSpPr>
        <p:grpSpPr>
          <a:xfrm>
            <a:off x="155402" y="2746806"/>
            <a:ext cx="7832898" cy="880178"/>
            <a:chOff x="3517708" y="1700808"/>
            <a:chExt cx="4654691" cy="485534"/>
          </a:xfrm>
        </p:grpSpPr>
        <p:sp>
          <p:nvSpPr>
            <p:cNvPr id="7" name="Arrondir un rectangle avec un coin diagonal 7">
              <a:extLst>
                <a:ext uri="{FF2B5EF4-FFF2-40B4-BE49-F238E27FC236}">
                  <a16:creationId xmlns:a16="http://schemas.microsoft.com/office/drawing/2014/main" id="{7B0626D7-F80D-48D8-B003-C6A73C347204}"/>
                </a:ext>
              </a:extLst>
            </p:cNvPr>
            <p:cNvSpPr/>
            <p:nvPr/>
          </p:nvSpPr>
          <p:spPr>
            <a:xfrm>
              <a:off x="3995935" y="1700808"/>
              <a:ext cx="4176464" cy="485534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457200">
                <a:defRPr/>
              </a:pPr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Ministry of  Equipment, Transport, Logistics and Water Mission</a:t>
              </a:r>
            </a:p>
          </p:txBody>
        </p:sp>
        <p:sp>
          <p:nvSpPr>
            <p:cNvPr id="8" name="Organigramme : Décision 4">
              <a:extLst>
                <a:ext uri="{FF2B5EF4-FFF2-40B4-BE49-F238E27FC236}">
                  <a16:creationId xmlns:a16="http://schemas.microsoft.com/office/drawing/2014/main" id="{9E822C6A-C5AF-48B9-8C64-B5AC326B319B}"/>
                </a:ext>
              </a:extLst>
            </p:cNvPr>
            <p:cNvSpPr/>
            <p:nvPr/>
          </p:nvSpPr>
          <p:spPr>
            <a:xfrm>
              <a:off x="3517708" y="1745553"/>
              <a:ext cx="47822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9" name="Groupe 2">
            <a:extLst>
              <a:ext uri="{FF2B5EF4-FFF2-40B4-BE49-F238E27FC236}">
                <a16:creationId xmlns:a16="http://schemas.microsoft.com/office/drawing/2014/main" id="{538FC8DC-D0CB-4932-B5D5-79F01CA4D22D}"/>
              </a:ext>
            </a:extLst>
          </p:cNvPr>
          <p:cNvGrpSpPr/>
          <p:nvPr/>
        </p:nvGrpSpPr>
        <p:grpSpPr>
          <a:xfrm>
            <a:off x="128846" y="3857843"/>
            <a:ext cx="7859454" cy="880180"/>
            <a:chOff x="3519557" y="1700808"/>
            <a:chExt cx="4652842" cy="350562"/>
          </a:xfrm>
        </p:grpSpPr>
        <p:sp>
          <p:nvSpPr>
            <p:cNvPr id="10" name="Arrondir un rectangle avec un coin diagonal 7">
              <a:extLst>
                <a:ext uri="{FF2B5EF4-FFF2-40B4-BE49-F238E27FC236}">
                  <a16:creationId xmlns:a16="http://schemas.microsoft.com/office/drawing/2014/main" id="{1DE4E07D-6137-4C75-BCA1-ABAE0D27422B}"/>
                </a:ext>
              </a:extLst>
            </p:cNvPr>
            <p:cNvSpPr/>
            <p:nvPr/>
          </p:nvSpPr>
          <p:spPr>
            <a:xfrm>
              <a:off x="3995935" y="1700808"/>
              <a:ext cx="4176464" cy="350562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Current Achievements and the Future Programs </a:t>
              </a:r>
              <a:endPara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endParaRPr>
            </a:p>
          </p:txBody>
        </p:sp>
        <p:sp>
          <p:nvSpPr>
            <p:cNvPr id="11" name="Organigramme : Décision 4">
              <a:extLst>
                <a:ext uri="{FF2B5EF4-FFF2-40B4-BE49-F238E27FC236}">
                  <a16:creationId xmlns:a16="http://schemas.microsoft.com/office/drawing/2014/main" id="{DC9A9503-8F65-4D86-991A-363270493EB2}"/>
                </a:ext>
              </a:extLst>
            </p:cNvPr>
            <p:cNvSpPr/>
            <p:nvPr/>
          </p:nvSpPr>
          <p:spPr>
            <a:xfrm>
              <a:off x="3519557" y="1733115"/>
              <a:ext cx="476378" cy="285948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2" name="Groupe 2">
            <a:extLst>
              <a:ext uri="{FF2B5EF4-FFF2-40B4-BE49-F238E27FC236}">
                <a16:creationId xmlns:a16="http://schemas.microsoft.com/office/drawing/2014/main" id="{0C25A031-5132-455D-B44E-BBFDF1580ED6}"/>
              </a:ext>
            </a:extLst>
          </p:cNvPr>
          <p:cNvGrpSpPr/>
          <p:nvPr/>
        </p:nvGrpSpPr>
        <p:grpSpPr>
          <a:xfrm>
            <a:off x="128846" y="4968883"/>
            <a:ext cx="7859454" cy="880180"/>
            <a:chOff x="3533478" y="1700808"/>
            <a:chExt cx="4638921" cy="485535"/>
          </a:xfrm>
        </p:grpSpPr>
        <p:sp>
          <p:nvSpPr>
            <p:cNvPr id="13" name="Arrondir un rectangle avec un coin diagonal 7">
              <a:extLst>
                <a:ext uri="{FF2B5EF4-FFF2-40B4-BE49-F238E27FC236}">
                  <a16:creationId xmlns:a16="http://schemas.microsoft.com/office/drawing/2014/main" id="{140BB42A-25AD-4AD4-88A2-229A73A88A11}"/>
                </a:ext>
              </a:extLst>
            </p:cNvPr>
            <p:cNvSpPr/>
            <p:nvPr/>
          </p:nvSpPr>
          <p:spPr>
            <a:xfrm>
              <a:off x="3995935" y="1700808"/>
              <a:ext cx="4176464" cy="485535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Potential Public-Private Partnership (PPP) Projects</a:t>
              </a:r>
            </a:p>
          </p:txBody>
        </p:sp>
        <p:sp>
          <p:nvSpPr>
            <p:cNvPr id="14" name="Organigramme : Décision 4">
              <a:extLst>
                <a:ext uri="{FF2B5EF4-FFF2-40B4-BE49-F238E27FC236}">
                  <a16:creationId xmlns:a16="http://schemas.microsoft.com/office/drawing/2014/main" id="{3ACDBD63-1E15-41AD-BC32-AD33A8F5A6EC}"/>
                </a:ext>
              </a:extLst>
            </p:cNvPr>
            <p:cNvSpPr/>
            <p:nvPr/>
          </p:nvSpPr>
          <p:spPr>
            <a:xfrm>
              <a:off x="3533478" y="1700808"/>
              <a:ext cx="46245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33889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e 2">
            <a:extLst>
              <a:ext uri="{FF2B5EF4-FFF2-40B4-BE49-F238E27FC236}">
                <a16:creationId xmlns:a16="http://schemas.microsoft.com/office/drawing/2014/main" id="{0C25A031-5132-455D-B44E-BBFDF1580ED6}"/>
              </a:ext>
            </a:extLst>
          </p:cNvPr>
          <p:cNvGrpSpPr/>
          <p:nvPr/>
        </p:nvGrpSpPr>
        <p:grpSpPr>
          <a:xfrm>
            <a:off x="128846" y="4968883"/>
            <a:ext cx="7859454" cy="880180"/>
            <a:chOff x="3533478" y="1700808"/>
            <a:chExt cx="4638921" cy="485535"/>
          </a:xfrm>
        </p:grpSpPr>
        <p:sp>
          <p:nvSpPr>
            <p:cNvPr id="13" name="Arrondir un rectangle avec un coin diagonal 7">
              <a:extLst>
                <a:ext uri="{FF2B5EF4-FFF2-40B4-BE49-F238E27FC236}">
                  <a16:creationId xmlns:a16="http://schemas.microsoft.com/office/drawing/2014/main" id="{140BB42A-25AD-4AD4-88A2-229A73A88A11}"/>
                </a:ext>
              </a:extLst>
            </p:cNvPr>
            <p:cNvSpPr/>
            <p:nvPr/>
          </p:nvSpPr>
          <p:spPr>
            <a:xfrm>
              <a:off x="3995935" y="1700808"/>
              <a:ext cx="4176464" cy="485535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457200"/>
              <a:r>
                <a:rPr lang="en-US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Potential Public-Private Partnership (PPP) Projects</a:t>
              </a:r>
            </a:p>
          </p:txBody>
        </p:sp>
        <p:sp>
          <p:nvSpPr>
            <p:cNvPr id="14" name="Organigramme : Décision 4">
              <a:extLst>
                <a:ext uri="{FF2B5EF4-FFF2-40B4-BE49-F238E27FC236}">
                  <a16:creationId xmlns:a16="http://schemas.microsoft.com/office/drawing/2014/main" id="{3ACDBD63-1E15-41AD-BC32-AD33A8F5A6EC}"/>
                </a:ext>
              </a:extLst>
            </p:cNvPr>
            <p:cNvSpPr/>
            <p:nvPr/>
          </p:nvSpPr>
          <p:spPr>
            <a:xfrm>
              <a:off x="3533478" y="1700808"/>
              <a:ext cx="46245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127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0017 -0.2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3B3F2A5-E4F3-4EB9-9AF5-0B3BDD76DB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163765"/>
              </p:ext>
            </p:extLst>
          </p:nvPr>
        </p:nvGraphicFramePr>
        <p:xfrm>
          <a:off x="593995" y="4256644"/>
          <a:ext cx="4134054" cy="225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9A23760D-5B9F-4179-9CDE-4478B50878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812208"/>
              </p:ext>
            </p:extLst>
          </p:nvPr>
        </p:nvGraphicFramePr>
        <p:xfrm>
          <a:off x="375022" y="1469563"/>
          <a:ext cx="4572000" cy="2554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0" y="132276"/>
            <a:ext cx="62992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800" dirty="0">
                <a:solidFill>
                  <a:schemeClr val="bg1"/>
                </a:solidFill>
              </a:rPr>
              <a:t>Investment in Transport Infrastructure</a:t>
            </a:r>
          </a:p>
        </p:txBody>
      </p:sp>
      <p:cxnSp>
        <p:nvCxnSpPr>
          <p:cNvPr id="14" name="Connecteur droit avec flèche 9">
            <a:extLst>
              <a:ext uri="{FF2B5EF4-FFF2-40B4-BE49-F238E27FC236}">
                <a16:creationId xmlns:a16="http://schemas.microsoft.com/office/drawing/2014/main" id="{7F0F57A1-AC5A-478B-BF92-2804E00AA356}"/>
              </a:ext>
            </a:extLst>
          </p:cNvPr>
          <p:cNvCxnSpPr>
            <a:cxnSpLocks/>
          </p:cNvCxnSpPr>
          <p:nvPr/>
        </p:nvCxnSpPr>
        <p:spPr>
          <a:xfrm flipV="1">
            <a:off x="1457325" y="2020484"/>
            <a:ext cx="2561303" cy="1056091"/>
          </a:xfrm>
          <a:prstGeom prst="straightConnector1">
            <a:avLst/>
          </a:prstGeom>
          <a:ln w="254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1">
            <a:extLst>
              <a:ext uri="{FF2B5EF4-FFF2-40B4-BE49-F238E27FC236}">
                <a16:creationId xmlns:a16="http://schemas.microsoft.com/office/drawing/2014/main" id="{A1B43E53-DD15-4E2B-AB60-1E58D5D6E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3368" y="2226212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/>
            <a:r>
              <a:rPr lang="en-US" sz="1400" b="1" dirty="0">
                <a:solidFill>
                  <a:schemeClr val="tx2"/>
                </a:solidFill>
                <a:latin typeface="Arial"/>
                <a:ea typeface="Times New Roman"/>
              </a:rPr>
              <a:t>x6</a:t>
            </a:r>
            <a:endParaRPr lang="fr-FR" sz="1100" dirty="0">
              <a:solidFill>
                <a:schemeClr val="tx2"/>
              </a:solidFill>
              <a:latin typeface="Times New Roman"/>
              <a:ea typeface="Times New Roman"/>
            </a:endParaRPr>
          </a:p>
        </p:txBody>
      </p:sp>
      <p:sp>
        <p:nvSpPr>
          <p:cNvPr id="45" name="Espace réservé du contenu 2">
            <a:extLst>
              <a:ext uri="{FF2B5EF4-FFF2-40B4-BE49-F238E27FC236}">
                <a16:creationId xmlns:a16="http://schemas.microsoft.com/office/drawing/2014/main" id="{5A3D60FE-837B-4AAA-8C2B-6B26BE949747}"/>
              </a:ext>
            </a:extLst>
          </p:cNvPr>
          <p:cNvSpPr txBox="1"/>
          <p:nvPr/>
        </p:nvSpPr>
        <p:spPr>
          <a:xfrm>
            <a:off x="5203387" y="2053394"/>
            <a:ext cx="2596018" cy="1477328"/>
          </a:xfrm>
          <a:prstGeom prst="rect">
            <a:avLst/>
          </a:prstGeom>
          <a:solidFill>
            <a:srgbClr val="17375E"/>
          </a:solidFill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900" b="1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</a:rPr>
              <a:t>34 billion USD of </a:t>
            </a:r>
            <a:r>
              <a:rPr lang="fr-FR" sz="18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 pitchFamily="34"/>
              </a:rPr>
              <a:t>investments</a:t>
            </a:r>
            <a:r>
              <a:rPr lang="fr-FR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</a:rPr>
              <a:t> in transport</a:t>
            </a:r>
            <a:r>
              <a:rPr lang="fr-FR" sz="1800" b="1" i="0" u="none" strike="noStrike" kern="1200" cap="none" spc="0" dirty="0">
                <a:solidFill>
                  <a:srgbClr val="FFFFFF"/>
                </a:solidFill>
                <a:uFillTx/>
                <a:latin typeface="Calibri" pitchFamily="34"/>
              </a:rPr>
              <a:t> </a:t>
            </a:r>
            <a:r>
              <a:rPr lang="fr-FR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</a:rPr>
              <a:t>infrastructure </a:t>
            </a:r>
            <a:r>
              <a:rPr lang="fr-FR" sz="18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 pitchFamily="34"/>
              </a:rPr>
              <a:t>during</a:t>
            </a:r>
            <a:r>
              <a:rPr lang="fr-FR" sz="18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</a:rPr>
              <a:t> the 20 last </a:t>
            </a:r>
            <a:r>
              <a:rPr lang="fr-FR" sz="18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 pitchFamily="34"/>
              </a:rPr>
              <a:t>years</a:t>
            </a:r>
            <a:endParaRPr lang="fr-FR" sz="1800" b="1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900" b="1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</a:endParaRPr>
          </a:p>
        </p:txBody>
      </p:sp>
      <p:sp>
        <p:nvSpPr>
          <p:cNvPr id="46" name="Espace réservé du contenu 2">
            <a:extLst>
              <a:ext uri="{FF2B5EF4-FFF2-40B4-BE49-F238E27FC236}">
                <a16:creationId xmlns:a16="http://schemas.microsoft.com/office/drawing/2014/main" id="{C5933D64-1281-4023-B094-6CF7BD4E9974}"/>
              </a:ext>
            </a:extLst>
          </p:cNvPr>
          <p:cNvSpPr txBox="1"/>
          <p:nvPr/>
        </p:nvSpPr>
        <p:spPr>
          <a:xfrm>
            <a:off x="5203387" y="4888805"/>
            <a:ext cx="2596018" cy="1346522"/>
          </a:xfrm>
          <a:prstGeom prst="rect">
            <a:avLst/>
          </a:prstGeom>
          <a:solidFill>
            <a:srgbClr val="17375E"/>
          </a:solidFill>
          <a:ln cap="flat">
            <a:noFill/>
          </a:ln>
          <a:effectLst>
            <a:outerShdw dist="22997" dir="5400000" algn="tl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050" b="1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</a:rPr>
              <a:t>77 billion</a:t>
            </a:r>
            <a:r>
              <a:rPr lang="fr-FR" sz="2000" b="1" i="0" u="none" strike="noStrike" kern="1200" cap="none" spc="0" dirty="0">
                <a:solidFill>
                  <a:srgbClr val="FFFFFF"/>
                </a:solidFill>
                <a:uFillTx/>
                <a:latin typeface="Calibri" pitchFamily="34"/>
              </a:rPr>
              <a:t> USD </a:t>
            </a:r>
            <a:r>
              <a:rPr lang="fr-FR" sz="2000" b="1" kern="0" dirty="0">
                <a:solidFill>
                  <a:srgbClr val="FFFFFF"/>
                </a:solidFill>
                <a:latin typeface="Calibri" pitchFamily="34"/>
              </a:rPr>
              <a:t>of </a:t>
            </a:r>
            <a:r>
              <a:rPr lang="fr-FR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 pitchFamily="34"/>
              </a:rPr>
              <a:t>investments</a:t>
            </a: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</a:rPr>
              <a:t> </a:t>
            </a:r>
            <a:r>
              <a:rPr lang="fr-FR" sz="2000" b="1" dirty="0" err="1">
                <a:solidFill>
                  <a:srgbClr val="FFFFFF"/>
                </a:solidFill>
                <a:latin typeface="Calibri" pitchFamily="34"/>
              </a:rPr>
              <a:t>during</a:t>
            </a: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</a:rPr>
              <a:t> the </a:t>
            </a:r>
            <a:r>
              <a:rPr lang="fr-FR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 pitchFamily="34"/>
              </a:rPr>
              <a:t>next</a:t>
            </a:r>
            <a:r>
              <a:rPr lang="fr-FR" sz="2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</a:rPr>
              <a:t> 20 </a:t>
            </a:r>
            <a:r>
              <a:rPr lang="fr-FR" sz="2000" b="1" i="0" u="none" strike="noStrike" kern="1200" cap="none" spc="0" baseline="0" dirty="0" err="1">
                <a:solidFill>
                  <a:srgbClr val="FFFFFF"/>
                </a:solidFill>
                <a:uFillTx/>
                <a:latin typeface="Calibri" pitchFamily="34"/>
              </a:rPr>
              <a:t>years</a:t>
            </a:r>
            <a:endParaRPr lang="fr-FR" sz="2500" b="1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</a:endParaRPr>
          </a:p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100" b="1" i="0" u="none" strike="noStrike" kern="1200" cap="none" spc="0" baseline="0" dirty="0">
              <a:solidFill>
                <a:srgbClr val="FFFFFF"/>
              </a:solidFill>
              <a:uFillTx/>
              <a:latin typeface="Calibri" pitchFamily="34"/>
            </a:endParaRPr>
          </a:p>
        </p:txBody>
      </p:sp>
      <p:sp>
        <p:nvSpPr>
          <p:cNvPr id="47" name="Flèche droite 2">
            <a:extLst>
              <a:ext uri="{FF2B5EF4-FFF2-40B4-BE49-F238E27FC236}">
                <a16:creationId xmlns:a16="http://schemas.microsoft.com/office/drawing/2014/main" id="{1748B643-3761-46BF-A41B-62CD226AF775}"/>
              </a:ext>
            </a:extLst>
          </p:cNvPr>
          <p:cNvSpPr/>
          <p:nvPr/>
        </p:nvSpPr>
        <p:spPr>
          <a:xfrm rot="5400013">
            <a:off x="5813022" y="3743230"/>
            <a:ext cx="1376747" cy="914399"/>
          </a:xfrm>
          <a:custGeom>
            <a:avLst>
              <a:gd name="f0" fmla="val 14615"/>
              <a:gd name="f1" fmla="val 5057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gradFill>
            <a:gsLst>
              <a:gs pos="0">
                <a:srgbClr val="FFEFD1"/>
              </a:gs>
              <a:gs pos="100000">
                <a:srgbClr val="F0EBD5"/>
              </a:gs>
            </a:gsLst>
            <a:lin ang="2700000"/>
          </a:gradFill>
          <a:ln w="25402" cap="flat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8" name="Arrondir un rectangle avec un coin diagonal 7">
            <a:extLst>
              <a:ext uri="{FF2B5EF4-FFF2-40B4-BE49-F238E27FC236}">
                <a16:creationId xmlns:a16="http://schemas.microsoft.com/office/drawing/2014/main" id="{CAEB8450-7DE0-4689-B1AC-DDB508B7E21B}"/>
              </a:ext>
            </a:extLst>
          </p:cNvPr>
          <p:cNvSpPr/>
          <p:nvPr/>
        </p:nvSpPr>
        <p:spPr>
          <a:xfrm>
            <a:off x="182936" y="1236720"/>
            <a:ext cx="7589463" cy="515880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Evolution of the Volume of Investments</a:t>
            </a:r>
          </a:p>
        </p:txBody>
      </p:sp>
      <p:sp>
        <p:nvSpPr>
          <p:cNvPr id="12" name="ZoneTexte 2">
            <a:extLst>
              <a:ext uri="{FF2B5EF4-FFF2-40B4-BE49-F238E27FC236}">
                <a16:creationId xmlns:a16="http://schemas.microsoft.com/office/drawing/2014/main" id="{5CDAAC1D-F04E-426B-8C65-F25F845EA2FC}"/>
              </a:ext>
            </a:extLst>
          </p:cNvPr>
          <p:cNvSpPr txBox="1"/>
          <p:nvPr/>
        </p:nvSpPr>
        <p:spPr>
          <a:xfrm>
            <a:off x="1706699" y="6386050"/>
            <a:ext cx="2160215" cy="3330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1" i="0" u="none" strike="noStrike" kern="0" cap="none" spc="0" baseline="0" dirty="0" err="1">
                <a:solidFill>
                  <a:srgbClr val="254061"/>
                </a:solidFill>
                <a:uFillTx/>
                <a:latin typeface="Calibri"/>
              </a:rPr>
              <a:t>Amount</a:t>
            </a:r>
            <a:r>
              <a:rPr lang="fr-FR" sz="1400" b="1" i="0" u="none" strike="noStrike" kern="0" cap="none" spc="0" baseline="0" dirty="0">
                <a:solidFill>
                  <a:srgbClr val="254061"/>
                </a:solidFill>
                <a:uFillTx/>
                <a:latin typeface="Calibri"/>
              </a:rPr>
              <a:t> in Billion USD</a:t>
            </a:r>
          </a:p>
        </p:txBody>
      </p:sp>
      <p:cxnSp>
        <p:nvCxnSpPr>
          <p:cNvPr id="16" name="Connecteur droit avec flèche 9">
            <a:extLst>
              <a:ext uri="{FF2B5EF4-FFF2-40B4-BE49-F238E27FC236}">
                <a16:creationId xmlns:a16="http://schemas.microsoft.com/office/drawing/2014/main" id="{2AAA6BAF-D97D-4A16-B773-2B7722F4CBB4}"/>
              </a:ext>
            </a:extLst>
          </p:cNvPr>
          <p:cNvCxnSpPr>
            <a:cxnSpLocks/>
          </p:cNvCxnSpPr>
          <p:nvPr/>
        </p:nvCxnSpPr>
        <p:spPr>
          <a:xfrm flipV="1">
            <a:off x="1444103" y="4229530"/>
            <a:ext cx="2443871" cy="626826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1">
            <a:extLst>
              <a:ext uri="{FF2B5EF4-FFF2-40B4-BE49-F238E27FC236}">
                <a16:creationId xmlns:a16="http://schemas.microsoft.com/office/drawing/2014/main" id="{22F8384B-4257-4201-814C-3E010CC1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0772" y="4204177"/>
            <a:ext cx="6460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fontAlgn="base"/>
            <a:r>
              <a:rPr lang="en-US" sz="1400" b="1" dirty="0">
                <a:solidFill>
                  <a:srgbClr val="C00000"/>
                </a:solidFill>
                <a:latin typeface="Arial"/>
                <a:ea typeface="Times New Roman"/>
              </a:rPr>
              <a:t>x1.6</a:t>
            </a:r>
            <a:endParaRPr lang="fr-FR" sz="1100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19" name="ZoneTexte 11">
            <a:extLst>
              <a:ext uri="{FF2B5EF4-FFF2-40B4-BE49-F238E27FC236}">
                <a16:creationId xmlns:a16="http://schemas.microsoft.com/office/drawing/2014/main" id="{A1B43E53-DD15-4E2B-AB60-1E58D5D6E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823" y="3954573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/>
            <a:r>
              <a:rPr lang="en-US" b="1" dirty="0">
                <a:solidFill>
                  <a:srgbClr val="FF0000"/>
                </a:solidFill>
                <a:latin typeface="Arial"/>
                <a:ea typeface="Times New Roman"/>
              </a:rPr>
              <a:t>x2</a:t>
            </a:r>
            <a:endParaRPr lang="fr-FR" sz="14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052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Graphic spid="20" grpId="0">
        <p:bldAsOne/>
      </p:bldGraphic>
      <p:bldP spid="15" grpId="0"/>
      <p:bldP spid="45" grpId="0" animBg="1"/>
      <p:bldP spid="46" grpId="0" animBg="1"/>
      <p:bldP spid="47" grpId="0" animBg="1"/>
      <p:bldP spid="58" grpId="0" animBg="1"/>
      <p:bldP spid="12" grpId="0"/>
      <p:bldP spid="17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/>
          <p:cNvSpPr txBox="1"/>
          <p:nvPr/>
        </p:nvSpPr>
        <p:spPr>
          <a:xfrm>
            <a:off x="0" y="132276"/>
            <a:ext cx="62992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800" dirty="0">
                <a:solidFill>
                  <a:schemeClr val="bg1"/>
                </a:solidFill>
              </a:rPr>
              <a:t>Investment in Transport Infrastructure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CEC3E6E1-19FD-4A73-965F-B6CF46A354EE}"/>
              </a:ext>
            </a:extLst>
          </p:cNvPr>
          <p:cNvSpPr/>
          <p:nvPr/>
        </p:nvSpPr>
        <p:spPr>
          <a:xfrm>
            <a:off x="184528" y="2167916"/>
            <a:ext cx="7764853" cy="33094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libri" pitchFamily="34"/>
                <a:cs typeface="Arial" pitchFamily="34"/>
              </a:rPr>
              <a:t>Ambitious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libri" pitchFamily="34"/>
                <a:cs typeface="Arial" pitchFamily="34"/>
              </a:rPr>
              <a:t>programmes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libri" pitchFamily="34"/>
                <a:cs typeface="Arial" pitchFamily="34"/>
              </a:rPr>
              <a:t> requiring </a:t>
            </a:r>
            <a:r>
              <a:rPr lang="en-US" dirty="0" err="1">
                <a:solidFill>
                  <a:schemeClr val="tx2"/>
                </a:solidFill>
                <a:latin typeface="Cambria" panose="02040503050406030204" pitchFamily="18" charset="0"/>
                <a:ea typeface="Calibri" pitchFamily="34"/>
                <a:cs typeface="Arial" pitchFamily="34"/>
              </a:rPr>
              <a:t>collossal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libri" pitchFamily="34"/>
                <a:cs typeface="Arial" pitchFamily="34"/>
              </a:rPr>
              <a:t> investments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ct val="100000"/>
              <a:buFont typeface="Wingdings" panose="05000000000000000000" pitchFamily="2" charset="2"/>
              <a:buChar char="ü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libri" pitchFamily="34"/>
                <a:cs typeface="Arial" pitchFamily="34"/>
              </a:rPr>
              <a:t>Limited public budget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chemeClr val="tx2"/>
              </a:solidFill>
              <a:uFillTx/>
              <a:latin typeface="Cambria" panose="02040503050406030204" pitchFamily="18" charset="0"/>
              <a:ea typeface="Calibri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chemeClr val="tx2"/>
              </a:solidFill>
              <a:uFillTx/>
              <a:latin typeface="Cambria" panose="02040503050406030204" pitchFamily="18" charset="0"/>
              <a:ea typeface="Calibri" pitchFamily="34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 dirty="0">
              <a:solidFill>
                <a:schemeClr val="tx2"/>
              </a:solidFill>
              <a:uFillTx/>
              <a:latin typeface="Cambria" panose="02040503050406030204" pitchFamily="18" charset="0"/>
              <a:ea typeface="Calibri" pitchFamily="34"/>
              <a:cs typeface="Arial" pitchFamily="34"/>
            </a:endParaRPr>
          </a:p>
          <a:p>
            <a:pPr marL="342900" marR="0" lvl="0" indent="-34290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i="0" u="none" strike="noStrike" kern="1200" cap="none" spc="0" baseline="0" dirty="0">
                <a:solidFill>
                  <a:schemeClr val="tx2"/>
                </a:solidFill>
                <a:uFillTx/>
                <a:latin typeface="Cambria" panose="02040503050406030204" pitchFamily="18" charset="0"/>
                <a:ea typeface="Calibri" pitchFamily="34"/>
                <a:cs typeface="Arial" pitchFamily="34"/>
              </a:rPr>
              <a:t>Necessity </a:t>
            </a:r>
            <a:r>
              <a:rPr lang="en-US" dirty="0">
                <a:solidFill>
                  <a:schemeClr val="tx2"/>
                </a:solidFill>
                <a:latin typeface="Cambria" panose="02040503050406030204" pitchFamily="18" charset="0"/>
                <a:ea typeface="Calibri" pitchFamily="34"/>
                <a:cs typeface="Arial" pitchFamily="34"/>
              </a:rPr>
              <a:t>for</a:t>
            </a:r>
            <a:r>
              <a:rPr lang="en-US" i="0" u="none" strike="noStrike" kern="1200" cap="none" spc="0" baseline="0" dirty="0">
                <a:solidFill>
                  <a:schemeClr val="tx2"/>
                </a:solidFill>
                <a:uFillTx/>
                <a:latin typeface="Cambria" panose="02040503050406030204" pitchFamily="18" charset="0"/>
                <a:ea typeface="Calibri" pitchFamily="34"/>
                <a:cs typeface="Arial" pitchFamily="34"/>
              </a:rPr>
              <a:t> new</a:t>
            </a:r>
            <a:r>
              <a:rPr lang="en-US" i="0" u="none" strike="noStrike" kern="1200" cap="none" spc="0" dirty="0">
                <a:solidFill>
                  <a:schemeClr val="tx2"/>
                </a:solidFill>
                <a:uFillTx/>
                <a:latin typeface="Cambria" panose="02040503050406030204" pitchFamily="18" charset="0"/>
                <a:ea typeface="Calibri" pitchFamily="34"/>
                <a:cs typeface="Arial" pitchFamily="34"/>
              </a:rPr>
              <a:t> financing resources</a:t>
            </a:r>
            <a:r>
              <a:rPr lang="en-US" i="0" u="none" strike="noStrike" kern="1200" cap="none" spc="0" baseline="0" dirty="0">
                <a:solidFill>
                  <a:schemeClr val="tx2"/>
                </a:solidFill>
                <a:uFillTx/>
                <a:latin typeface="Cambria" panose="02040503050406030204" pitchFamily="18" charset="0"/>
                <a:ea typeface="Calibri" pitchFamily="34"/>
                <a:cs typeface="Arial" pitchFamily="34"/>
              </a:rPr>
              <a:t> to develop public infrastructure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 dirty="0">
                <a:solidFill>
                  <a:schemeClr val="tx2"/>
                </a:solidFill>
                <a:uFillTx/>
                <a:latin typeface="Cambria" panose="02040503050406030204" pitchFamily="18" charset="0"/>
                <a:ea typeface="Calibri" pitchFamily="34"/>
                <a:cs typeface="Arial" pitchFamily="34"/>
              </a:rPr>
              <a:t>The </a:t>
            </a:r>
            <a:r>
              <a:rPr lang="en-US" sz="2000" b="1" dirty="0">
                <a:solidFill>
                  <a:schemeClr val="tx2"/>
                </a:solidFill>
                <a:latin typeface="Cambria" panose="02040503050406030204" pitchFamily="18" charset="0"/>
                <a:ea typeface="Calibri" pitchFamily="34"/>
                <a:cs typeface="Arial" pitchFamily="34"/>
              </a:rPr>
              <a:t>g</a:t>
            </a:r>
            <a:r>
              <a:rPr lang="en-US" sz="2000" b="1" i="0" u="none" strike="noStrike" kern="1200" cap="none" spc="0" baseline="0" dirty="0">
                <a:solidFill>
                  <a:schemeClr val="tx2"/>
                </a:solidFill>
                <a:uFillTx/>
                <a:latin typeface="Cambria" panose="02040503050406030204" pitchFamily="18" charset="0"/>
                <a:ea typeface="Calibri" pitchFamily="34"/>
                <a:cs typeface="Arial" pitchFamily="34"/>
              </a:rPr>
              <a:t>overnment considers the Public-</a:t>
            </a:r>
            <a:r>
              <a:rPr lang="en-US" sz="2000" b="1" i="0" u="none" strike="noStrike" kern="1200" cap="none" spc="0" dirty="0">
                <a:solidFill>
                  <a:schemeClr val="tx2"/>
                </a:solidFill>
                <a:uFillTx/>
                <a:latin typeface="Cambria" panose="02040503050406030204" pitchFamily="18" charset="0"/>
                <a:ea typeface="Calibri" pitchFamily="34"/>
                <a:cs typeface="Arial" pitchFamily="34"/>
              </a:rPr>
              <a:t> </a:t>
            </a:r>
            <a:r>
              <a:rPr lang="en-US" sz="2000" b="1" i="0" u="none" strike="noStrike" kern="1200" cap="none" spc="0" baseline="0" dirty="0">
                <a:solidFill>
                  <a:schemeClr val="tx2"/>
                </a:solidFill>
                <a:uFillTx/>
                <a:latin typeface="Cambria" panose="02040503050406030204" pitchFamily="18" charset="0"/>
                <a:ea typeface="Calibri" pitchFamily="34"/>
                <a:cs typeface="Arial" pitchFamily="34"/>
              </a:rPr>
              <a:t>Private Partnership (</a:t>
            </a:r>
            <a:r>
              <a:rPr lang="en-US" sz="2000" b="1" dirty="0">
                <a:solidFill>
                  <a:schemeClr val="tx2"/>
                </a:solidFill>
                <a:latin typeface="Cambria" panose="02040503050406030204" pitchFamily="18" charset="0"/>
                <a:ea typeface="Calibri" pitchFamily="34"/>
                <a:cs typeface="Arial" pitchFamily="34"/>
              </a:rPr>
              <a:t>PPP) among </a:t>
            </a:r>
            <a:r>
              <a:rPr lang="en-US" sz="2000" b="1">
                <a:solidFill>
                  <a:schemeClr val="tx2"/>
                </a:solidFill>
                <a:latin typeface="Cambria" panose="02040503050406030204" pitchFamily="18" charset="0"/>
                <a:ea typeface="Calibri" pitchFamily="34"/>
                <a:cs typeface="Arial" pitchFamily="34"/>
              </a:rPr>
              <a:t>the solution</a:t>
            </a:r>
            <a:r>
              <a:rPr lang="en-US" sz="2000" b="1" i="0" u="none" strike="noStrike" kern="1200" cap="none" spc="0" baseline="0">
                <a:solidFill>
                  <a:schemeClr val="tx2"/>
                </a:solidFill>
                <a:uFillTx/>
                <a:latin typeface="Cambria" panose="02040503050406030204" pitchFamily="18" charset="0"/>
                <a:ea typeface="Calibri" pitchFamily="34"/>
                <a:cs typeface="Arial" pitchFamily="34"/>
              </a:rPr>
              <a:t>s</a:t>
            </a:r>
            <a:r>
              <a:rPr lang="en-US" sz="2000" b="1" i="0" u="none" strike="noStrike" kern="1200" cap="none" spc="0" baseline="0" dirty="0">
                <a:solidFill>
                  <a:schemeClr val="tx2"/>
                </a:solidFill>
                <a:uFillTx/>
                <a:latin typeface="Cambria" panose="02040503050406030204" pitchFamily="18" charset="0"/>
                <a:ea typeface="Calibri" pitchFamily="34"/>
                <a:cs typeface="Arial" pitchFamily="34"/>
              </a:rPr>
              <a:t>. </a:t>
            </a:r>
          </a:p>
        </p:txBody>
      </p:sp>
      <p:sp>
        <p:nvSpPr>
          <p:cNvPr id="24" name="Arrondir un rectangle avec un coin diagonal 7">
            <a:extLst>
              <a:ext uri="{FF2B5EF4-FFF2-40B4-BE49-F238E27FC236}">
                <a16:creationId xmlns:a16="http://schemas.microsoft.com/office/drawing/2014/main" id="{21F24F02-CD00-4AFB-8BA0-F96BEDD4BDFB}"/>
              </a:ext>
            </a:extLst>
          </p:cNvPr>
          <p:cNvSpPr/>
          <p:nvPr/>
        </p:nvSpPr>
        <p:spPr>
          <a:xfrm>
            <a:off x="182936" y="1236720"/>
            <a:ext cx="7589463" cy="764138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Ambitious Development Perspectives with Limited Budget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88F43C7-E412-459B-B123-0A8C54FC5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942904"/>
            <a:ext cx="2374900" cy="123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04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151738" y="1797993"/>
            <a:ext cx="7836562" cy="717950"/>
            <a:chOff x="3533478" y="1700808"/>
            <a:chExt cx="4638921" cy="396044"/>
          </a:xfrm>
        </p:grpSpPr>
        <p:sp>
          <p:nvSpPr>
            <p:cNvPr id="4" name="Arrondir un rectangle avec un coin diagonal 7"/>
            <p:cNvSpPr/>
            <p:nvPr/>
          </p:nvSpPr>
          <p:spPr>
            <a:xfrm>
              <a:off x="3995935" y="1700808"/>
              <a:ext cx="4176464" cy="396044"/>
            </a:xfrm>
            <a:prstGeom prst="round2Diag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800" b="1" dirty="0">
                  <a:solidFill>
                    <a:srgbClr val="1F497D"/>
                  </a:solidFill>
                  <a:latin typeface="Cambria" pitchFamily="18" charset="0"/>
                  <a:cs typeface="Tanseek Modern Pro Arabic" pitchFamily="34" charset="-78"/>
                </a:rPr>
                <a:t>Morocco Overview</a:t>
              </a:r>
              <a:endPara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itchFamily="18" charset="0"/>
                <a:ea typeface="+mn-ea"/>
                <a:cs typeface="Tanseek Modern Pro Arabic" pitchFamily="34" charset="-78"/>
              </a:endParaRPr>
            </a:p>
          </p:txBody>
        </p:sp>
        <p:sp>
          <p:nvSpPr>
            <p:cNvPr id="5" name="Organigramme : Décision 4"/>
            <p:cNvSpPr/>
            <p:nvPr/>
          </p:nvSpPr>
          <p:spPr>
            <a:xfrm>
              <a:off x="3533478" y="1700808"/>
              <a:ext cx="462457" cy="396044"/>
            </a:xfrm>
            <a:prstGeom prst="flowChartDecision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itchFamily="18" charset="0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548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0007 0.161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ndir un rectangle avec un coin diagonal 7">
            <a:extLst>
              <a:ext uri="{FF2B5EF4-FFF2-40B4-BE49-F238E27FC236}">
                <a16:creationId xmlns:a16="http://schemas.microsoft.com/office/drawing/2014/main" id="{6EDF98D5-7FD7-47EA-913D-134E29B2BD6A}"/>
              </a:ext>
            </a:extLst>
          </p:cNvPr>
          <p:cNvSpPr/>
          <p:nvPr/>
        </p:nvSpPr>
        <p:spPr>
          <a:xfrm>
            <a:off x="182936" y="1236720"/>
            <a:ext cx="7589463" cy="604048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The objectives of the development of PPP</a:t>
            </a:r>
          </a:p>
        </p:txBody>
      </p:sp>
      <p:sp>
        <p:nvSpPr>
          <p:cNvPr id="7" name="ZoneTexte 34">
            <a:extLst>
              <a:ext uri="{FF2B5EF4-FFF2-40B4-BE49-F238E27FC236}">
                <a16:creationId xmlns:a16="http://schemas.microsoft.com/office/drawing/2014/main" id="{6D3E2B80-3CEE-4764-AEF3-1EDD92D511E4}"/>
              </a:ext>
            </a:extLst>
          </p:cNvPr>
          <p:cNvSpPr txBox="1"/>
          <p:nvPr/>
        </p:nvSpPr>
        <p:spPr>
          <a:xfrm>
            <a:off x="0" y="132276"/>
            <a:ext cx="62992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800" dirty="0">
                <a:solidFill>
                  <a:schemeClr val="bg1"/>
                </a:solidFill>
              </a:rPr>
              <a:t>Public-Private Partnership (PPP) in Morocco</a:t>
            </a: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622213414"/>
              </p:ext>
            </p:extLst>
          </p:nvPr>
        </p:nvGraphicFramePr>
        <p:xfrm>
          <a:off x="909782" y="1840768"/>
          <a:ext cx="6668655" cy="4901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7837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922" y="2178050"/>
            <a:ext cx="7447249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5775" indent="-2857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The stability of macro-economic framework </a:t>
            </a:r>
          </a:p>
          <a:p>
            <a:pPr marL="485775" indent="-2857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An adequate legal framework for  developing  private investment</a:t>
            </a:r>
          </a:p>
          <a:p>
            <a:pPr marL="485775" indent="-2857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Restructuration and liberalization of some of the vital sectors</a:t>
            </a:r>
          </a:p>
          <a:p>
            <a:pPr marL="485775" indent="-2857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Development of a local financial (with a regional character) market   </a:t>
            </a:r>
          </a:p>
          <a:p>
            <a:pPr marL="485775" indent="-2857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Adoption of a new Law No. 86.12 related to  public - private partnership (Official Bulletin 6328 dated January 22 :2015)</a:t>
            </a:r>
          </a:p>
          <a:p>
            <a:pPr marL="485775" indent="-285750">
              <a:lnSpc>
                <a:spcPct val="150000"/>
              </a:lnSpc>
              <a:spcBef>
                <a:spcPts val="900"/>
              </a:spcBef>
              <a:buFont typeface="Wingdings" panose="05000000000000000000" pitchFamily="2" charset="2"/>
              <a:buChar char="ü"/>
              <a:defRPr/>
            </a:pP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The availability of </a:t>
            </a:r>
            <a:r>
              <a:rPr lang="en-US" sz="1600" dirty="0" err="1">
                <a:solidFill>
                  <a:schemeClr val="tx2">
                    <a:lumMod val="50000"/>
                  </a:schemeClr>
                </a:solidFill>
              </a:rPr>
              <a:t>sectoral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 laws for some public institutions under the guardianship of the Ministry</a:t>
            </a:r>
            <a:endParaRPr lang="ar-MA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Arrondir un rectangle avec un coin diagonal 7">
            <a:extLst>
              <a:ext uri="{FF2B5EF4-FFF2-40B4-BE49-F238E27FC236}">
                <a16:creationId xmlns:a16="http://schemas.microsoft.com/office/drawing/2014/main" id="{6EDF98D5-7FD7-47EA-913D-134E29B2BD6A}"/>
              </a:ext>
            </a:extLst>
          </p:cNvPr>
          <p:cNvSpPr/>
          <p:nvPr/>
        </p:nvSpPr>
        <p:spPr>
          <a:xfrm>
            <a:off x="182936" y="1236720"/>
            <a:ext cx="7589463" cy="604048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Favorable Conditions for PPP  Development </a:t>
            </a:r>
          </a:p>
        </p:txBody>
      </p:sp>
      <p:sp>
        <p:nvSpPr>
          <p:cNvPr id="7" name="ZoneTexte 34">
            <a:extLst>
              <a:ext uri="{FF2B5EF4-FFF2-40B4-BE49-F238E27FC236}">
                <a16:creationId xmlns:a16="http://schemas.microsoft.com/office/drawing/2014/main" id="{6D3E2B80-3CEE-4764-AEF3-1EDD92D511E4}"/>
              </a:ext>
            </a:extLst>
          </p:cNvPr>
          <p:cNvSpPr txBox="1"/>
          <p:nvPr/>
        </p:nvSpPr>
        <p:spPr>
          <a:xfrm>
            <a:off x="0" y="132276"/>
            <a:ext cx="62992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800" dirty="0">
                <a:solidFill>
                  <a:schemeClr val="bg1"/>
                </a:solidFill>
              </a:rPr>
              <a:t>Public-Private Partnership (PPP) in Morocco</a:t>
            </a:r>
          </a:p>
        </p:txBody>
      </p:sp>
    </p:spTree>
    <p:extLst>
      <p:ext uri="{BB962C8B-B14F-4D97-AF65-F5344CB8AC3E}">
        <p14:creationId xmlns:p14="http://schemas.microsoft.com/office/powerpoint/2010/main" val="3444843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ndir un rectangle avec un coin diagonal 7">
            <a:extLst>
              <a:ext uri="{FF2B5EF4-FFF2-40B4-BE49-F238E27FC236}">
                <a16:creationId xmlns:a16="http://schemas.microsoft.com/office/drawing/2014/main" id="{233BEDB6-BA3E-401D-BF2A-40F049AAE7F3}"/>
              </a:ext>
            </a:extLst>
          </p:cNvPr>
          <p:cNvSpPr/>
          <p:nvPr/>
        </p:nvSpPr>
        <p:spPr>
          <a:xfrm>
            <a:off x="182936" y="1236720"/>
            <a:ext cx="7589463" cy="481556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Potential PPP Projects</a:t>
            </a:r>
          </a:p>
        </p:txBody>
      </p:sp>
      <p:sp>
        <p:nvSpPr>
          <p:cNvPr id="28" name="ZoneTexte 34">
            <a:extLst>
              <a:ext uri="{FF2B5EF4-FFF2-40B4-BE49-F238E27FC236}">
                <a16:creationId xmlns:a16="http://schemas.microsoft.com/office/drawing/2014/main" id="{EBD23E05-9123-4C5D-B5BE-6A11F4E7FBB7}"/>
              </a:ext>
            </a:extLst>
          </p:cNvPr>
          <p:cNvSpPr txBox="1"/>
          <p:nvPr/>
        </p:nvSpPr>
        <p:spPr>
          <a:xfrm>
            <a:off x="0" y="132276"/>
            <a:ext cx="62992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800" dirty="0">
                <a:solidFill>
                  <a:schemeClr val="bg1"/>
                </a:solidFill>
              </a:rPr>
              <a:t>Public-Private Partnership (PPP) in Morocco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3174508" y="1834199"/>
            <a:ext cx="4220518" cy="1347827"/>
            <a:chOff x="6127684" y="4242078"/>
            <a:chExt cx="2516482" cy="1347827"/>
          </a:xfrm>
          <a:solidFill>
            <a:schemeClr val="bg1"/>
          </a:solidFill>
        </p:grpSpPr>
        <p:sp>
          <p:nvSpPr>
            <p:cNvPr id="18" name="ZoneTexte 26"/>
            <p:cNvSpPr txBox="1">
              <a:spLocks noChangeArrowheads="1"/>
            </p:cNvSpPr>
            <p:nvPr/>
          </p:nvSpPr>
          <p:spPr bwMode="auto">
            <a:xfrm>
              <a:off x="6207739" y="4242078"/>
              <a:ext cx="769914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orbel" panose="020B0503020204020204" pitchFamily="34" charset="0"/>
                </a:defRPr>
              </a:lvl9pPr>
            </a:lstStyle>
            <a:p>
              <a:r>
                <a:rPr lang="en-US" altLang="fr-FR" sz="1800" dirty="0">
                  <a:solidFill>
                    <a:srgbClr val="002060"/>
                  </a:solidFill>
                  <a:latin typeface="Cambria" panose="02040503050406030204" pitchFamily="18" charset="0"/>
                </a:rPr>
                <a:t>Ports </a:t>
              </a:r>
            </a:p>
          </p:txBody>
        </p:sp>
        <p:sp>
          <p:nvSpPr>
            <p:cNvPr id="19" name="ZoneTexte 27"/>
            <p:cNvSpPr txBox="1"/>
            <p:nvPr/>
          </p:nvSpPr>
          <p:spPr>
            <a:xfrm>
              <a:off x="6127684" y="4635798"/>
              <a:ext cx="2516482" cy="9541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285750" indent="-285750">
                <a:buSzPct val="100000"/>
                <a:buFont typeface="Arial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Kenitra</a:t>
              </a: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Atlantic  </a:t>
              </a:r>
            </a:p>
            <a:p>
              <a:pPr marL="285750" indent="-285750">
                <a:buSzPct val="100000"/>
                <a:buFont typeface="Arial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Marinas projects </a:t>
              </a:r>
            </a:p>
            <a:p>
              <a:pPr marL="285750" indent="-285750">
                <a:buSzPct val="100000"/>
                <a:buFont typeface="Arial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Jorf</a:t>
              </a: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Lasfar</a:t>
              </a:r>
              <a:endParaRPr lang="en-US" sz="1400" kern="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285750" indent="-285750">
                <a:buSzPct val="100000"/>
                <a:buFont typeface="Arial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Dakhla</a:t>
              </a: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Atlantic  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174506" y="3328757"/>
            <a:ext cx="4767373" cy="1811608"/>
            <a:chOff x="6250450" y="1967676"/>
            <a:chExt cx="3000208" cy="1811608"/>
          </a:xfrm>
          <a:solidFill>
            <a:schemeClr val="bg1"/>
          </a:solidFill>
        </p:grpSpPr>
        <p:sp>
          <p:nvSpPr>
            <p:cNvPr id="21" name="ZoneTexte 14"/>
            <p:cNvSpPr txBox="1"/>
            <p:nvPr/>
          </p:nvSpPr>
          <p:spPr>
            <a:xfrm>
              <a:off x="6250450" y="2394289"/>
              <a:ext cx="3000208" cy="138499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261938" indent="-26193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Bypass of Agadir </a:t>
              </a:r>
            </a:p>
            <a:p>
              <a:pPr marL="261938" indent="-26193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Tangier-</a:t>
              </a: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Tétouan</a:t>
              </a:r>
              <a:endParaRPr lang="en-US" sz="1400" kern="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261938" indent="-26193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Nador</a:t>
              </a: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- Port </a:t>
              </a: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Nador</a:t>
              </a: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Motorway </a:t>
              </a: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Guercif-Nador</a:t>
              </a:r>
              <a:endParaRPr lang="en-US" sz="1400" kern="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  <a:p>
              <a:pPr marL="261938" indent="-26193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Continental Rabat-Casablanca</a:t>
              </a:r>
            </a:p>
            <a:p>
              <a:pPr marL="261938" indent="-26193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Marrakech-Safi</a:t>
              </a:r>
            </a:p>
            <a:p>
              <a:pPr marL="261938" indent="-26193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Marrakech-</a:t>
              </a: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Beni</a:t>
              </a: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Mellal</a:t>
              </a:r>
              <a:endParaRPr lang="en-US" sz="1400" kern="0" dirty="0">
                <a:solidFill>
                  <a:srgbClr val="002060"/>
                </a:solidFill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ZoneTexte 15"/>
            <p:cNvSpPr txBox="1">
              <a:spLocks noChangeArrowheads="1"/>
            </p:cNvSpPr>
            <p:nvPr/>
          </p:nvSpPr>
          <p:spPr bwMode="auto">
            <a:xfrm>
              <a:off x="6334818" y="1967676"/>
              <a:ext cx="1331722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b="1" dirty="0" err="1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Motorways</a:t>
              </a:r>
              <a:r>
                <a:rPr lang="fr-FR" altLang="fr-FR" sz="1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24" name="Groupe 5">
            <a:extLst>
              <a:ext uri="{FF2B5EF4-FFF2-40B4-BE49-F238E27FC236}">
                <a16:creationId xmlns:a16="http://schemas.microsoft.com/office/drawing/2014/main" id="{9FADC18A-0D52-4D54-AAD0-EC4DFA793500}"/>
              </a:ext>
            </a:extLst>
          </p:cNvPr>
          <p:cNvGrpSpPr/>
          <p:nvPr/>
        </p:nvGrpSpPr>
        <p:grpSpPr>
          <a:xfrm>
            <a:off x="3174507" y="5140365"/>
            <a:ext cx="4829673" cy="1202134"/>
            <a:chOff x="1720395" y="4781541"/>
            <a:chExt cx="2886550" cy="862787"/>
          </a:xfrm>
        </p:grpSpPr>
        <p:sp>
          <p:nvSpPr>
            <p:cNvPr id="25" name="ZoneTexte 11">
              <a:extLst>
                <a:ext uri="{FF2B5EF4-FFF2-40B4-BE49-F238E27FC236}">
                  <a16:creationId xmlns:a16="http://schemas.microsoft.com/office/drawing/2014/main" id="{26ABBCE3-AB3A-413D-B132-AF3F2C3A7613}"/>
                </a:ext>
              </a:extLst>
            </p:cNvPr>
            <p:cNvSpPr txBox="1"/>
            <p:nvPr/>
          </p:nvSpPr>
          <p:spPr>
            <a:xfrm>
              <a:off x="1800641" y="4781541"/>
              <a:ext cx="965001" cy="2650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charset="0"/>
                </a:rPr>
                <a:t>Railways </a:t>
              </a:r>
              <a:endParaRPr lang="fr-FR" b="1" kern="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26" name="ZoneTexte 12">
              <a:extLst>
                <a:ext uri="{FF2B5EF4-FFF2-40B4-BE49-F238E27FC236}">
                  <a16:creationId xmlns:a16="http://schemas.microsoft.com/office/drawing/2014/main" id="{0A39ABEA-0496-4F08-A017-E9EB228CA12D}"/>
                </a:ext>
              </a:extLst>
            </p:cNvPr>
            <p:cNvSpPr txBox="1"/>
            <p:nvPr/>
          </p:nvSpPr>
          <p:spPr>
            <a:xfrm>
              <a:off x="1720395" y="5114180"/>
              <a:ext cx="2886550" cy="530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marL="261938" indent="-26193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Khouribga-Beni</a:t>
              </a: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 </a:t>
              </a: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Mellal</a:t>
              </a: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 Classic  railway line </a:t>
              </a:r>
            </a:p>
            <a:p>
              <a:pPr marL="261938" indent="-26193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Tanger-Melloussa-Tétouan</a:t>
              </a: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 Classic  railway line </a:t>
              </a:r>
            </a:p>
            <a:p>
              <a:pPr marL="261938" indent="-26193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Casablanca – Oujda  High-speed line</a:t>
              </a:r>
            </a:p>
          </p:txBody>
        </p:sp>
      </p:grpSp>
      <p:pic>
        <p:nvPicPr>
          <p:cNvPr id="31" name="Picture 7" descr="F:\album photos autoroutes\select photos réseau\Echangeurs\J3872x2592-0023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7" y="3607004"/>
            <a:ext cx="2121070" cy="129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7" y="5227449"/>
            <a:ext cx="2121070" cy="129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 descr="C:\Users\s.daoudi\Desktop\dosier comm PDPN\doc 2 PDPN\photos fiches\photos Marsa Maroc\Casablanca\Terminal conteneurs Est\quai vue mer.TIF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7" y="1961978"/>
            <a:ext cx="2121070" cy="1220048"/>
          </a:xfrm>
          <a:prstGeom prst="rect">
            <a:avLst/>
          </a:prstGeom>
          <a:noFill/>
          <a:ln w="19046">
            <a:solidFill>
              <a:srgbClr val="0070C0"/>
            </a:solidFill>
            <a:miter lim="800000"/>
            <a:headEnd/>
            <a:tailEnd/>
          </a:ln>
          <a:effectLst>
            <a:outerShdw dist="38096" dir="81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9466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ndir un rectangle avec un coin diagonal 7">
            <a:extLst>
              <a:ext uri="{FF2B5EF4-FFF2-40B4-BE49-F238E27FC236}">
                <a16:creationId xmlns:a16="http://schemas.microsoft.com/office/drawing/2014/main" id="{233BEDB6-BA3E-401D-BF2A-40F049AAE7F3}"/>
              </a:ext>
            </a:extLst>
          </p:cNvPr>
          <p:cNvSpPr/>
          <p:nvPr/>
        </p:nvSpPr>
        <p:spPr>
          <a:xfrm>
            <a:off x="182936" y="1236720"/>
            <a:ext cx="7589463" cy="481556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Potential PPP Projects</a:t>
            </a:r>
          </a:p>
        </p:txBody>
      </p:sp>
      <p:sp>
        <p:nvSpPr>
          <p:cNvPr id="28" name="ZoneTexte 34">
            <a:extLst>
              <a:ext uri="{FF2B5EF4-FFF2-40B4-BE49-F238E27FC236}">
                <a16:creationId xmlns:a16="http://schemas.microsoft.com/office/drawing/2014/main" id="{EBD23E05-9123-4C5D-B5BE-6A11F4E7FBB7}"/>
              </a:ext>
            </a:extLst>
          </p:cNvPr>
          <p:cNvSpPr txBox="1"/>
          <p:nvPr/>
        </p:nvSpPr>
        <p:spPr>
          <a:xfrm>
            <a:off x="0" y="132276"/>
            <a:ext cx="6299200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800" dirty="0">
                <a:solidFill>
                  <a:schemeClr val="bg1"/>
                </a:solidFill>
              </a:rPr>
              <a:t>Public-Private Partnership (PPP) in Morocco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390128" y="1834199"/>
            <a:ext cx="7004897" cy="1563271"/>
            <a:chOff x="4467499" y="4242078"/>
            <a:chExt cx="4176667" cy="1563271"/>
          </a:xfrm>
          <a:solidFill>
            <a:schemeClr val="bg1"/>
          </a:solidFill>
        </p:grpSpPr>
        <p:pic>
          <p:nvPicPr>
            <p:cNvPr id="17" name="Picture 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7499" y="4426744"/>
              <a:ext cx="1269852" cy="12832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ZoneTexte 26"/>
            <p:cNvSpPr txBox="1">
              <a:spLocks noChangeArrowheads="1"/>
            </p:cNvSpPr>
            <p:nvPr/>
          </p:nvSpPr>
          <p:spPr bwMode="auto">
            <a:xfrm>
              <a:off x="6207739" y="4242078"/>
              <a:ext cx="1280131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00000"/>
                </a:lnSpc>
                <a:spcBef>
                  <a:spcPct val="0"/>
                </a:spcBef>
                <a:buFontTx/>
                <a:buNone/>
                <a:defRPr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latin typeface="Corbel" panose="020B0503020204020204" pitchFamily="34" charset="0"/>
                </a:defRPr>
              </a:lvl9pPr>
            </a:lstStyle>
            <a:p>
              <a:r>
                <a:rPr lang="en-US" altLang="fr-FR" sz="1800" dirty="0">
                  <a:solidFill>
                    <a:srgbClr val="002060"/>
                  </a:solidFill>
                  <a:latin typeface="Cambria" panose="02040503050406030204" pitchFamily="18" charset="0"/>
                </a:rPr>
                <a:t>Logistics Areas  </a:t>
              </a:r>
            </a:p>
          </p:txBody>
        </p:sp>
        <p:sp>
          <p:nvSpPr>
            <p:cNvPr id="19" name="ZoneTexte 27"/>
            <p:cNvSpPr txBox="1"/>
            <p:nvPr/>
          </p:nvSpPr>
          <p:spPr>
            <a:xfrm>
              <a:off x="6127684" y="4635798"/>
              <a:ext cx="2516482" cy="116955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128588" indent="-128588">
                <a:buSzPct val="100000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Development of logistics Zones</a:t>
              </a:r>
            </a:p>
            <a:p>
              <a:pPr marL="128588" indent="-12858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Casablanca</a:t>
              </a:r>
            </a:p>
            <a:p>
              <a:pPr marL="128588" indent="-12858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Fez</a:t>
              </a:r>
            </a:p>
            <a:p>
              <a:pPr marL="128588" indent="-12858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Meknes</a:t>
              </a:r>
            </a:p>
            <a:p>
              <a:pPr marL="128588" indent="-12858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Marrakech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390128" y="3512940"/>
            <a:ext cx="7382271" cy="1590533"/>
            <a:chOff x="4498182" y="2151859"/>
            <a:chExt cx="4645818" cy="1590533"/>
          </a:xfrm>
          <a:solidFill>
            <a:schemeClr val="bg1"/>
          </a:solidFill>
        </p:grpSpPr>
        <p:sp>
          <p:nvSpPr>
            <p:cNvPr id="21" name="ZoneTexte 14"/>
            <p:cNvSpPr txBox="1"/>
            <p:nvPr/>
          </p:nvSpPr>
          <p:spPr>
            <a:xfrm>
              <a:off x="6228160" y="2572841"/>
              <a:ext cx="2915840" cy="116955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marL="128588" indent="-12858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charset="0"/>
                </a:rPr>
                <a:t>Establishment  of vehicle testing and approval laboratory</a:t>
              </a:r>
            </a:p>
            <a:p>
              <a:pPr marL="128588" indent="-12858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charset="0"/>
                </a:rPr>
                <a:t>Installation and management of fixed radar speed control </a:t>
              </a:r>
            </a:p>
            <a:p>
              <a:pPr marL="128588" indent="-12858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charset="0"/>
                </a:rPr>
                <a:t>Management of the activity of registration centers</a:t>
              </a:r>
            </a:p>
          </p:txBody>
        </p:sp>
        <p:sp>
          <p:nvSpPr>
            <p:cNvPr id="22" name="ZoneTexte 15"/>
            <p:cNvSpPr txBox="1">
              <a:spLocks noChangeArrowheads="1"/>
            </p:cNvSpPr>
            <p:nvPr/>
          </p:nvSpPr>
          <p:spPr bwMode="auto">
            <a:xfrm>
              <a:off x="6334818" y="2151859"/>
              <a:ext cx="1331722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b="1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Transport </a:t>
              </a:r>
            </a:p>
          </p:txBody>
        </p:sp>
        <p:pic>
          <p:nvPicPr>
            <p:cNvPr id="23" name="Picture 26" descr="D:\Data-Younes\photos-doc-stratégie-log\IMG_0716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182" y="2336525"/>
              <a:ext cx="1343826" cy="129845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e 5">
            <a:extLst>
              <a:ext uri="{FF2B5EF4-FFF2-40B4-BE49-F238E27FC236}">
                <a16:creationId xmlns:a16="http://schemas.microsoft.com/office/drawing/2014/main" id="{9FADC18A-0D52-4D54-AAD0-EC4DFA793500}"/>
              </a:ext>
            </a:extLst>
          </p:cNvPr>
          <p:cNvGrpSpPr/>
          <p:nvPr/>
        </p:nvGrpSpPr>
        <p:grpSpPr>
          <a:xfrm>
            <a:off x="3076990" y="5140366"/>
            <a:ext cx="4695408" cy="1202137"/>
            <a:chOff x="1662112" y="4781541"/>
            <a:chExt cx="2806304" cy="862789"/>
          </a:xfrm>
        </p:grpSpPr>
        <p:sp>
          <p:nvSpPr>
            <p:cNvPr id="25" name="ZoneTexte 11">
              <a:extLst>
                <a:ext uri="{FF2B5EF4-FFF2-40B4-BE49-F238E27FC236}">
                  <a16:creationId xmlns:a16="http://schemas.microsoft.com/office/drawing/2014/main" id="{26ABBCE3-AB3A-413D-B132-AF3F2C3A7613}"/>
                </a:ext>
              </a:extLst>
            </p:cNvPr>
            <p:cNvSpPr txBox="1"/>
            <p:nvPr/>
          </p:nvSpPr>
          <p:spPr>
            <a:xfrm>
              <a:off x="1800641" y="4781541"/>
              <a:ext cx="9650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b="1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 charset="0"/>
                </a:rPr>
                <a:t>Water </a:t>
              </a:r>
              <a:endParaRPr lang="fr-FR" b="1" kern="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26" name="ZoneTexte 12">
              <a:extLst>
                <a:ext uri="{FF2B5EF4-FFF2-40B4-BE49-F238E27FC236}">
                  <a16:creationId xmlns:a16="http://schemas.microsoft.com/office/drawing/2014/main" id="{0A39ABEA-0496-4F08-A017-E9EB228CA12D}"/>
                </a:ext>
              </a:extLst>
            </p:cNvPr>
            <p:cNvSpPr txBox="1"/>
            <p:nvPr/>
          </p:nvSpPr>
          <p:spPr>
            <a:xfrm>
              <a:off x="1662112" y="5114181"/>
              <a:ext cx="2806304" cy="530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>
              <a:spAutoFit/>
            </a:bodyPr>
            <a:lstStyle/>
            <a:p>
              <a:pPr marL="128588" indent="-12858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Seawater desalination plant Casablanca-</a:t>
              </a:r>
              <a:r>
                <a:rPr lang="en-US" sz="1400" kern="0" dirty="0" err="1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Settat</a:t>
              </a:r>
              <a:endParaRPr lang="en-US" sz="1400" kern="0" dirty="0">
                <a:solidFill>
                  <a:srgbClr val="002060"/>
                </a:solidFill>
                <a:latin typeface="Cambria" panose="02040503050406030204" pitchFamily="18" charset="0"/>
                <a:cs typeface="Arial"/>
              </a:endParaRPr>
            </a:p>
            <a:p>
              <a:pPr marL="128588" indent="-128588">
                <a:buSzPct val="100000"/>
                <a:buFont typeface="Arial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kern="0" dirty="0">
                  <a:solidFill>
                    <a:srgbClr val="002060"/>
                  </a:solidFill>
                  <a:latin typeface="Cambria" panose="02040503050406030204" pitchFamily="18" charset="0"/>
                  <a:cs typeface="Arial"/>
                </a:rPr>
                <a:t>A study is being carried out to identify projects that could be financed under PPPs in the water sector</a:t>
              </a:r>
            </a:p>
          </p:txBody>
        </p:sp>
      </p:grpSp>
      <p:pic>
        <p:nvPicPr>
          <p:cNvPr id="29" name="Picture 29">
            <a:extLst>
              <a:ext uri="{FF2B5EF4-FFF2-40B4-BE49-F238E27FC236}">
                <a16:creationId xmlns:a16="http://schemas.microsoft.com/office/drawing/2014/main" id="{0EA11373-1892-4B88-92D5-8BFCB212E3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17" y="5279618"/>
            <a:ext cx="2121070" cy="130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487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ZoneTexte 2"/>
          <p:cNvSpPr txBox="1">
            <a:spLocks noChangeArrowheads="1"/>
          </p:cNvSpPr>
          <p:nvPr/>
        </p:nvSpPr>
        <p:spPr bwMode="auto">
          <a:xfrm>
            <a:off x="6339626" y="2660991"/>
            <a:ext cx="19157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00026"/>
              </p:ext>
            </p:extLst>
          </p:nvPr>
        </p:nvGraphicFramePr>
        <p:xfrm>
          <a:off x="150485" y="1995601"/>
          <a:ext cx="5630884" cy="465120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394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6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Contracting authority</a:t>
                      </a:r>
                      <a:endParaRPr lang="en-US" sz="1100" b="0" dirty="0"/>
                    </a:p>
                  </a:txBody>
                  <a:tcPr marL="68575" marR="68575" marT="34280" marB="3428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Ministry of equipment, Transport, Logistics and Water</a:t>
                      </a:r>
                    </a:p>
                  </a:txBody>
                  <a:tcPr marL="68575" marR="68575" marT="34280" marB="342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0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Geographical location</a:t>
                      </a:r>
                    </a:p>
                  </a:txBody>
                  <a:tcPr marL="68575" marR="68575" marT="34280" marB="3428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dirty="0"/>
                        <a:t>North-west region north of the city of Rabat </a:t>
                      </a:r>
                      <a:endParaRPr lang="en-US" sz="11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34280" marB="342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965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Objectives</a:t>
                      </a:r>
                    </a:p>
                  </a:txBody>
                  <a:tcPr marL="68575" marR="68575" marT="34280" marB="342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To capture the different flows mainly those from and to west regions, Sais and </a:t>
                      </a:r>
                      <a:r>
                        <a:rPr lang="en-US" sz="1100" dirty="0" err="1"/>
                        <a:t>Loukoust</a:t>
                      </a:r>
                      <a:r>
                        <a:rPr lang="en-US" sz="1100" dirty="0"/>
                        <a:t>, in addition to free zones like </a:t>
                      </a:r>
                      <a:r>
                        <a:rPr lang="en-US" sz="1100" dirty="0" err="1"/>
                        <a:t>Kenitra</a:t>
                      </a:r>
                      <a:r>
                        <a:rPr lang="en-US" sz="1100" dirty="0"/>
                        <a:t> Atlantic Free Zone or tangier free Zone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To attract a part of the traffic from Casablanca port and to improve the port services supply along </a:t>
                      </a:r>
                      <a:r>
                        <a:rPr lang="en-US" sz="1100" dirty="0" err="1"/>
                        <a:t>Tanger-jorf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Lasfer</a:t>
                      </a:r>
                      <a:r>
                        <a:rPr lang="en-US" sz="110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Support to the project Car factory.</a:t>
                      </a:r>
                    </a:p>
                  </a:txBody>
                  <a:tcPr marL="68575" marR="68575" marT="34280" marB="342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4592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Composition</a:t>
                      </a:r>
                    </a:p>
                  </a:txBody>
                  <a:tcPr marL="68575" marR="68575" marT="34280" marB="3428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 main break</a:t>
                      </a:r>
                      <a:r>
                        <a:rPr lang="en-US" sz="1100" baseline="0" dirty="0"/>
                        <a:t>water </a:t>
                      </a:r>
                      <a:r>
                        <a:rPr lang="en-US" sz="1100" dirty="0"/>
                        <a:t> 2.720 meters </a:t>
                      </a:r>
                      <a:r>
                        <a:rPr lang="en-US" sz="1100" baseline="0" dirty="0"/>
                        <a:t> </a:t>
                      </a:r>
                      <a:r>
                        <a:rPr lang="en-US" sz="1100" dirty="0"/>
                        <a:t>and a lateral break</a:t>
                      </a:r>
                      <a:r>
                        <a:rPr lang="en-US" sz="1100" baseline="0" dirty="0"/>
                        <a:t>water </a:t>
                      </a:r>
                      <a:r>
                        <a:rPr lang="en-US" sz="1100" dirty="0"/>
                        <a:t>220 meters;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A-12.5m deep and 1160 meters long quay to receive solid and liquid bulk, cereals and various goods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A-12,5m deep and a 220m long quay for coal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The possibility to build two centers for hydrocarbons with a deep of -14.5m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The possibility to build a yard for shipbuilding an repair</a:t>
                      </a:r>
                    </a:p>
                  </a:txBody>
                  <a:tcPr marL="68575" marR="68575" marT="34280" marB="342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8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Studies </a:t>
                      </a:r>
                    </a:p>
                  </a:txBody>
                  <a:tcPr marL="68575" marR="68575" marT="34280" marB="34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Prefeasibility study:</a:t>
                      </a:r>
                      <a:r>
                        <a:rPr lang="en-US" sz="11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achieved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PPP </a:t>
                      </a:r>
                      <a:r>
                        <a:rPr lang="en-US" sz="11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Preliminary</a:t>
                      </a:r>
                      <a:r>
                        <a:rPr lang="fr-FR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assessments</a:t>
                      </a: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on going </a:t>
                      </a:r>
                    </a:p>
                  </a:txBody>
                  <a:tcPr marL="68575" marR="68575" marT="34280" marB="342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Estimated cost </a:t>
                      </a:r>
                    </a:p>
                  </a:txBody>
                  <a:tcPr marL="68575" marR="68575" marT="34280" marB="34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2060"/>
                          </a:solidFill>
                        </a:rPr>
                        <a:t>800 M</a:t>
                      </a:r>
                      <a:r>
                        <a:rPr lang="en-US" sz="1400" b="1" baseline="0" dirty="0">
                          <a:solidFill>
                            <a:srgbClr val="002060"/>
                          </a:solidFill>
                        </a:rPr>
                        <a:t>$</a:t>
                      </a:r>
                      <a:endParaRPr lang="en-US" sz="1400" b="1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5" marR="68575" marT="34280" marB="342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4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duration: </a:t>
                      </a:r>
                    </a:p>
                  </a:txBody>
                  <a:tcPr marL="68575" marR="68575" marT="34280" marB="342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2017-2021</a:t>
                      </a:r>
                    </a:p>
                  </a:txBody>
                  <a:tcPr marL="68575" marR="68575" marT="34280" marB="342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7374" name="Imag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73" y="2158547"/>
            <a:ext cx="2664619" cy="2072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75" name="Picture 3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73" y="4348344"/>
            <a:ext cx="2692003" cy="222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0" y="531247"/>
            <a:ext cx="61607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400" u="sng" dirty="0">
                <a:solidFill>
                  <a:schemeClr val="bg1"/>
                </a:solidFill>
              </a:rPr>
              <a:t>Project Under Study</a:t>
            </a:r>
          </a:p>
        </p:txBody>
      </p:sp>
      <p:sp>
        <p:nvSpPr>
          <p:cNvPr id="8" name="ZoneTexte 18">
            <a:extLst>
              <a:ext uri="{FF2B5EF4-FFF2-40B4-BE49-F238E27FC236}">
                <a16:creationId xmlns:a16="http://schemas.microsoft.com/office/drawing/2014/main" id="{5914DC20-C32D-4711-B105-D1094DB589B6}"/>
              </a:ext>
            </a:extLst>
          </p:cNvPr>
          <p:cNvSpPr txBox="1"/>
          <p:nvPr/>
        </p:nvSpPr>
        <p:spPr>
          <a:xfrm>
            <a:off x="150485" y="1328679"/>
            <a:ext cx="793397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457200">
              <a:defRPr sz="2400" b="1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err="1"/>
              <a:t>Kenitra</a:t>
            </a:r>
            <a:r>
              <a:rPr lang="en-US" dirty="0"/>
              <a:t> Atlantic Project</a:t>
            </a:r>
          </a:p>
        </p:txBody>
      </p:sp>
      <p:sp>
        <p:nvSpPr>
          <p:cNvPr id="10" name="ZoneTexte 34">
            <a:extLst>
              <a:ext uri="{FF2B5EF4-FFF2-40B4-BE49-F238E27FC236}">
                <a16:creationId xmlns:a16="http://schemas.microsoft.com/office/drawing/2014/main" id="{7F45B753-F156-4299-9F7B-064852E151B8}"/>
              </a:ext>
            </a:extLst>
          </p:cNvPr>
          <p:cNvSpPr txBox="1"/>
          <p:nvPr/>
        </p:nvSpPr>
        <p:spPr>
          <a:xfrm>
            <a:off x="-536144" y="69582"/>
            <a:ext cx="738353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400" dirty="0">
                <a:solidFill>
                  <a:schemeClr val="bg1"/>
                </a:solidFill>
              </a:rPr>
              <a:t>Public-Private Partnership (PPP) in Morocco</a:t>
            </a:r>
          </a:p>
        </p:txBody>
      </p:sp>
    </p:spTree>
    <p:extLst>
      <p:ext uri="{BB962C8B-B14F-4D97-AF65-F5344CB8AC3E}">
        <p14:creationId xmlns:p14="http://schemas.microsoft.com/office/powerpoint/2010/main" val="1583306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870605"/>
              </p:ext>
            </p:extLst>
          </p:nvPr>
        </p:nvGraphicFramePr>
        <p:xfrm>
          <a:off x="35123" y="2270243"/>
          <a:ext cx="5663803" cy="366746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6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7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Contracting authority</a:t>
                      </a:r>
                      <a:endParaRPr lang="en-US" sz="1200" b="0" dirty="0"/>
                    </a:p>
                  </a:txBody>
                  <a:tcPr marL="68579" marR="68579" marT="34289" marB="34289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National Railways Company</a:t>
                      </a:r>
                    </a:p>
                  </a:txBody>
                  <a:tcPr marL="68579" marR="68579" marT="34289" marB="342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Geographical location</a:t>
                      </a:r>
                    </a:p>
                  </a:txBody>
                  <a:tcPr marL="68579" marR="68579" marT="34289" marB="3428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Tadla-Azilal</a:t>
                      </a:r>
                      <a:r>
                        <a:rPr lang="en-US" sz="1200" dirty="0"/>
                        <a:t> in the center of Morocco 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34289" marB="3428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319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Objectives</a:t>
                      </a:r>
                    </a:p>
                  </a:txBody>
                  <a:tcPr marL="68579" marR="68579" marT="34289" marB="3428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Connecting </a:t>
                      </a:r>
                      <a:r>
                        <a:rPr lang="en-US" sz="1200" dirty="0" err="1"/>
                        <a:t>Beni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Mellal</a:t>
                      </a:r>
                      <a:r>
                        <a:rPr lang="en-US" sz="1200" dirty="0"/>
                        <a:t> to the country’s railway network in support of development strategies in the region(Tourism, agriculture, food industry…)</a:t>
                      </a:r>
                    </a:p>
                  </a:txBody>
                  <a:tcPr marL="68579" marR="68579" marT="34289" marB="342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96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Composition</a:t>
                      </a:r>
                    </a:p>
                  </a:txBody>
                  <a:tcPr marL="68579" marR="68579" marT="34289" marB="3428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80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kms</a:t>
                      </a:r>
                      <a:r>
                        <a:rPr lang="en-US" sz="1200" dirty="0"/>
                        <a:t> of railway track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Construction of bridges and roads  restoration</a:t>
                      </a:r>
                      <a:r>
                        <a:rPr lang="en-US" sz="1200" baseline="0" dirty="0"/>
                        <a:t> </a:t>
                      </a:r>
                      <a:endParaRPr lang="en-US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Opening of five new stations between </a:t>
                      </a:r>
                      <a:r>
                        <a:rPr lang="en-US" sz="1200" dirty="0" err="1"/>
                        <a:t>Khouribga</a:t>
                      </a:r>
                      <a:r>
                        <a:rPr lang="en-US" sz="1200" dirty="0"/>
                        <a:t> and </a:t>
                      </a:r>
                      <a:r>
                        <a:rPr lang="en-US" sz="1200" dirty="0" err="1"/>
                        <a:t>Beni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Mellal</a:t>
                      </a:r>
                      <a:endParaRPr lang="en-US" sz="1200" dirty="0"/>
                    </a:p>
                  </a:txBody>
                  <a:tcPr marL="68579" marR="68579" marT="34289" marB="3428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Studies </a:t>
                      </a:r>
                    </a:p>
                  </a:txBody>
                  <a:tcPr marL="68579" marR="68579" marT="34289" marB="342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Prefeasibility study: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achieved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 studies :  achieved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PPP </a:t>
                      </a:r>
                      <a:r>
                        <a:rPr lang="en-US" sz="12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Preliminary</a:t>
                      </a: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assessments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on-going </a:t>
                      </a:r>
                    </a:p>
                  </a:txBody>
                  <a:tcPr marL="68579" marR="68579" marT="34289" marB="3428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Estimated cost</a:t>
                      </a:r>
                    </a:p>
                  </a:txBody>
                  <a:tcPr marL="68579" marR="68579" marT="34289" marB="342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300 M$</a:t>
                      </a:r>
                    </a:p>
                  </a:txBody>
                  <a:tcPr marL="68579" marR="68579" marT="34289" marB="3428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6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duration</a:t>
                      </a:r>
                    </a:p>
                  </a:txBody>
                  <a:tcPr marL="68579" marR="68579" marT="34289" marB="3428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  years 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34289" marB="3428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ZoneTexte 18">
            <a:extLst>
              <a:ext uri="{FF2B5EF4-FFF2-40B4-BE49-F238E27FC236}">
                <a16:creationId xmlns:a16="http://schemas.microsoft.com/office/drawing/2014/main" id="{BD8E510B-CC0E-4E5C-9C6F-6631D615FE7A}"/>
              </a:ext>
            </a:extLst>
          </p:cNvPr>
          <p:cNvSpPr txBox="1"/>
          <p:nvPr/>
        </p:nvSpPr>
        <p:spPr>
          <a:xfrm>
            <a:off x="35123" y="1328679"/>
            <a:ext cx="80348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457200">
              <a:defRPr sz="2400" b="1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Railway: </a:t>
            </a:r>
            <a:r>
              <a:rPr lang="en-US" dirty="0" err="1"/>
              <a:t>Khouribga</a:t>
            </a:r>
            <a:r>
              <a:rPr lang="en-US" dirty="0"/>
              <a:t>-Beni </a:t>
            </a:r>
            <a:r>
              <a:rPr lang="en-US" dirty="0" err="1"/>
              <a:t>Mellal</a:t>
            </a:r>
            <a:r>
              <a:rPr lang="en-US" dirty="0"/>
              <a:t> </a:t>
            </a:r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1B716367-F170-42DE-806C-2F9AF0814112}"/>
              </a:ext>
            </a:extLst>
          </p:cNvPr>
          <p:cNvSpPr txBox="1"/>
          <p:nvPr/>
        </p:nvSpPr>
        <p:spPr>
          <a:xfrm>
            <a:off x="0" y="531247"/>
            <a:ext cx="61607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400" u="sng" dirty="0">
                <a:solidFill>
                  <a:schemeClr val="bg1"/>
                </a:solidFill>
              </a:rPr>
              <a:t>Project Under Study</a:t>
            </a:r>
          </a:p>
        </p:txBody>
      </p:sp>
      <p:sp>
        <p:nvSpPr>
          <p:cNvPr id="11" name="ZoneTexte 34">
            <a:extLst>
              <a:ext uri="{FF2B5EF4-FFF2-40B4-BE49-F238E27FC236}">
                <a16:creationId xmlns:a16="http://schemas.microsoft.com/office/drawing/2014/main" id="{F7E25D2E-D802-4AA3-BABE-86489ADEF22F}"/>
              </a:ext>
            </a:extLst>
          </p:cNvPr>
          <p:cNvSpPr txBox="1"/>
          <p:nvPr/>
        </p:nvSpPr>
        <p:spPr>
          <a:xfrm>
            <a:off x="-536144" y="69582"/>
            <a:ext cx="738353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400" dirty="0">
                <a:solidFill>
                  <a:schemeClr val="bg1"/>
                </a:solidFill>
              </a:rPr>
              <a:t>Public-Private Partnership (PPP) in Morocco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EC320D-AAD7-4B75-A338-C9DDADE1D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780" y="2449226"/>
            <a:ext cx="3218967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75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oneTexte 2"/>
          <p:cNvSpPr txBox="1">
            <a:spLocks noChangeArrowheads="1"/>
          </p:cNvSpPr>
          <p:nvPr/>
        </p:nvSpPr>
        <p:spPr bwMode="auto">
          <a:xfrm>
            <a:off x="6368654" y="2370704"/>
            <a:ext cx="19157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605349"/>
              </p:ext>
            </p:extLst>
          </p:nvPr>
        </p:nvGraphicFramePr>
        <p:xfrm>
          <a:off x="133160" y="2199851"/>
          <a:ext cx="5663803" cy="372743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6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Contracting authority</a:t>
                      </a:r>
                      <a:endParaRPr lang="en-US" sz="1200" b="0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Ministry of equipment, Transport, Logistics and Water</a:t>
                      </a:r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5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Geographical location</a:t>
                      </a:r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Eastern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region</a:t>
                      </a:r>
                      <a:r>
                        <a:rPr lang="fr-FR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 Morocco </a:t>
                      </a:r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37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Objectives</a:t>
                      </a:r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Improve</a:t>
                      </a:r>
                      <a:r>
                        <a:rPr lang="fr-F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Moroccan</a:t>
                      </a:r>
                      <a:r>
                        <a:rPr lang="fr-F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seaside</a:t>
                      </a:r>
                      <a:r>
                        <a:rPr lang="fr-FR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tourism</a:t>
                      </a:r>
                      <a:endParaRPr lang="en-US" sz="1200" dirty="0"/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8940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Composition</a:t>
                      </a:r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The sites identified on the Mediterranean are the following: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Cala </a:t>
                      </a:r>
                      <a:r>
                        <a:rPr lang="fr-FR" sz="1400" dirty="0" err="1"/>
                        <a:t>Charranes</a:t>
                      </a:r>
                      <a:r>
                        <a:rPr lang="fr-FR" sz="1400" dirty="0"/>
                        <a:t>  Site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Sidi </a:t>
                      </a:r>
                      <a:r>
                        <a:rPr lang="fr-FR" sz="1400" dirty="0" err="1"/>
                        <a:t>Lahcen</a:t>
                      </a:r>
                      <a:r>
                        <a:rPr lang="fr-FR" sz="1400" dirty="0"/>
                        <a:t> Site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 err="1"/>
                        <a:t>Issly</a:t>
                      </a:r>
                      <a:r>
                        <a:rPr lang="fr-FR" sz="1400" dirty="0"/>
                        <a:t>  Site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Tala Youssef Site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dirty="0"/>
                        <a:t>Oued El </a:t>
                      </a:r>
                      <a:r>
                        <a:rPr lang="fr-FR" sz="1400" dirty="0" err="1"/>
                        <a:t>Marsa</a:t>
                      </a:r>
                      <a:r>
                        <a:rPr lang="fr-FR" sz="1400" dirty="0"/>
                        <a:t> Site</a:t>
                      </a:r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Studies </a:t>
                      </a:r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PPP </a:t>
                      </a:r>
                      <a:r>
                        <a:rPr lang="en-US" sz="12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Preliminary</a:t>
                      </a: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assessments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on going </a:t>
                      </a:r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Estimated cost</a:t>
                      </a:r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180 M$</a:t>
                      </a:r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6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duration</a:t>
                      </a:r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04  years 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ZoneTexte 18">
            <a:extLst>
              <a:ext uri="{FF2B5EF4-FFF2-40B4-BE49-F238E27FC236}">
                <a16:creationId xmlns:a16="http://schemas.microsoft.com/office/drawing/2014/main" id="{F34CBF92-13F3-4359-85E3-529C82E9F59D}"/>
              </a:ext>
            </a:extLst>
          </p:cNvPr>
          <p:cNvSpPr txBox="1"/>
          <p:nvPr/>
        </p:nvSpPr>
        <p:spPr>
          <a:xfrm>
            <a:off x="133160" y="1328679"/>
            <a:ext cx="793678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457200">
              <a:defRPr sz="2400" b="1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 6 Marinas Projects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D58406D-14B2-473A-912D-CDFBAD1995CA}"/>
              </a:ext>
            </a:extLst>
          </p:cNvPr>
          <p:cNvSpPr txBox="1"/>
          <p:nvPr/>
        </p:nvSpPr>
        <p:spPr>
          <a:xfrm>
            <a:off x="0" y="531247"/>
            <a:ext cx="61607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400" u="sng" dirty="0">
                <a:solidFill>
                  <a:schemeClr val="bg1"/>
                </a:solidFill>
              </a:rPr>
              <a:t>Project under study</a:t>
            </a:r>
          </a:p>
        </p:txBody>
      </p:sp>
      <p:sp>
        <p:nvSpPr>
          <p:cNvPr id="10" name="ZoneTexte 34">
            <a:extLst>
              <a:ext uri="{FF2B5EF4-FFF2-40B4-BE49-F238E27FC236}">
                <a16:creationId xmlns:a16="http://schemas.microsoft.com/office/drawing/2014/main" id="{131A2492-6900-409A-837F-E4AC16B5C29A}"/>
              </a:ext>
            </a:extLst>
          </p:cNvPr>
          <p:cNvSpPr txBox="1"/>
          <p:nvPr/>
        </p:nvSpPr>
        <p:spPr>
          <a:xfrm>
            <a:off x="-536144" y="69582"/>
            <a:ext cx="738353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400" dirty="0">
                <a:solidFill>
                  <a:schemeClr val="bg1"/>
                </a:solidFill>
              </a:rPr>
              <a:t>Public-Private Partnership (PPP) in Morocco</a:t>
            </a:r>
          </a:p>
        </p:txBody>
      </p:sp>
      <p:pic>
        <p:nvPicPr>
          <p:cNvPr id="8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30" y="2199851"/>
            <a:ext cx="2820561" cy="177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230" y="4070813"/>
            <a:ext cx="2820561" cy="177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909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ZoneTexte 2"/>
          <p:cNvSpPr txBox="1">
            <a:spLocks noChangeArrowheads="1"/>
          </p:cNvSpPr>
          <p:nvPr/>
        </p:nvSpPr>
        <p:spPr bwMode="auto">
          <a:xfrm>
            <a:off x="6368654" y="2646475"/>
            <a:ext cx="191571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503831"/>
              </p:ext>
            </p:extLst>
          </p:nvPr>
        </p:nvGraphicFramePr>
        <p:xfrm>
          <a:off x="179512" y="2080432"/>
          <a:ext cx="5513594" cy="3994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622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0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Contracting authority</a:t>
                      </a:r>
                      <a:endParaRPr lang="en-US" sz="1200" b="0" dirty="0"/>
                    </a:p>
                  </a:txBody>
                  <a:tcPr marL="68579" marR="68579" marT="34287" marB="34287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Ministry of equipment, Transport, Logistics and Water</a:t>
                      </a:r>
                    </a:p>
                  </a:txBody>
                  <a:tcPr marL="68579" marR="68579" marT="34287" marB="3428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Geographical location:</a:t>
                      </a:r>
                    </a:p>
                  </a:txBody>
                  <a:tcPr marL="68579" marR="68579" marT="34287" marB="3428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dirty="0"/>
                        <a:t> Agadir  in the mid-southern of Morocco 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34287" marB="3428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646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Objectives</a:t>
                      </a:r>
                    </a:p>
                  </a:txBody>
                  <a:tcPr marL="68579" marR="68579" marT="34287" marB="342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increase the supply of trade between the north and the south of the Kingdom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support of development strategies in the region(Tourism, agriculture, food industry…)</a:t>
                      </a:r>
                    </a:p>
                  </a:txBody>
                  <a:tcPr marL="68579" marR="68579" marT="34287" marB="3428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81">
                <a:tc>
                  <a:txBody>
                    <a:bodyPr/>
                    <a:lstStyle/>
                    <a:p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Composition </a:t>
                      </a:r>
                    </a:p>
                  </a:txBody>
                  <a:tcPr marL="68579" marR="68579" marT="34287" marB="3428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2 * 2 lane motorway in own site on 80 Km</a:t>
                      </a:r>
                      <a:endParaRPr lang="en-US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Restoration works on existing roads and tracks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Exchangers</a:t>
                      </a:r>
                      <a:endParaRPr lang="en-US" sz="12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Rest and service areas</a:t>
                      </a:r>
                    </a:p>
                  </a:txBody>
                  <a:tcPr marL="68579" marR="68579" marT="34287" marB="3428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6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Studies </a:t>
                      </a:r>
                    </a:p>
                  </a:txBody>
                  <a:tcPr marL="68579" marR="68579" marT="34287" marB="3428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Prefeasibility study: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achieved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 studies :achieved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Trafic</a:t>
                      </a: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studies :achieved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PPP </a:t>
                      </a:r>
                      <a:r>
                        <a:rPr lang="en-US" sz="12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Preliminary</a:t>
                      </a:r>
                      <a:r>
                        <a:rPr lang="fr-FR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i="0" kern="120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assessments</a:t>
                      </a:r>
                      <a:r>
                        <a:rPr lang="en-US" sz="1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 achieved </a:t>
                      </a:r>
                    </a:p>
                  </a:txBody>
                  <a:tcPr marL="68579" marR="68579" marT="34287" marB="3428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6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Estimated cost</a:t>
                      </a:r>
                    </a:p>
                  </a:txBody>
                  <a:tcPr marL="68579" marR="68579" marT="34287" marB="3428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370 M$</a:t>
                      </a:r>
                    </a:p>
                  </a:txBody>
                  <a:tcPr marL="68579" marR="68579" marT="34287" marB="3428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 duration</a:t>
                      </a:r>
                    </a:p>
                  </a:txBody>
                  <a:tcPr marL="68579" marR="68579" marT="34287" marB="3428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  years </a:t>
                      </a:r>
                      <a:endParaRPr lang="en-US" sz="12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9" marR="68579" marT="34287" marB="3428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3518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669" y="2728861"/>
            <a:ext cx="311167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18">
            <a:extLst>
              <a:ext uri="{FF2B5EF4-FFF2-40B4-BE49-F238E27FC236}">
                <a16:creationId xmlns:a16="http://schemas.microsoft.com/office/drawing/2014/main" id="{48E13118-ED29-4D19-8267-ACF5D7EF61FF}"/>
              </a:ext>
            </a:extLst>
          </p:cNvPr>
          <p:cNvSpPr txBox="1"/>
          <p:nvPr/>
        </p:nvSpPr>
        <p:spPr>
          <a:xfrm>
            <a:off x="179512" y="1328679"/>
            <a:ext cx="791945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 defTabSz="457200">
              <a:defRPr sz="2400" b="1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Motorway Bypass of Agadir </a:t>
            </a:r>
          </a:p>
        </p:txBody>
      </p:sp>
      <p:sp>
        <p:nvSpPr>
          <p:cNvPr id="10" name="ZoneTexte 6">
            <a:extLst>
              <a:ext uri="{FF2B5EF4-FFF2-40B4-BE49-F238E27FC236}">
                <a16:creationId xmlns:a16="http://schemas.microsoft.com/office/drawing/2014/main" id="{C008CC6D-812A-4708-A7EB-E43B89B88B8B}"/>
              </a:ext>
            </a:extLst>
          </p:cNvPr>
          <p:cNvSpPr txBox="1"/>
          <p:nvPr/>
        </p:nvSpPr>
        <p:spPr>
          <a:xfrm>
            <a:off x="0" y="531247"/>
            <a:ext cx="616076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400" u="sng" dirty="0">
                <a:solidFill>
                  <a:schemeClr val="bg1"/>
                </a:solidFill>
              </a:rPr>
              <a:t>Project Under Study</a:t>
            </a:r>
          </a:p>
        </p:txBody>
      </p:sp>
      <p:sp>
        <p:nvSpPr>
          <p:cNvPr id="11" name="ZoneTexte 34">
            <a:extLst>
              <a:ext uri="{FF2B5EF4-FFF2-40B4-BE49-F238E27FC236}">
                <a16:creationId xmlns:a16="http://schemas.microsoft.com/office/drawing/2014/main" id="{4B56B108-B0EF-403A-9247-A7FBFB05768D}"/>
              </a:ext>
            </a:extLst>
          </p:cNvPr>
          <p:cNvSpPr txBox="1"/>
          <p:nvPr/>
        </p:nvSpPr>
        <p:spPr>
          <a:xfrm>
            <a:off x="-536144" y="69582"/>
            <a:ext cx="7383531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400" dirty="0">
                <a:solidFill>
                  <a:schemeClr val="bg1"/>
                </a:solidFill>
              </a:rPr>
              <a:t>Public-Private Partnership (PPP) in Morocco</a:t>
            </a:r>
          </a:p>
        </p:txBody>
      </p:sp>
    </p:spTree>
    <p:extLst>
      <p:ext uri="{BB962C8B-B14F-4D97-AF65-F5344CB8AC3E}">
        <p14:creationId xmlns:p14="http://schemas.microsoft.com/office/powerpoint/2010/main" val="1695943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34">
            <a:extLst>
              <a:ext uri="{FF2B5EF4-FFF2-40B4-BE49-F238E27FC236}">
                <a16:creationId xmlns:a16="http://schemas.microsoft.com/office/drawing/2014/main" id="{4B56B108-B0EF-403A-9247-A7FBFB05768D}"/>
              </a:ext>
            </a:extLst>
          </p:cNvPr>
          <p:cNvSpPr txBox="1"/>
          <p:nvPr/>
        </p:nvSpPr>
        <p:spPr>
          <a:xfrm>
            <a:off x="366667" y="359989"/>
            <a:ext cx="551359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800" dirty="0">
                <a:solidFill>
                  <a:schemeClr val="bg1"/>
                </a:solidFill>
              </a:rPr>
              <a:t>Motorway bypass of Agadir </a:t>
            </a:r>
          </a:p>
        </p:txBody>
      </p:sp>
      <p:sp>
        <p:nvSpPr>
          <p:cNvPr id="8" name="Arrondir un rectangle avec un coin diagonal 7">
            <a:extLst>
              <a:ext uri="{FF2B5EF4-FFF2-40B4-BE49-F238E27FC236}">
                <a16:creationId xmlns:a16="http://schemas.microsoft.com/office/drawing/2014/main" id="{7972E9A7-81AB-4F7A-AB72-B93FC588976B}"/>
              </a:ext>
            </a:extLst>
          </p:cNvPr>
          <p:cNvSpPr/>
          <p:nvPr/>
        </p:nvSpPr>
        <p:spPr>
          <a:xfrm>
            <a:off x="182936" y="1236720"/>
            <a:ext cx="7589463" cy="523220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Project Location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6" y="2266337"/>
            <a:ext cx="3794731" cy="395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84358" y="3474816"/>
            <a:ext cx="391886" cy="67284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2276244" y="3840274"/>
            <a:ext cx="20606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95" y="2073729"/>
            <a:ext cx="3729420" cy="429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71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34">
            <a:extLst>
              <a:ext uri="{FF2B5EF4-FFF2-40B4-BE49-F238E27FC236}">
                <a16:creationId xmlns:a16="http://schemas.microsoft.com/office/drawing/2014/main" id="{4B56B108-B0EF-403A-9247-A7FBFB05768D}"/>
              </a:ext>
            </a:extLst>
          </p:cNvPr>
          <p:cNvSpPr txBox="1"/>
          <p:nvPr/>
        </p:nvSpPr>
        <p:spPr>
          <a:xfrm>
            <a:off x="366667" y="359989"/>
            <a:ext cx="551359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800" dirty="0">
                <a:solidFill>
                  <a:schemeClr val="bg1"/>
                </a:solidFill>
              </a:rPr>
              <a:t>Motorway Bypass of Agadir </a:t>
            </a:r>
          </a:p>
        </p:txBody>
      </p:sp>
      <p:sp>
        <p:nvSpPr>
          <p:cNvPr id="8" name="Arrondir un rectangle avec un coin diagonal 7">
            <a:extLst>
              <a:ext uri="{FF2B5EF4-FFF2-40B4-BE49-F238E27FC236}">
                <a16:creationId xmlns:a16="http://schemas.microsoft.com/office/drawing/2014/main" id="{7972E9A7-81AB-4F7A-AB72-B93FC588976B}"/>
              </a:ext>
            </a:extLst>
          </p:cNvPr>
          <p:cNvSpPr/>
          <p:nvPr/>
        </p:nvSpPr>
        <p:spPr>
          <a:xfrm>
            <a:off x="182936" y="1236720"/>
            <a:ext cx="7589463" cy="523220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Project Opportunities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D2226FC9-B275-474C-BC81-F31916EC69C2}"/>
              </a:ext>
            </a:extLst>
          </p:cNvPr>
          <p:cNvSpPr txBox="1">
            <a:spLocks/>
          </p:cNvSpPr>
          <p:nvPr/>
        </p:nvSpPr>
        <p:spPr>
          <a:xfrm>
            <a:off x="167954" y="2193215"/>
            <a:ext cx="7589463" cy="38447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At the international level: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this axis is part of the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Maghreb motorway itinerary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and the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Tangier-Lagos axis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At the National level: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This project increases exchanges between the north and south of the Kingdom;</a:t>
            </a:r>
          </a:p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At the Regional level: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It will provide better service to the two regions concerned: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Souss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-Massa and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Guelmim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-Oued Noun because the project is a link between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the A7 motorway and the </a:t>
            </a:r>
            <a:r>
              <a:rPr lang="en-US" sz="2000" b="1" dirty="0" err="1">
                <a:solidFill>
                  <a:schemeClr val="accent6">
                    <a:lumMod val="50000"/>
                  </a:schemeClr>
                </a:solidFill>
              </a:rPr>
              <a:t>Tiznit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-Laayoune expressway;</a:t>
            </a:r>
          </a:p>
          <a:p>
            <a:pPr algn="justLow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At the Local level: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It will constitute a natural 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bypass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for the city of Agadir from the East for North-South flows and will improve the transport offer to 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Tiznit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C2E1539B-802D-45B6-ADF7-2A739666B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57417" y="6549651"/>
            <a:ext cx="2743200" cy="212725"/>
          </a:xfrm>
        </p:spPr>
        <p:txBody>
          <a:bodyPr/>
          <a:lstStyle/>
          <a:p>
            <a:pPr>
              <a:defRPr/>
            </a:pPr>
            <a:fld id="{71F87145-E0DC-4709-9E52-F6AEA7210DB0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650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2FAE8F-1DE1-40F3-A3BD-2C142CC410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3004" y="1764293"/>
            <a:ext cx="7242676" cy="4377307"/>
          </a:xfrm>
          <a:prstGeom prst="rect">
            <a:avLst/>
          </a:prstGeom>
        </p:spPr>
      </p:pic>
      <p:sp>
        <p:nvSpPr>
          <p:cNvPr id="18" name="ZoneTexte 8">
            <a:extLst>
              <a:ext uri="{FF2B5EF4-FFF2-40B4-BE49-F238E27FC236}">
                <a16:creationId xmlns:a16="http://schemas.microsoft.com/office/drawing/2014/main" id="{11816AA5-E5ED-4A5C-A512-D2E3DED22E64}"/>
              </a:ext>
            </a:extLst>
          </p:cNvPr>
          <p:cNvSpPr txBox="1"/>
          <p:nvPr/>
        </p:nvSpPr>
        <p:spPr>
          <a:xfrm>
            <a:off x="182936" y="252558"/>
            <a:ext cx="551589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4000" dirty="0">
                <a:solidFill>
                  <a:schemeClr val="bg1"/>
                </a:solidFill>
              </a:rPr>
              <a:t>Morocco Overview</a:t>
            </a:r>
          </a:p>
        </p:txBody>
      </p:sp>
      <p:sp>
        <p:nvSpPr>
          <p:cNvPr id="1684" name="Rectangle 1683">
            <a:extLst>
              <a:ext uri="{FF2B5EF4-FFF2-40B4-BE49-F238E27FC236}">
                <a16:creationId xmlns:a16="http://schemas.microsoft.com/office/drawing/2014/main" id="{60ED8A7F-4574-4B8F-BA78-07BEB4A9B10E}"/>
              </a:ext>
            </a:extLst>
          </p:cNvPr>
          <p:cNvSpPr/>
          <p:nvPr/>
        </p:nvSpPr>
        <p:spPr>
          <a:xfrm>
            <a:off x="0" y="1651158"/>
            <a:ext cx="3684471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algn="ctr">
              <a:defRPr/>
            </a:pPr>
            <a:endParaRPr lang="en-US" altLang="en-US" sz="7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0" lvl="1" algn="ctr">
              <a:defRPr/>
            </a:pPr>
            <a:r>
              <a:rPr lang="en-US" altLang="en-US" b="1" dirty="0">
                <a:solidFill>
                  <a:schemeClr val="tx2"/>
                </a:solidFill>
                <a:latin typeface="Cambria" panose="02040503050406030204" pitchFamily="18" charset="0"/>
              </a:rPr>
              <a:t>One of the oldest Kingdoms in the world</a:t>
            </a:r>
          </a:p>
        </p:txBody>
      </p:sp>
      <p:pic>
        <p:nvPicPr>
          <p:cNvPr id="1686" name="Picture 8" descr="Fichier:Coat of arms of Morocco.svg">
            <a:extLst>
              <a:ext uri="{FF2B5EF4-FFF2-40B4-BE49-F238E27FC236}">
                <a16:creationId xmlns:a16="http://schemas.microsoft.com/office/drawing/2014/main" id="{6689BC1C-27FF-4B87-B594-206709364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18526" y="2302064"/>
            <a:ext cx="1050124" cy="114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7" name="Rectangle 1686">
            <a:extLst>
              <a:ext uri="{FF2B5EF4-FFF2-40B4-BE49-F238E27FC236}">
                <a16:creationId xmlns:a16="http://schemas.microsoft.com/office/drawing/2014/main" id="{4D72CF34-7D14-459B-814B-044A140C35D4}"/>
              </a:ext>
            </a:extLst>
          </p:cNvPr>
          <p:cNvSpPr/>
          <p:nvPr/>
        </p:nvSpPr>
        <p:spPr>
          <a:xfrm>
            <a:off x="5274307" y="1792488"/>
            <a:ext cx="27195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8150" lvl="1" indent="-171450" algn="ctr">
              <a:buFont typeface="Wingdings" panose="05000000000000000000" pitchFamily="2" charset="2"/>
              <a:buChar char="ü"/>
              <a:defRPr/>
            </a:pPr>
            <a:endParaRPr lang="en-US" altLang="en-US" sz="600" b="1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0" lvl="1"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Cambria" panose="02040503050406030204" pitchFamily="18" charset="0"/>
              </a:rPr>
              <a:t>Crossroad of civilizations  </a:t>
            </a:r>
          </a:p>
        </p:txBody>
      </p:sp>
      <p:grpSp>
        <p:nvGrpSpPr>
          <p:cNvPr id="1688" name="Group 25">
            <a:extLst>
              <a:ext uri="{FF2B5EF4-FFF2-40B4-BE49-F238E27FC236}">
                <a16:creationId xmlns:a16="http://schemas.microsoft.com/office/drawing/2014/main" id="{993E4BD4-0A01-4F54-872A-9414A9984043}"/>
              </a:ext>
            </a:extLst>
          </p:cNvPr>
          <p:cNvGrpSpPr>
            <a:grpSpLocks/>
          </p:cNvGrpSpPr>
          <p:nvPr/>
        </p:nvGrpSpPr>
        <p:grpSpPr bwMode="auto">
          <a:xfrm rot="-1200329">
            <a:off x="5330216" y="2515925"/>
            <a:ext cx="2577206" cy="2346617"/>
            <a:chOff x="2804050" y="2752689"/>
            <a:chExt cx="3693339" cy="3197633"/>
          </a:xfrm>
        </p:grpSpPr>
        <p:sp>
          <p:nvSpPr>
            <p:cNvPr id="1689" name="Oval 23">
              <a:extLst>
                <a:ext uri="{FF2B5EF4-FFF2-40B4-BE49-F238E27FC236}">
                  <a16:creationId xmlns:a16="http://schemas.microsoft.com/office/drawing/2014/main" id="{1660F6F2-ACED-4A7F-ADAE-BF097BAD40F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2804050" y="2871536"/>
              <a:ext cx="3633715" cy="3078786"/>
            </a:xfrm>
            <a:prstGeom prst="ellipse">
              <a:avLst/>
            </a:prstGeom>
            <a:solidFill>
              <a:srgbClr val="E6EDF2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 b="1" dirty="0">
                <a:solidFill>
                  <a:srgbClr val="000000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690" name="Freeform 3">
              <a:extLst>
                <a:ext uri="{FF2B5EF4-FFF2-40B4-BE49-F238E27FC236}">
                  <a16:creationId xmlns:a16="http://schemas.microsoft.com/office/drawing/2014/main" id="{FFDCFDB3-D4BF-463D-B6B4-5C69EE2F5A3F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gray">
            <a:xfrm>
              <a:off x="3658693" y="2752689"/>
              <a:ext cx="1955572" cy="1314937"/>
            </a:xfrm>
            <a:custGeom>
              <a:avLst/>
              <a:gdLst>
                <a:gd name="T0" fmla="*/ 1019015 w 741"/>
                <a:gd name="T1" fmla="*/ 1501775 h 497"/>
                <a:gd name="T2" fmla="*/ 1129844 w 741"/>
                <a:gd name="T3" fmla="*/ 1577975 h 497"/>
                <a:gd name="T4" fmla="*/ 1794820 w 741"/>
                <a:gd name="T5" fmla="*/ 1349375 h 497"/>
                <a:gd name="T6" fmla="*/ 2228902 w 741"/>
                <a:gd name="T7" fmla="*/ 1441450 h 497"/>
                <a:gd name="T8" fmla="*/ 1683991 w 741"/>
                <a:gd name="T9" fmla="*/ 314325 h 497"/>
                <a:gd name="T10" fmla="*/ 169323 w 741"/>
                <a:gd name="T11" fmla="*/ 733425 h 497"/>
                <a:gd name="T12" fmla="*/ 30786 w 741"/>
                <a:gd name="T13" fmla="*/ 1441450 h 497"/>
                <a:gd name="T14" fmla="*/ 1019015 w 741"/>
                <a:gd name="T15" fmla="*/ 1501775 h 4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1"/>
                <a:gd name="T25" fmla="*/ 0 h 497"/>
                <a:gd name="T26" fmla="*/ 741 w 741"/>
                <a:gd name="T27" fmla="*/ 497 h 4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1" h="497">
                  <a:moveTo>
                    <a:pt x="331" y="473"/>
                  </a:moveTo>
                  <a:cubicBezTo>
                    <a:pt x="343" y="481"/>
                    <a:pt x="355" y="488"/>
                    <a:pt x="367" y="497"/>
                  </a:cubicBezTo>
                  <a:cubicBezTo>
                    <a:pt x="427" y="452"/>
                    <a:pt x="502" y="425"/>
                    <a:pt x="583" y="425"/>
                  </a:cubicBezTo>
                  <a:cubicBezTo>
                    <a:pt x="633" y="425"/>
                    <a:pt x="681" y="435"/>
                    <a:pt x="724" y="454"/>
                  </a:cubicBezTo>
                  <a:cubicBezTo>
                    <a:pt x="741" y="315"/>
                    <a:pt x="676" y="173"/>
                    <a:pt x="547" y="99"/>
                  </a:cubicBezTo>
                  <a:cubicBezTo>
                    <a:pt x="375" y="0"/>
                    <a:pt x="155" y="59"/>
                    <a:pt x="55" y="231"/>
                  </a:cubicBezTo>
                  <a:cubicBezTo>
                    <a:pt x="15" y="301"/>
                    <a:pt x="0" y="379"/>
                    <a:pt x="10" y="454"/>
                  </a:cubicBezTo>
                  <a:cubicBezTo>
                    <a:pt x="110" y="411"/>
                    <a:pt x="229" y="414"/>
                    <a:pt x="331" y="473"/>
                  </a:cubicBezTo>
                  <a:close/>
                </a:path>
              </a:pathLst>
            </a:custGeom>
            <a:solidFill>
              <a:srgbClr val="D1DEE7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 b="1" dirty="0">
                <a:solidFill>
                  <a:srgbClr val="000000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691" name="Freeform 4">
              <a:extLst>
                <a:ext uri="{FF2B5EF4-FFF2-40B4-BE49-F238E27FC236}">
                  <a16:creationId xmlns:a16="http://schemas.microsoft.com/office/drawing/2014/main" id="{75223B4E-C3D6-47E1-A30D-DD1A2BDC61F3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gray">
            <a:xfrm>
              <a:off x="2973976" y="3953317"/>
              <a:ext cx="1654864" cy="1898523"/>
            </a:xfrm>
            <a:custGeom>
              <a:avLst/>
              <a:gdLst>
                <a:gd name="T0" fmla="*/ 1487054 w 627"/>
                <a:gd name="T1" fmla="*/ 1050925 h 717"/>
                <a:gd name="T2" fmla="*/ 1493212 w 627"/>
                <a:gd name="T3" fmla="*/ 914400 h 717"/>
                <a:gd name="T4" fmla="*/ 1376218 w 627"/>
                <a:gd name="T5" fmla="*/ 854075 h 717"/>
                <a:gd name="T6" fmla="*/ 831273 w 627"/>
                <a:gd name="T7" fmla="*/ 0 h 717"/>
                <a:gd name="T8" fmla="*/ 304800 w 627"/>
                <a:gd name="T9" fmla="*/ 479425 h 717"/>
                <a:gd name="T10" fmla="*/ 711200 w 627"/>
                <a:gd name="T11" fmla="*/ 2041525 h 717"/>
                <a:gd name="T12" fmla="*/ 1930400 w 627"/>
                <a:gd name="T13" fmla="*/ 1965325 h 717"/>
                <a:gd name="T14" fmla="*/ 1487054 w 627"/>
                <a:gd name="T15" fmla="*/ 1050925 h 7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7"/>
                <a:gd name="T25" fmla="*/ 0 h 717"/>
                <a:gd name="T26" fmla="*/ 627 w 627"/>
                <a:gd name="T27" fmla="*/ 717 h 7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7" h="717">
                  <a:moveTo>
                    <a:pt x="483" y="331"/>
                  </a:moveTo>
                  <a:cubicBezTo>
                    <a:pt x="483" y="316"/>
                    <a:pt x="484" y="302"/>
                    <a:pt x="485" y="288"/>
                  </a:cubicBezTo>
                  <a:cubicBezTo>
                    <a:pt x="472" y="282"/>
                    <a:pt x="460" y="276"/>
                    <a:pt x="447" y="269"/>
                  </a:cubicBezTo>
                  <a:cubicBezTo>
                    <a:pt x="345" y="210"/>
                    <a:pt x="283" y="109"/>
                    <a:pt x="270" y="0"/>
                  </a:cubicBezTo>
                  <a:cubicBezTo>
                    <a:pt x="200" y="30"/>
                    <a:pt x="140" y="81"/>
                    <a:pt x="99" y="151"/>
                  </a:cubicBezTo>
                  <a:cubicBezTo>
                    <a:pt x="0" y="323"/>
                    <a:pt x="59" y="543"/>
                    <a:pt x="231" y="643"/>
                  </a:cubicBezTo>
                  <a:cubicBezTo>
                    <a:pt x="360" y="717"/>
                    <a:pt x="515" y="703"/>
                    <a:pt x="627" y="619"/>
                  </a:cubicBezTo>
                  <a:cubicBezTo>
                    <a:pt x="539" y="553"/>
                    <a:pt x="483" y="449"/>
                    <a:pt x="483" y="331"/>
                  </a:cubicBezTo>
                  <a:close/>
                </a:path>
              </a:pathLst>
            </a:custGeom>
            <a:solidFill>
              <a:srgbClr val="D1DEE7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 b="1" dirty="0">
                <a:solidFill>
                  <a:srgbClr val="000000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692" name="Freeform 5">
              <a:extLst>
                <a:ext uri="{FF2B5EF4-FFF2-40B4-BE49-F238E27FC236}">
                  <a16:creationId xmlns:a16="http://schemas.microsoft.com/office/drawing/2014/main" id="{9B309906-9FBA-4F2D-B0A7-D73BAC417562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3684958" y="3838453"/>
              <a:ext cx="944804" cy="877249"/>
            </a:xfrm>
            <a:custGeom>
              <a:avLst/>
              <a:gdLst>
                <a:gd name="T0" fmla="*/ 545446 w 357"/>
                <a:gd name="T1" fmla="*/ 990600 h 331"/>
                <a:gd name="T2" fmla="*/ 662547 w 357"/>
                <a:gd name="T3" fmla="*/ 1050925 h 331"/>
                <a:gd name="T4" fmla="*/ 1100137 w 357"/>
                <a:gd name="T5" fmla="*/ 273050 h 331"/>
                <a:gd name="T6" fmla="*/ 989199 w 357"/>
                <a:gd name="T7" fmla="*/ 196850 h 331"/>
                <a:gd name="T8" fmla="*/ 0 w 357"/>
                <a:gd name="T9" fmla="*/ 136525 h 331"/>
                <a:gd name="T10" fmla="*/ 545446 w 357"/>
                <a:gd name="T11" fmla="*/ 990600 h 3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"/>
                <a:gd name="T19" fmla="*/ 0 h 331"/>
                <a:gd name="T20" fmla="*/ 357 w 357"/>
                <a:gd name="T21" fmla="*/ 331 h 3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" h="331">
                  <a:moveTo>
                    <a:pt x="177" y="312"/>
                  </a:moveTo>
                  <a:cubicBezTo>
                    <a:pt x="190" y="319"/>
                    <a:pt x="202" y="325"/>
                    <a:pt x="215" y="331"/>
                  </a:cubicBezTo>
                  <a:cubicBezTo>
                    <a:pt x="227" y="231"/>
                    <a:pt x="280" y="143"/>
                    <a:pt x="357" y="86"/>
                  </a:cubicBezTo>
                  <a:cubicBezTo>
                    <a:pt x="345" y="77"/>
                    <a:pt x="333" y="70"/>
                    <a:pt x="321" y="62"/>
                  </a:cubicBezTo>
                  <a:cubicBezTo>
                    <a:pt x="219" y="3"/>
                    <a:pt x="100" y="0"/>
                    <a:pt x="0" y="43"/>
                  </a:cubicBezTo>
                  <a:cubicBezTo>
                    <a:pt x="13" y="152"/>
                    <a:pt x="75" y="253"/>
                    <a:pt x="177" y="312"/>
                  </a:cubicBezTo>
                  <a:close/>
                </a:path>
              </a:pathLst>
            </a:custGeom>
            <a:solidFill>
              <a:srgbClr val="A5BCC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 b="1" dirty="0">
                <a:solidFill>
                  <a:srgbClr val="000000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693" name="Freeform 6">
              <a:extLst>
                <a:ext uri="{FF2B5EF4-FFF2-40B4-BE49-F238E27FC236}">
                  <a16:creationId xmlns:a16="http://schemas.microsoft.com/office/drawing/2014/main" id="{D1760385-DC4E-4866-8F09-34596C7FA56C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4628390" y="3952963"/>
              <a:ext cx="1521000" cy="1829315"/>
            </a:xfrm>
            <a:custGeom>
              <a:avLst/>
              <a:gdLst>
                <a:gd name="T0" fmla="*/ 1099038 w 576"/>
                <a:gd name="T1" fmla="*/ 0 h 691"/>
                <a:gd name="T2" fmla="*/ 960504 w 576"/>
                <a:gd name="T3" fmla="*/ 434975 h 691"/>
                <a:gd name="T4" fmla="*/ 434074 w 576"/>
                <a:gd name="T5" fmla="*/ 914400 h 691"/>
                <a:gd name="T6" fmla="*/ 295540 w 576"/>
                <a:gd name="T7" fmla="*/ 1622425 h 691"/>
                <a:gd name="T8" fmla="*/ 0 w 576"/>
                <a:gd name="T9" fmla="*/ 1965325 h 691"/>
                <a:gd name="T10" fmla="*/ 664964 w 576"/>
                <a:gd name="T11" fmla="*/ 2193925 h 691"/>
                <a:gd name="T12" fmla="*/ 1773238 w 576"/>
                <a:gd name="T13" fmla="*/ 1050925 h 691"/>
                <a:gd name="T14" fmla="*/ 1099038 w 576"/>
                <a:gd name="T15" fmla="*/ 0 h 6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6"/>
                <a:gd name="T25" fmla="*/ 0 h 691"/>
                <a:gd name="T26" fmla="*/ 576 w 576"/>
                <a:gd name="T27" fmla="*/ 691 h 6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6" h="691">
                  <a:moveTo>
                    <a:pt x="357" y="0"/>
                  </a:moveTo>
                  <a:cubicBezTo>
                    <a:pt x="352" y="47"/>
                    <a:pt x="337" y="93"/>
                    <a:pt x="312" y="137"/>
                  </a:cubicBezTo>
                  <a:cubicBezTo>
                    <a:pt x="271" y="207"/>
                    <a:pt x="211" y="258"/>
                    <a:pt x="141" y="288"/>
                  </a:cubicBezTo>
                  <a:cubicBezTo>
                    <a:pt x="150" y="363"/>
                    <a:pt x="136" y="441"/>
                    <a:pt x="96" y="511"/>
                  </a:cubicBezTo>
                  <a:cubicBezTo>
                    <a:pt x="71" y="555"/>
                    <a:pt x="38" y="591"/>
                    <a:pt x="0" y="619"/>
                  </a:cubicBezTo>
                  <a:cubicBezTo>
                    <a:pt x="60" y="664"/>
                    <a:pt x="135" y="691"/>
                    <a:pt x="216" y="691"/>
                  </a:cubicBezTo>
                  <a:cubicBezTo>
                    <a:pt x="415" y="691"/>
                    <a:pt x="576" y="530"/>
                    <a:pt x="576" y="331"/>
                  </a:cubicBezTo>
                  <a:cubicBezTo>
                    <a:pt x="576" y="182"/>
                    <a:pt x="486" y="55"/>
                    <a:pt x="357" y="0"/>
                  </a:cubicBezTo>
                  <a:close/>
                </a:path>
              </a:pathLst>
            </a:custGeom>
            <a:solidFill>
              <a:srgbClr val="D1DEE7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 b="1" dirty="0">
                <a:solidFill>
                  <a:srgbClr val="000000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694" name="Freeform 7">
              <a:extLst>
                <a:ext uri="{FF2B5EF4-FFF2-40B4-BE49-F238E27FC236}">
                  <a16:creationId xmlns:a16="http://schemas.microsoft.com/office/drawing/2014/main" id="{A17D109B-FAEF-449E-A4C8-4B8A01F1F60F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4629675" y="3875571"/>
              <a:ext cx="940925" cy="839838"/>
            </a:xfrm>
            <a:custGeom>
              <a:avLst/>
              <a:gdLst>
                <a:gd name="T0" fmla="*/ 0 w 357"/>
                <a:gd name="T1" fmla="*/ 228600 h 317"/>
                <a:gd name="T2" fmla="*/ 433881 w 357"/>
                <a:gd name="T3" fmla="*/ 1006475 h 317"/>
                <a:gd name="T4" fmla="*/ 960077 w 357"/>
                <a:gd name="T5" fmla="*/ 527050 h 317"/>
                <a:gd name="T6" fmla="*/ 1098550 w 357"/>
                <a:gd name="T7" fmla="*/ 92075 h 317"/>
                <a:gd name="T8" fmla="*/ 664669 w 357"/>
                <a:gd name="T9" fmla="*/ 0 h 317"/>
                <a:gd name="T10" fmla="*/ 0 w 357"/>
                <a:gd name="T11" fmla="*/ 228600 h 3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7"/>
                <a:gd name="T19" fmla="*/ 0 h 317"/>
                <a:gd name="T20" fmla="*/ 357 w 357"/>
                <a:gd name="T21" fmla="*/ 317 h 3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7" h="317">
                  <a:moveTo>
                    <a:pt x="0" y="72"/>
                  </a:moveTo>
                  <a:cubicBezTo>
                    <a:pt x="80" y="132"/>
                    <a:pt x="130" y="222"/>
                    <a:pt x="141" y="317"/>
                  </a:cubicBezTo>
                  <a:cubicBezTo>
                    <a:pt x="211" y="287"/>
                    <a:pt x="271" y="236"/>
                    <a:pt x="312" y="166"/>
                  </a:cubicBezTo>
                  <a:cubicBezTo>
                    <a:pt x="337" y="122"/>
                    <a:pt x="352" y="76"/>
                    <a:pt x="357" y="29"/>
                  </a:cubicBezTo>
                  <a:cubicBezTo>
                    <a:pt x="314" y="10"/>
                    <a:pt x="266" y="0"/>
                    <a:pt x="216" y="0"/>
                  </a:cubicBezTo>
                  <a:cubicBezTo>
                    <a:pt x="135" y="0"/>
                    <a:pt x="60" y="27"/>
                    <a:pt x="0" y="72"/>
                  </a:cubicBezTo>
                  <a:close/>
                </a:path>
              </a:pathLst>
            </a:custGeom>
            <a:solidFill>
              <a:srgbClr val="A5BCC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 b="1" dirty="0">
                <a:solidFill>
                  <a:srgbClr val="000000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695" name="Freeform 8">
              <a:extLst>
                <a:ext uri="{FF2B5EF4-FFF2-40B4-BE49-F238E27FC236}">
                  <a16:creationId xmlns:a16="http://schemas.microsoft.com/office/drawing/2014/main" id="{34B1C221-EDC3-4D1B-99A1-6D477D07FA20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4248924" y="4715378"/>
              <a:ext cx="776020" cy="875378"/>
            </a:xfrm>
            <a:custGeom>
              <a:avLst/>
              <a:gdLst>
                <a:gd name="T0" fmla="*/ 738673 w 294"/>
                <a:gd name="T1" fmla="*/ 708025 h 331"/>
                <a:gd name="T2" fmla="*/ 877175 w 294"/>
                <a:gd name="T3" fmla="*/ 0 h 331"/>
                <a:gd name="T4" fmla="*/ 6156 w 294"/>
                <a:gd name="T5" fmla="*/ 0 h 331"/>
                <a:gd name="T6" fmla="*/ 0 w 294"/>
                <a:gd name="T7" fmla="*/ 136525 h 331"/>
                <a:gd name="T8" fmla="*/ 443204 w 294"/>
                <a:gd name="T9" fmla="*/ 1050925 h 331"/>
                <a:gd name="T10" fmla="*/ 738673 w 294"/>
                <a:gd name="T11" fmla="*/ 708025 h 3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"/>
                <a:gd name="T19" fmla="*/ 0 h 331"/>
                <a:gd name="T20" fmla="*/ 294 w 294"/>
                <a:gd name="T21" fmla="*/ 331 h 3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" h="331">
                  <a:moveTo>
                    <a:pt x="240" y="223"/>
                  </a:moveTo>
                  <a:cubicBezTo>
                    <a:pt x="280" y="153"/>
                    <a:pt x="294" y="75"/>
                    <a:pt x="285" y="0"/>
                  </a:cubicBezTo>
                  <a:cubicBezTo>
                    <a:pt x="197" y="38"/>
                    <a:pt x="95" y="40"/>
                    <a:pt x="2" y="0"/>
                  </a:cubicBezTo>
                  <a:cubicBezTo>
                    <a:pt x="1" y="14"/>
                    <a:pt x="0" y="28"/>
                    <a:pt x="0" y="43"/>
                  </a:cubicBezTo>
                  <a:cubicBezTo>
                    <a:pt x="0" y="161"/>
                    <a:pt x="56" y="265"/>
                    <a:pt x="144" y="331"/>
                  </a:cubicBezTo>
                  <a:cubicBezTo>
                    <a:pt x="182" y="303"/>
                    <a:pt x="215" y="267"/>
                    <a:pt x="240" y="223"/>
                  </a:cubicBezTo>
                  <a:close/>
                </a:path>
              </a:pathLst>
            </a:custGeom>
            <a:solidFill>
              <a:srgbClr val="A5BCCF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 b="1" dirty="0">
                <a:solidFill>
                  <a:srgbClr val="000000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696" name="Freeform 9">
              <a:extLst>
                <a:ext uri="{FF2B5EF4-FFF2-40B4-BE49-F238E27FC236}">
                  <a16:creationId xmlns:a16="http://schemas.microsoft.com/office/drawing/2014/main" id="{8313189B-7A6D-4D09-9D59-7A311954937F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4253567" y="4067032"/>
              <a:ext cx="746920" cy="753798"/>
            </a:xfrm>
            <a:custGeom>
              <a:avLst/>
              <a:gdLst>
                <a:gd name="T0" fmla="*/ 436512 w 283"/>
                <a:gd name="T1" fmla="*/ 0 h 285"/>
                <a:gd name="T2" fmla="*/ 0 w 283"/>
                <a:gd name="T3" fmla="*/ 777875 h 285"/>
                <a:gd name="T4" fmla="*/ 869950 w 283"/>
                <a:gd name="T5" fmla="*/ 777875 h 285"/>
                <a:gd name="T6" fmla="*/ 436512 w 283"/>
                <a:gd name="T7" fmla="*/ 0 h 28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"/>
                <a:gd name="T13" fmla="*/ 0 h 285"/>
                <a:gd name="T14" fmla="*/ 283 w 283"/>
                <a:gd name="T15" fmla="*/ 285 h 28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" h="285">
                  <a:moveTo>
                    <a:pt x="142" y="0"/>
                  </a:moveTo>
                  <a:cubicBezTo>
                    <a:pt x="65" y="57"/>
                    <a:pt x="12" y="145"/>
                    <a:pt x="0" y="245"/>
                  </a:cubicBezTo>
                  <a:cubicBezTo>
                    <a:pt x="93" y="285"/>
                    <a:pt x="195" y="283"/>
                    <a:pt x="283" y="245"/>
                  </a:cubicBezTo>
                  <a:cubicBezTo>
                    <a:pt x="272" y="150"/>
                    <a:pt x="222" y="60"/>
                    <a:pt x="142" y="0"/>
                  </a:cubicBezTo>
                  <a:close/>
                </a:path>
              </a:pathLst>
            </a:custGeom>
            <a:solidFill>
              <a:srgbClr val="6289AA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50000"/>
                </a:spcBef>
                <a:defRPr/>
              </a:pPr>
              <a:endParaRPr lang="en-US" sz="1200" b="1" dirty="0">
                <a:solidFill>
                  <a:srgbClr val="000000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1697" name="Rectangle 18">
              <a:extLst>
                <a:ext uri="{FF2B5EF4-FFF2-40B4-BE49-F238E27FC236}">
                  <a16:creationId xmlns:a16="http://schemas.microsoft.com/office/drawing/2014/main" id="{A78DE93E-7C93-4C3C-ABCF-EE5D45039C66}"/>
                </a:ext>
              </a:extLst>
            </p:cNvPr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 rot="1129771">
              <a:off x="4039479" y="3375285"/>
              <a:ext cx="1193717" cy="377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Trebuchet MS" pitchFamily="34" charset="0"/>
                </a:rPr>
                <a:t>Europe</a:t>
              </a:r>
            </a:p>
          </p:txBody>
        </p:sp>
        <p:sp>
          <p:nvSpPr>
            <p:cNvPr id="1698" name="Rectangle 14">
              <a:extLst>
                <a:ext uri="{FF2B5EF4-FFF2-40B4-BE49-F238E27FC236}">
                  <a16:creationId xmlns:a16="http://schemas.microsoft.com/office/drawing/2014/main" id="{389E2668-1942-4C5C-9E87-48CC124D316C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 rot="1129771">
              <a:off x="5024903" y="4510601"/>
              <a:ext cx="1233055" cy="880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 dirty="0" err="1">
                  <a:solidFill>
                    <a:srgbClr val="000000"/>
                  </a:solidFill>
                  <a:latin typeface="Trebuchet MS" pitchFamily="34" charset="0"/>
                </a:rPr>
                <a:t>Arabo</a:t>
              </a:r>
              <a:r>
                <a:rPr lang="en-US" altLang="en-US" sz="1200" b="1" dirty="0">
                  <a:solidFill>
                    <a:srgbClr val="000000"/>
                  </a:solidFill>
                  <a:latin typeface="Trebuchet MS" pitchFamily="34" charset="0"/>
                </a:rPr>
                <a:t>-Islamic </a:t>
              </a:r>
              <a:br>
                <a:rPr lang="en-US" altLang="en-US" sz="1200" b="1" dirty="0">
                  <a:solidFill>
                    <a:srgbClr val="000000"/>
                  </a:solidFill>
                  <a:latin typeface="Trebuchet MS" pitchFamily="34" charset="0"/>
                </a:rPr>
              </a:br>
              <a:r>
                <a:rPr lang="en-US" altLang="en-US" sz="1200" b="1" dirty="0">
                  <a:solidFill>
                    <a:srgbClr val="000000"/>
                  </a:solidFill>
                  <a:latin typeface="Trebuchet MS" pitchFamily="34" charset="0"/>
                </a:rPr>
                <a:t>World</a:t>
              </a:r>
            </a:p>
          </p:txBody>
        </p:sp>
        <p:sp>
          <p:nvSpPr>
            <p:cNvPr id="1699" name="Rectangle 15">
              <a:extLst>
                <a:ext uri="{FF2B5EF4-FFF2-40B4-BE49-F238E27FC236}">
                  <a16:creationId xmlns:a16="http://schemas.microsoft.com/office/drawing/2014/main" id="{EE23D699-9620-4B31-8370-DFC0D94ADE40}"/>
                </a:ext>
              </a:extLst>
            </p:cNvPr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 rot="1129771">
              <a:off x="3657548" y="4115340"/>
              <a:ext cx="1414070" cy="419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400" b="1">
                  <a:solidFill>
                    <a:srgbClr val="FF0000"/>
                  </a:solidFill>
                  <a:latin typeface="Arial Black" pitchFamily="34" charset="0"/>
                </a:rPr>
                <a:t>Morocco</a:t>
              </a:r>
            </a:p>
          </p:txBody>
        </p:sp>
        <p:sp>
          <p:nvSpPr>
            <p:cNvPr id="1700" name="Text Box 26">
              <a:extLst>
                <a:ext uri="{FF2B5EF4-FFF2-40B4-BE49-F238E27FC236}">
                  <a16:creationId xmlns:a16="http://schemas.microsoft.com/office/drawing/2014/main" id="{A09DAD32-B5BA-46EB-BF85-0906A96EFB78}"/>
                </a:ext>
              </a:extLst>
            </p:cNvPr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 rot="21031797">
              <a:off x="4993455" y="3937902"/>
              <a:ext cx="1503934" cy="211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spcFirstLastPara="1" lIns="45720" rIns="45720">
              <a:prstTxWarp prst="textArchUp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  <a:t>Mediterranean</a:t>
              </a:r>
            </a:p>
          </p:txBody>
        </p:sp>
        <p:sp>
          <p:nvSpPr>
            <p:cNvPr id="1701" name="Text Box 25">
              <a:extLst>
                <a:ext uri="{FF2B5EF4-FFF2-40B4-BE49-F238E27FC236}">
                  <a16:creationId xmlns:a16="http://schemas.microsoft.com/office/drawing/2014/main" id="{CC1E9662-17A1-456C-A2C4-6CC853D8365B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 rot="17701187">
              <a:off x="2832589" y="3403388"/>
              <a:ext cx="1985793" cy="1768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spcFirstLastPara="1" lIns="45720" rIns="45720">
              <a:prstTxWarp prst="textArchUp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Trebuchet MS" pitchFamily="34" charset="0"/>
                  <a:cs typeface="Arial" charset="0"/>
                </a:rPr>
                <a:t>Atlantic Ocean</a:t>
              </a:r>
            </a:p>
          </p:txBody>
        </p:sp>
        <p:sp>
          <p:nvSpPr>
            <p:cNvPr id="1702" name="Rectangle 13">
              <a:extLst>
                <a:ext uri="{FF2B5EF4-FFF2-40B4-BE49-F238E27FC236}">
                  <a16:creationId xmlns:a16="http://schemas.microsoft.com/office/drawing/2014/main" id="{707B4AB3-A679-462A-8ABE-02723643E413}"/>
                </a:ext>
              </a:extLst>
            </p:cNvPr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 rot="1129771">
              <a:off x="3135684" y="4755665"/>
              <a:ext cx="1101160" cy="377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rIns="4572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000000"/>
                  </a:solidFill>
                  <a:latin typeface="Trebuchet MS" pitchFamily="34" charset="0"/>
                </a:rPr>
                <a:t>Africa</a:t>
              </a:r>
            </a:p>
          </p:txBody>
        </p:sp>
      </p:grpSp>
      <p:sp>
        <p:nvSpPr>
          <p:cNvPr id="26" name="Freeform 1674">
            <a:extLst>
              <a:ext uri="{FF2B5EF4-FFF2-40B4-BE49-F238E27FC236}">
                <a16:creationId xmlns:a16="http://schemas.microsoft.com/office/drawing/2014/main" id="{710BE0AE-1CFE-4BFD-B8FE-8137ADABA50C}"/>
              </a:ext>
            </a:extLst>
          </p:cNvPr>
          <p:cNvSpPr>
            <a:spLocks/>
          </p:cNvSpPr>
          <p:nvPr/>
        </p:nvSpPr>
        <p:spPr bwMode="auto">
          <a:xfrm>
            <a:off x="2442416" y="2846816"/>
            <a:ext cx="2719520" cy="2654710"/>
          </a:xfrm>
          <a:custGeom>
            <a:avLst/>
            <a:gdLst>
              <a:gd name="T0" fmla="*/ 1 w 347"/>
              <a:gd name="T1" fmla="*/ 1 h 330"/>
              <a:gd name="T2" fmla="*/ 1 w 347"/>
              <a:gd name="T3" fmla="*/ 1 h 330"/>
              <a:gd name="T4" fmla="*/ 1 w 347"/>
              <a:gd name="T5" fmla="*/ 0 h 330"/>
              <a:gd name="T6" fmla="*/ 1 w 347"/>
              <a:gd name="T7" fmla="*/ 0 h 330"/>
              <a:gd name="T8" fmla="*/ 1 w 347"/>
              <a:gd name="T9" fmla="*/ 1 h 330"/>
              <a:gd name="T10" fmla="*/ 1 w 347"/>
              <a:gd name="T11" fmla="*/ 1 h 330"/>
              <a:gd name="T12" fmla="*/ 1 w 347"/>
              <a:gd name="T13" fmla="*/ 1 h 330"/>
              <a:gd name="T14" fmla="*/ 1 w 347"/>
              <a:gd name="T15" fmla="*/ 1 h 330"/>
              <a:gd name="T16" fmla="*/ 1 w 347"/>
              <a:gd name="T17" fmla="*/ 1 h 330"/>
              <a:gd name="T18" fmla="*/ 1 w 347"/>
              <a:gd name="T19" fmla="*/ 1 h 330"/>
              <a:gd name="T20" fmla="*/ 1 w 347"/>
              <a:gd name="T21" fmla="*/ 1 h 330"/>
              <a:gd name="T22" fmla="*/ 1 w 347"/>
              <a:gd name="T23" fmla="*/ 1 h 330"/>
              <a:gd name="T24" fmla="*/ 1 w 347"/>
              <a:gd name="T25" fmla="*/ 1 h 330"/>
              <a:gd name="T26" fmla="*/ 1 w 347"/>
              <a:gd name="T27" fmla="*/ 1 h 330"/>
              <a:gd name="T28" fmla="*/ 1 w 347"/>
              <a:gd name="T29" fmla="*/ 1 h 330"/>
              <a:gd name="T30" fmla="*/ 1 w 347"/>
              <a:gd name="T31" fmla="*/ 1 h 330"/>
              <a:gd name="T32" fmla="*/ 1 w 347"/>
              <a:gd name="T33" fmla="*/ 1 h 330"/>
              <a:gd name="T34" fmla="*/ 1 w 347"/>
              <a:gd name="T35" fmla="*/ 1 h 330"/>
              <a:gd name="T36" fmla="*/ 0 w 347"/>
              <a:gd name="T37" fmla="*/ 1 h 330"/>
              <a:gd name="T38" fmla="*/ 0 w 347"/>
              <a:gd name="T39" fmla="*/ 1 h 330"/>
              <a:gd name="T40" fmla="*/ 1 w 347"/>
              <a:gd name="T41" fmla="*/ 1 h 330"/>
              <a:gd name="T42" fmla="*/ 1 w 347"/>
              <a:gd name="T43" fmla="*/ 1 h 330"/>
              <a:gd name="T44" fmla="*/ 1 w 347"/>
              <a:gd name="T45" fmla="*/ 1 h 330"/>
              <a:gd name="T46" fmla="*/ 1 w 347"/>
              <a:gd name="T47" fmla="*/ 1 h 330"/>
              <a:gd name="T48" fmla="*/ 1 w 347"/>
              <a:gd name="T49" fmla="*/ 1 h 330"/>
              <a:gd name="T50" fmla="*/ 1 w 347"/>
              <a:gd name="T51" fmla="*/ 1 h 330"/>
              <a:gd name="T52" fmla="*/ 1 w 347"/>
              <a:gd name="T53" fmla="*/ 1 h 330"/>
              <a:gd name="T54" fmla="*/ 1 w 347"/>
              <a:gd name="T55" fmla="*/ 1 h 330"/>
              <a:gd name="T56" fmla="*/ 1 w 347"/>
              <a:gd name="T57" fmla="*/ 1 h 330"/>
              <a:gd name="T58" fmla="*/ 1 w 347"/>
              <a:gd name="T59" fmla="*/ 1 h 330"/>
              <a:gd name="T60" fmla="*/ 1 w 347"/>
              <a:gd name="T61" fmla="*/ 1 h 330"/>
              <a:gd name="T62" fmla="*/ 1 w 347"/>
              <a:gd name="T63" fmla="*/ 1 h 330"/>
              <a:gd name="T64" fmla="*/ 1 w 347"/>
              <a:gd name="T65" fmla="*/ 1 h 330"/>
              <a:gd name="T66" fmla="*/ 1 w 347"/>
              <a:gd name="T67" fmla="*/ 1 h 330"/>
              <a:gd name="T68" fmla="*/ 1 w 347"/>
              <a:gd name="T69" fmla="*/ 1 h 33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47"/>
              <a:gd name="T106" fmla="*/ 0 h 330"/>
              <a:gd name="T107" fmla="*/ 347 w 347"/>
              <a:gd name="T108" fmla="*/ 330 h 33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47" h="330">
                <a:moveTo>
                  <a:pt x="333" y="15"/>
                </a:moveTo>
                <a:lnTo>
                  <a:pt x="263" y="15"/>
                </a:lnTo>
                <a:lnTo>
                  <a:pt x="249" y="0"/>
                </a:lnTo>
                <a:lnTo>
                  <a:pt x="234" y="0"/>
                </a:lnTo>
                <a:lnTo>
                  <a:pt x="220" y="39"/>
                </a:lnTo>
                <a:lnTo>
                  <a:pt x="176" y="54"/>
                </a:lnTo>
                <a:lnTo>
                  <a:pt x="164" y="78"/>
                </a:lnTo>
                <a:lnTo>
                  <a:pt x="150" y="105"/>
                </a:lnTo>
                <a:lnTo>
                  <a:pt x="150" y="131"/>
                </a:lnTo>
                <a:lnTo>
                  <a:pt x="135" y="155"/>
                </a:lnTo>
                <a:lnTo>
                  <a:pt x="109" y="177"/>
                </a:lnTo>
                <a:lnTo>
                  <a:pt x="85" y="175"/>
                </a:lnTo>
                <a:lnTo>
                  <a:pt x="82" y="182"/>
                </a:lnTo>
                <a:lnTo>
                  <a:pt x="77" y="182"/>
                </a:lnTo>
                <a:lnTo>
                  <a:pt x="82" y="182"/>
                </a:lnTo>
                <a:lnTo>
                  <a:pt x="73" y="201"/>
                </a:lnTo>
                <a:lnTo>
                  <a:pt x="56" y="213"/>
                </a:lnTo>
                <a:lnTo>
                  <a:pt x="41" y="252"/>
                </a:lnTo>
                <a:lnTo>
                  <a:pt x="0" y="303"/>
                </a:lnTo>
                <a:lnTo>
                  <a:pt x="0" y="330"/>
                </a:lnTo>
                <a:lnTo>
                  <a:pt x="15" y="318"/>
                </a:lnTo>
                <a:lnTo>
                  <a:pt x="85" y="318"/>
                </a:lnTo>
                <a:lnTo>
                  <a:pt x="85" y="291"/>
                </a:lnTo>
                <a:lnTo>
                  <a:pt x="114" y="279"/>
                </a:lnTo>
                <a:lnTo>
                  <a:pt x="114" y="213"/>
                </a:lnTo>
                <a:lnTo>
                  <a:pt x="183" y="213"/>
                </a:lnTo>
                <a:lnTo>
                  <a:pt x="183" y="187"/>
                </a:lnTo>
                <a:lnTo>
                  <a:pt x="176" y="187"/>
                </a:lnTo>
                <a:lnTo>
                  <a:pt x="176" y="170"/>
                </a:lnTo>
                <a:lnTo>
                  <a:pt x="191" y="155"/>
                </a:lnTo>
                <a:lnTo>
                  <a:pt x="249" y="131"/>
                </a:lnTo>
                <a:lnTo>
                  <a:pt x="289" y="105"/>
                </a:lnTo>
                <a:lnTo>
                  <a:pt x="289" y="92"/>
                </a:lnTo>
                <a:lnTo>
                  <a:pt x="347" y="78"/>
                </a:lnTo>
                <a:lnTo>
                  <a:pt x="333" y="1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D5AD15-AE1B-4B10-9826-43617B963624}"/>
              </a:ext>
            </a:extLst>
          </p:cNvPr>
          <p:cNvSpPr/>
          <p:nvPr/>
        </p:nvSpPr>
        <p:spPr>
          <a:xfrm>
            <a:off x="3415379" y="5399195"/>
            <a:ext cx="2424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fr-FR" sz="4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Morocco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1F3A043-CB5A-4348-9FC5-8FFE1D73B752}"/>
              </a:ext>
            </a:extLst>
          </p:cNvPr>
          <p:cNvSpPr/>
          <p:nvPr/>
        </p:nvSpPr>
        <p:spPr>
          <a:xfrm>
            <a:off x="2132413" y="5461706"/>
            <a:ext cx="1890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MA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المــــــــغــــرب</a:t>
            </a:r>
            <a:endParaRPr lang="fr-FR" sz="4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685" name="Picture 1684">
            <a:extLst>
              <a:ext uri="{FF2B5EF4-FFF2-40B4-BE49-F238E27FC236}">
                <a16:creationId xmlns:a16="http://schemas.microsoft.com/office/drawing/2014/main" id="{FB376A72-7E2C-4A09-B327-D67CE973086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331" y="3629707"/>
            <a:ext cx="1890983" cy="12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4" grpId="0" build="p"/>
      <p:bldP spid="1687" grpId="0" build="p"/>
      <p:bldP spid="26" grpId="0" animBg="1"/>
      <p:bldP spid="27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34">
            <a:extLst>
              <a:ext uri="{FF2B5EF4-FFF2-40B4-BE49-F238E27FC236}">
                <a16:creationId xmlns:a16="http://schemas.microsoft.com/office/drawing/2014/main" id="{4B56B108-B0EF-403A-9247-A7FBFB05768D}"/>
              </a:ext>
            </a:extLst>
          </p:cNvPr>
          <p:cNvSpPr txBox="1"/>
          <p:nvPr/>
        </p:nvSpPr>
        <p:spPr>
          <a:xfrm>
            <a:off x="366667" y="359989"/>
            <a:ext cx="551359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2800" dirty="0">
                <a:solidFill>
                  <a:schemeClr val="bg1"/>
                </a:solidFill>
              </a:rPr>
              <a:t>Motorway Bypass of Agadir </a:t>
            </a:r>
          </a:p>
        </p:txBody>
      </p:sp>
      <p:sp>
        <p:nvSpPr>
          <p:cNvPr id="8" name="Arrondir un rectangle avec un coin diagonal 7">
            <a:extLst>
              <a:ext uri="{FF2B5EF4-FFF2-40B4-BE49-F238E27FC236}">
                <a16:creationId xmlns:a16="http://schemas.microsoft.com/office/drawing/2014/main" id="{7972E9A7-81AB-4F7A-AB72-B93FC588976B}"/>
              </a:ext>
            </a:extLst>
          </p:cNvPr>
          <p:cNvSpPr/>
          <p:nvPr/>
        </p:nvSpPr>
        <p:spPr>
          <a:xfrm>
            <a:off x="182936" y="1236720"/>
            <a:ext cx="7589463" cy="523220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24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Project Description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E621FA-1292-4A0A-96DE-F72E67797161}"/>
              </a:ext>
            </a:extLst>
          </p:cNvPr>
          <p:cNvSpPr/>
          <p:nvPr/>
        </p:nvSpPr>
        <p:spPr>
          <a:xfrm>
            <a:off x="59820" y="1887355"/>
            <a:ext cx="5697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rgbClr val="01578A"/>
                </a:solidFill>
                <a:latin typeface="Calibri" pitchFamily="34" charset="0"/>
              </a:rPr>
              <a:t>The motorway bypass of Agadir is being developed over a 87 km length of road </a:t>
            </a:r>
            <a:endParaRPr lang="fr-FR" sz="2000" b="1" dirty="0">
              <a:solidFill>
                <a:srgbClr val="01578A"/>
              </a:solidFill>
              <a:latin typeface="Calibri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CF51394-B732-47A7-B9F5-8AA7F884B1A8}"/>
              </a:ext>
            </a:extLst>
          </p:cNvPr>
          <p:cNvSpPr/>
          <p:nvPr/>
        </p:nvSpPr>
        <p:spPr>
          <a:xfrm>
            <a:off x="182935" y="2570317"/>
            <a:ext cx="6450093" cy="154043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Estimated cost </a:t>
            </a:r>
            <a:r>
              <a:rPr lang="en-US" sz="1600" b="1" dirty="0">
                <a:latin typeface="Cambria" panose="02040503050406030204" pitchFamily="18" charset="0"/>
              </a:rPr>
              <a:t>:  370 MUSD 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Progress of the studies:</a:t>
            </a:r>
          </a:p>
          <a:p>
            <a:pPr marL="7429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Cambria" panose="02040503050406030204" pitchFamily="18" charset="0"/>
              </a:rPr>
              <a:t>Technical study : </a:t>
            </a:r>
            <a:r>
              <a:rPr lang="en-US" sz="1600" b="1" dirty="0">
                <a:latin typeface="Cambria" panose="02040503050406030204" pitchFamily="18" charset="0"/>
              </a:rPr>
              <a:t>Definition study approved</a:t>
            </a:r>
          </a:p>
          <a:p>
            <a:pPr marL="742950" lvl="2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Cambria" panose="02040503050406030204" pitchFamily="18" charset="0"/>
              </a:rPr>
              <a:t>PPP study: </a:t>
            </a:r>
            <a:r>
              <a:rPr lang="en-US" sz="1600" b="1" dirty="0">
                <a:latin typeface="Cambria" panose="02040503050406030204" pitchFamily="18" charset="0"/>
              </a:rPr>
              <a:t>Feasibility study achieved </a:t>
            </a:r>
          </a:p>
          <a:p>
            <a:pPr marL="180975" indent="-180975"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dirty="0">
                <a:latin typeface="Cambria" panose="02040503050406030204" pitchFamily="18" charset="0"/>
              </a:rPr>
              <a:t>Technical specifications :</a:t>
            </a:r>
          </a:p>
        </p:txBody>
      </p:sp>
      <p:graphicFrame>
        <p:nvGraphicFramePr>
          <p:cNvPr id="42" name="object 32">
            <a:extLst>
              <a:ext uri="{FF2B5EF4-FFF2-40B4-BE49-F238E27FC236}">
                <a16:creationId xmlns:a16="http://schemas.microsoft.com/office/drawing/2014/main" id="{F96BA247-0A76-4002-B0B2-425CA7CF33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118004"/>
              </p:ext>
            </p:extLst>
          </p:nvPr>
        </p:nvGraphicFramePr>
        <p:xfrm>
          <a:off x="182936" y="4287683"/>
          <a:ext cx="5697325" cy="2382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4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9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2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8187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fr-FR" sz="1200" dirty="0" err="1">
                          <a:solidFill>
                            <a:schemeClr val="bg1"/>
                          </a:solidFill>
                          <a:latin typeface="+mj-lt"/>
                          <a:cs typeface="Arial"/>
                        </a:rPr>
                        <a:t>Category</a:t>
                      </a:r>
                      <a:endParaRPr sz="1200" dirty="0">
                        <a:solidFill>
                          <a:schemeClr val="bg1"/>
                        </a:solidFill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A2AD"/>
                      </a:solidFill>
                      <a:prstDash val="solid"/>
                    </a:lnL>
                    <a:lnT w="8889">
                      <a:solidFill>
                        <a:srgbClr val="00A2AD"/>
                      </a:solidFill>
                      <a:prstDash val="solid"/>
                    </a:lnT>
                    <a:lnB w="10413">
                      <a:solidFill>
                        <a:srgbClr val="00A2AD"/>
                      </a:solidFill>
                      <a:prstDash val="solid"/>
                    </a:lnB>
                    <a:solidFill>
                      <a:srgbClr val="00A2A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+mj-lt"/>
                          <a:cs typeface="Arial"/>
                        </a:rPr>
                        <a:t>L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+mj-lt"/>
                          <a:cs typeface="Arial"/>
                        </a:rPr>
                        <a:t>1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R w="10413">
                      <a:solidFill>
                        <a:srgbClr val="00A2AD"/>
                      </a:solidFill>
                      <a:prstDash val="solid"/>
                    </a:lnR>
                    <a:lnT w="8889">
                      <a:solidFill>
                        <a:srgbClr val="00A2AD"/>
                      </a:solidFill>
                      <a:prstDash val="solid"/>
                    </a:lnT>
                    <a:lnB w="10413">
                      <a:solidFill>
                        <a:srgbClr val="00A2AD"/>
                      </a:solidFill>
                      <a:prstDash val="solid"/>
                    </a:lnB>
                    <a:solidFill>
                      <a:srgbClr val="00A2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399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fr-FR" sz="1200" dirty="0" err="1">
                          <a:latin typeface="+mj-lt"/>
                          <a:cs typeface="Arial"/>
                        </a:rPr>
                        <a:t>Earthworks</a:t>
                      </a:r>
                      <a:endParaRPr lang="fr-FR"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A2AD"/>
                      </a:solidFill>
                      <a:prstDash val="solid"/>
                    </a:lnL>
                    <a:lnT w="10413">
                      <a:solidFill>
                        <a:srgbClr val="00A2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8450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j-lt"/>
                          <a:cs typeface="Arial"/>
                        </a:rPr>
                        <a:t>Length 87 Km in 4 sections 	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T w="10413">
                      <a:solidFill>
                        <a:srgbClr val="00A2AD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R w="10413">
                      <a:solidFill>
                        <a:srgbClr val="00A2AD"/>
                      </a:solidFill>
                      <a:prstDash val="solid"/>
                    </a:lnR>
                    <a:lnT w="10413">
                      <a:solidFill>
                        <a:srgbClr val="00A2AD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882">
                <a:tc>
                  <a:txBody>
                    <a:bodyPr/>
                    <a:lstStyle/>
                    <a:p>
                      <a:r>
                        <a:rPr lang="fr-FR" sz="1200" dirty="0" err="1">
                          <a:latin typeface="+mj-lt"/>
                          <a:cs typeface="Arial"/>
                        </a:rPr>
                        <a:t>Excavated</a:t>
                      </a:r>
                      <a:r>
                        <a:rPr lang="fr-FR" sz="1200" dirty="0">
                          <a:latin typeface="+mj-lt"/>
                          <a:cs typeface="Arial"/>
                        </a:rPr>
                        <a:t> </a:t>
                      </a:r>
                      <a:r>
                        <a:rPr lang="fr-FR" sz="1200" dirty="0" err="1">
                          <a:latin typeface="+mj-lt"/>
                          <a:cs typeface="Arial"/>
                        </a:rPr>
                        <a:t>material</a:t>
                      </a:r>
                      <a:r>
                        <a:rPr lang="fr-FR" sz="1200" dirty="0">
                          <a:latin typeface="+mj-lt"/>
                          <a:cs typeface="Arial"/>
                        </a:rPr>
                        <a:t> : 6.4 MM3</a:t>
                      </a:r>
                    </a:p>
                  </a:txBody>
                  <a:tcPr marL="0" marR="0" marT="0" marB="0">
                    <a:lnL w="10413">
                      <a:solidFill>
                        <a:srgbClr val="00A2A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44525" indent="0">
                        <a:lnSpc>
                          <a:spcPct val="100000"/>
                        </a:lnSpc>
                        <a:buClr>
                          <a:srgbClr val="00A3AE"/>
                        </a:buClr>
                        <a:buFont typeface="Wingdings"/>
                        <a:buNone/>
                        <a:tabLst>
                          <a:tab pos="870585" algn="l"/>
                          <a:tab pos="2553970" algn="l"/>
                        </a:tabLst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A7</a:t>
                      </a:r>
                      <a:r>
                        <a:rPr sz="1200" spc="2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–</a:t>
                      </a:r>
                      <a:r>
                        <a:rPr sz="1200" spc="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lang="fr-FR" sz="1200" spc="-75" dirty="0">
                          <a:latin typeface="+mj-lt"/>
                          <a:cs typeface="Arial"/>
                        </a:rPr>
                        <a:t>Express </a:t>
                      </a:r>
                      <a:r>
                        <a:rPr lang="fr-FR" sz="1200" spc="-75" dirty="0" err="1">
                          <a:latin typeface="+mj-lt"/>
                          <a:cs typeface="Arial"/>
                        </a:rPr>
                        <a:t>way</a:t>
                      </a:r>
                      <a:r>
                        <a:rPr sz="12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8</a:t>
                      </a:r>
                      <a:r>
                        <a:rPr lang="fr-FR" sz="1200" spc="-5" dirty="0">
                          <a:latin typeface="+mj-lt"/>
                          <a:cs typeface="Arial"/>
                        </a:rPr>
                        <a:t>.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2</a:t>
                      </a:r>
                      <a:r>
                        <a:rPr sz="1200" spc="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Arial"/>
                        </a:rPr>
                        <a:t>K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m</a:t>
                      </a:r>
                    </a:p>
                  </a:txBody>
                  <a:tcPr marL="0" marR="0" marT="0" marB="0">
                    <a:lnR w="10413">
                      <a:solidFill>
                        <a:srgbClr val="00A2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882">
                <a:tc>
                  <a:txBody>
                    <a:bodyPr/>
                    <a:lstStyle/>
                    <a:p>
                      <a:r>
                        <a:rPr lang="fr-FR" sz="1200" dirty="0" err="1">
                          <a:latin typeface="+mj-lt"/>
                          <a:cs typeface="Arial"/>
                        </a:rPr>
                        <a:t>Embankment</a:t>
                      </a:r>
                      <a:r>
                        <a:rPr lang="fr-FR" sz="1200" dirty="0">
                          <a:latin typeface="+mj-lt"/>
                          <a:cs typeface="Arial"/>
                        </a:rPr>
                        <a:t> :  4.8 MM3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A2A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44525" indent="0">
                        <a:lnSpc>
                          <a:spcPct val="100000"/>
                        </a:lnSpc>
                        <a:buClr>
                          <a:srgbClr val="00A3AE"/>
                        </a:buClr>
                        <a:buFont typeface="Wingdings"/>
                        <a:buNone/>
                        <a:tabLst>
                          <a:tab pos="870585" algn="l"/>
                        </a:tabLst>
                      </a:pPr>
                      <a:r>
                        <a:rPr lang="fr-FR" sz="1200" spc="-75" dirty="0">
                          <a:latin typeface="+mj-lt"/>
                          <a:cs typeface="Arial"/>
                        </a:rPr>
                        <a:t>Express </a:t>
                      </a:r>
                      <a:r>
                        <a:rPr lang="fr-FR" sz="1200" spc="-75" dirty="0" err="1">
                          <a:latin typeface="+mj-lt"/>
                          <a:cs typeface="Arial"/>
                        </a:rPr>
                        <a:t>way</a:t>
                      </a:r>
                      <a:r>
                        <a:rPr sz="1200" spc="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–</a:t>
                      </a:r>
                      <a:r>
                        <a:rPr sz="1200" spc="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Arial"/>
                        </a:rPr>
                        <a:t>B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iougra</a:t>
                      </a:r>
                      <a:r>
                        <a:rPr sz="1200" spc="2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16</a:t>
                      </a:r>
                      <a:r>
                        <a:rPr lang="fr-FR" sz="1200" spc="-5" dirty="0">
                          <a:latin typeface="+mj-lt"/>
                          <a:cs typeface="Arial"/>
                        </a:rPr>
                        <a:t>.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4</a:t>
                      </a:r>
                      <a:r>
                        <a:rPr sz="1200" spc="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Arial"/>
                        </a:rPr>
                        <a:t>K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m</a:t>
                      </a:r>
                    </a:p>
                  </a:txBody>
                  <a:tcPr marL="0" marR="0" marT="0" marB="0">
                    <a:lnR w="10413">
                      <a:solidFill>
                        <a:srgbClr val="00A2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882">
                <a:tc>
                  <a:txBody>
                    <a:bodyPr/>
                    <a:lstStyle/>
                    <a:p>
                      <a:endParaRPr sz="120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A2A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44525" indent="0">
                        <a:lnSpc>
                          <a:spcPct val="100000"/>
                        </a:lnSpc>
                        <a:buClr>
                          <a:srgbClr val="00A3AE"/>
                        </a:buClr>
                        <a:buFont typeface="Wingdings"/>
                        <a:buNone/>
                        <a:tabLst>
                          <a:tab pos="870585" algn="l"/>
                          <a:tab pos="2535555" algn="l"/>
                        </a:tabLst>
                      </a:pPr>
                      <a:r>
                        <a:rPr sz="1200" spc="-5" dirty="0">
                          <a:latin typeface="+mj-lt"/>
                          <a:cs typeface="Arial"/>
                        </a:rPr>
                        <a:t>B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iougraa</a:t>
                      </a:r>
                      <a:r>
                        <a:rPr sz="1200" spc="1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–</a:t>
                      </a:r>
                      <a:r>
                        <a:rPr sz="1200" spc="2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Arial"/>
                        </a:rPr>
                        <a:t>B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el</a:t>
                      </a:r>
                      <a:r>
                        <a:rPr sz="1200" spc="-5" dirty="0">
                          <a:latin typeface="+mj-lt"/>
                          <a:cs typeface="Arial"/>
                        </a:rPr>
                        <a:t>f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aa</a:t>
                      </a:r>
                      <a:r>
                        <a:rPr sz="12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: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28</a:t>
                      </a:r>
                      <a:r>
                        <a:rPr lang="fr-FR" sz="1200" spc="-5" dirty="0">
                          <a:latin typeface="+mj-lt"/>
                          <a:cs typeface="Arial"/>
                        </a:rPr>
                        <a:t>.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8</a:t>
                      </a:r>
                      <a:r>
                        <a:rPr sz="1200" spc="2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Arial"/>
                        </a:rPr>
                        <a:t>K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m</a:t>
                      </a:r>
                    </a:p>
                  </a:txBody>
                  <a:tcPr marL="0" marR="0" marT="0" marB="0">
                    <a:lnR w="10413">
                      <a:solidFill>
                        <a:srgbClr val="00A2AD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882">
                <a:tc>
                  <a:txBody>
                    <a:bodyPr/>
                    <a:lstStyle/>
                    <a:p>
                      <a:endParaRPr sz="120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A2AD"/>
                      </a:solidFill>
                      <a:prstDash val="solid"/>
                    </a:lnL>
                    <a:lnB w="10413">
                      <a:solidFill>
                        <a:srgbClr val="00A2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4525" indent="0">
                        <a:lnSpc>
                          <a:spcPct val="100000"/>
                        </a:lnSpc>
                        <a:buClr>
                          <a:srgbClr val="00A3AE"/>
                        </a:buClr>
                        <a:buFont typeface="Wingdings"/>
                        <a:buNone/>
                        <a:tabLst>
                          <a:tab pos="870585" algn="l"/>
                          <a:tab pos="2543175" algn="l"/>
                        </a:tabLst>
                      </a:pPr>
                      <a:r>
                        <a:rPr sz="1200" spc="-5" dirty="0">
                          <a:latin typeface="+mj-lt"/>
                          <a:cs typeface="Arial"/>
                        </a:rPr>
                        <a:t>B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el</a:t>
                      </a:r>
                      <a:r>
                        <a:rPr sz="1200" spc="-5" dirty="0">
                          <a:latin typeface="+mj-lt"/>
                          <a:cs typeface="Arial"/>
                        </a:rPr>
                        <a:t>f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aa</a:t>
                      </a:r>
                      <a:r>
                        <a:rPr sz="1200" spc="2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–</a:t>
                      </a:r>
                      <a:r>
                        <a:rPr sz="1200" spc="1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spc="-55" dirty="0" err="1">
                          <a:latin typeface="+mj-lt"/>
                          <a:cs typeface="Arial"/>
                        </a:rPr>
                        <a:t>T</a:t>
                      </a:r>
                      <a:r>
                        <a:rPr sz="1200" dirty="0" err="1">
                          <a:latin typeface="+mj-lt"/>
                          <a:cs typeface="Arial"/>
                        </a:rPr>
                        <a:t>iznit</a:t>
                      </a:r>
                      <a:r>
                        <a:rPr sz="1200" spc="30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nor</a:t>
                      </a:r>
                      <a:r>
                        <a:rPr lang="fr-FR" sz="1200" dirty="0">
                          <a:latin typeface="+mj-lt"/>
                          <a:cs typeface="Arial"/>
                        </a:rPr>
                        <a:t>th</a:t>
                      </a:r>
                      <a:r>
                        <a:rPr sz="1200" dirty="0">
                          <a:latin typeface="+mj-lt"/>
                          <a:cs typeface="Times New Roman"/>
                        </a:rPr>
                        <a:t>	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:</a:t>
                      </a:r>
                    </a:p>
                  </a:txBody>
                  <a:tcPr marL="0" marR="0" marT="0" marB="0">
                    <a:lnB w="10413">
                      <a:solidFill>
                        <a:srgbClr val="00A2A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33</a:t>
                      </a:r>
                      <a:r>
                        <a:rPr lang="fr-FR" sz="1200" spc="-5">
                          <a:latin typeface="+mj-lt"/>
                          <a:cs typeface="Arial"/>
                        </a:rPr>
                        <a:t>.2</a:t>
                      </a:r>
                      <a:r>
                        <a:rPr sz="1200" spc="35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Arial"/>
                        </a:rPr>
                        <a:t>K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m</a:t>
                      </a:r>
                      <a:endParaRPr sz="120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R w="10413">
                      <a:solidFill>
                        <a:srgbClr val="00A2AD"/>
                      </a:solidFill>
                      <a:prstDash val="solid"/>
                    </a:lnR>
                    <a:lnB w="10413">
                      <a:solidFill>
                        <a:srgbClr val="00A2A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627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sz="1200" spc="-5" dirty="0">
                          <a:latin typeface="+mj-lt"/>
                          <a:cs typeface="Arial"/>
                        </a:rPr>
                        <a:t>B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i</a:t>
                      </a:r>
                      <a:r>
                        <a:rPr sz="1200" spc="-5" dirty="0">
                          <a:latin typeface="+mj-lt"/>
                          <a:cs typeface="Arial"/>
                        </a:rPr>
                        <a:t>f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urca</a:t>
                      </a:r>
                      <a:r>
                        <a:rPr sz="1200" spc="-5" dirty="0">
                          <a:latin typeface="+mj-lt"/>
                          <a:cs typeface="Arial"/>
                        </a:rPr>
                        <a:t>t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ion</a:t>
                      </a:r>
                      <a:endParaRPr sz="120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A2AD"/>
                      </a:solidFill>
                      <a:prstDash val="solid"/>
                    </a:lnL>
                    <a:lnT w="10413">
                      <a:solidFill>
                        <a:srgbClr val="00A2AD"/>
                      </a:solidFill>
                      <a:prstDash val="solid"/>
                    </a:lnT>
                    <a:lnB w="8889">
                      <a:solidFill>
                        <a:srgbClr val="00A2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R w="10413">
                      <a:solidFill>
                        <a:srgbClr val="00A2AD"/>
                      </a:solidFill>
                      <a:prstDash val="solid"/>
                    </a:lnR>
                    <a:lnT w="10413">
                      <a:solidFill>
                        <a:srgbClr val="00A2AD"/>
                      </a:solidFill>
                      <a:prstDash val="solid"/>
                    </a:lnT>
                    <a:lnB w="8889">
                      <a:solidFill>
                        <a:srgbClr val="00A2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627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fr-FR" sz="1200" spc="-5" dirty="0" err="1">
                          <a:latin typeface="+mj-lt"/>
                          <a:cs typeface="Arial"/>
                        </a:rPr>
                        <a:t>Exchanger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s</a:t>
                      </a:r>
                    </a:p>
                  </a:txBody>
                  <a:tcPr marL="0" marR="0" marT="0" marB="0">
                    <a:lnL w="10413">
                      <a:solidFill>
                        <a:srgbClr val="00A2AD"/>
                      </a:solidFill>
                      <a:prstDash val="solid"/>
                    </a:lnL>
                    <a:lnT w="8889">
                      <a:solidFill>
                        <a:srgbClr val="00A2AD"/>
                      </a:solidFill>
                      <a:prstDash val="solid"/>
                    </a:lnT>
                    <a:lnB w="10413">
                      <a:solidFill>
                        <a:srgbClr val="00A2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4</a:t>
                      </a:r>
                    </a:p>
                  </a:txBody>
                  <a:tcPr marL="0" marR="0" marT="0" marB="0">
                    <a:lnR w="10413">
                      <a:solidFill>
                        <a:srgbClr val="00A2AD"/>
                      </a:solidFill>
                      <a:prstDash val="solid"/>
                    </a:lnR>
                    <a:lnT w="8889">
                      <a:solidFill>
                        <a:srgbClr val="00A2AD"/>
                      </a:solidFill>
                      <a:prstDash val="solid"/>
                    </a:lnT>
                    <a:lnB w="10413">
                      <a:solidFill>
                        <a:srgbClr val="00A2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200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fr-FR" sz="1200" dirty="0">
                          <a:latin typeface="+mj-lt"/>
                          <a:cs typeface="Arial"/>
                        </a:rPr>
                        <a:t>S</a:t>
                      </a:r>
                      <a:r>
                        <a:rPr sz="1200" dirty="0" err="1">
                          <a:latin typeface="+mj-lt"/>
                          <a:cs typeface="Arial"/>
                        </a:rPr>
                        <a:t>ervice</a:t>
                      </a:r>
                      <a:r>
                        <a:rPr lang="fr-FR" sz="1200" dirty="0">
                          <a:latin typeface="+mj-lt"/>
                          <a:cs typeface="Arial"/>
                        </a:rPr>
                        <a:t> areas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A2AD"/>
                      </a:solidFill>
                      <a:prstDash val="solid"/>
                    </a:lnL>
                    <a:lnT w="10413">
                      <a:solidFill>
                        <a:srgbClr val="00A2AD"/>
                      </a:solidFill>
                      <a:prstDash val="solid"/>
                    </a:lnT>
                    <a:lnB w="10413">
                      <a:solidFill>
                        <a:srgbClr val="00A2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</a:pPr>
                      <a:r>
                        <a:rPr lang="fr-FR" sz="1200" baseline="0" dirty="0">
                          <a:latin typeface="+mj-lt"/>
                          <a:cs typeface="Arial"/>
                        </a:rPr>
                        <a:t> 1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R w="10413">
                      <a:solidFill>
                        <a:srgbClr val="00A2AD"/>
                      </a:solidFill>
                      <a:prstDash val="solid"/>
                    </a:lnR>
                    <a:lnT w="10413">
                      <a:solidFill>
                        <a:srgbClr val="00A2AD"/>
                      </a:solidFill>
                      <a:prstDash val="solid"/>
                    </a:lnT>
                    <a:lnB w="10413">
                      <a:solidFill>
                        <a:srgbClr val="00A2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631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fr-FR" sz="1200" spc="-25" dirty="0" err="1">
                          <a:latin typeface="+mj-lt"/>
                          <a:cs typeface="Arial"/>
                        </a:rPr>
                        <a:t>Crossings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A2AD"/>
                      </a:solidFill>
                      <a:prstDash val="solid"/>
                    </a:lnL>
                    <a:lnT w="10413">
                      <a:solidFill>
                        <a:srgbClr val="00A2AD"/>
                      </a:solidFill>
                      <a:prstDash val="solid"/>
                    </a:lnT>
                    <a:lnB w="8889">
                      <a:solidFill>
                        <a:srgbClr val="00A2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</a:pPr>
                      <a:r>
                        <a:rPr lang="fr-FR" sz="1200" dirty="0">
                          <a:latin typeface="+mj-lt"/>
                          <a:cs typeface="Arial"/>
                        </a:rPr>
                        <a:t>2(</a:t>
                      </a:r>
                      <a:r>
                        <a:rPr lang="fr-FR" sz="1200" baseline="0" dirty="0">
                          <a:latin typeface="+mj-lt"/>
                          <a:cs typeface="Arial"/>
                        </a:rPr>
                        <a:t> oueds </a:t>
                      </a:r>
                      <a:r>
                        <a:rPr lang="fr-FR" sz="1200" baseline="0" dirty="0" err="1">
                          <a:latin typeface="+mj-lt"/>
                          <a:cs typeface="Arial"/>
                        </a:rPr>
                        <a:t>Souss</a:t>
                      </a:r>
                      <a:r>
                        <a:rPr lang="fr-FR" sz="1200" baseline="0" dirty="0">
                          <a:latin typeface="+mj-lt"/>
                          <a:cs typeface="Arial"/>
                        </a:rPr>
                        <a:t> et Massa)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R w="10413">
                      <a:solidFill>
                        <a:srgbClr val="00A2AD"/>
                      </a:solidFill>
                      <a:prstDash val="solid"/>
                    </a:lnR>
                    <a:lnT w="10413">
                      <a:solidFill>
                        <a:srgbClr val="00A2AD"/>
                      </a:solidFill>
                      <a:prstDash val="solid"/>
                    </a:lnT>
                    <a:lnB w="8889">
                      <a:solidFill>
                        <a:srgbClr val="00A2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200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fr-FR" sz="1200" spc="-5" dirty="0">
                          <a:latin typeface="+mj-lt"/>
                          <a:cs typeface="Arial"/>
                        </a:rPr>
                        <a:t>Operating system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A2AD"/>
                      </a:solidFill>
                      <a:prstDash val="solid"/>
                    </a:lnL>
                    <a:lnT w="8889">
                      <a:solidFill>
                        <a:srgbClr val="00A2AD"/>
                      </a:solidFill>
                      <a:prstDash val="solid"/>
                    </a:lnT>
                    <a:lnB w="8889">
                      <a:solidFill>
                        <a:srgbClr val="00A2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</a:pPr>
                      <a:r>
                        <a:rPr lang="fr-FR" sz="1200" dirty="0" err="1">
                          <a:latin typeface="+mj-lt"/>
                          <a:cs typeface="Arial"/>
                        </a:rPr>
                        <a:t>Closed</a:t>
                      </a:r>
                      <a:r>
                        <a:rPr lang="fr-FR" sz="1200" dirty="0">
                          <a:latin typeface="+mj-lt"/>
                          <a:cs typeface="Arial"/>
                        </a:rPr>
                        <a:t> system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R w="10413">
                      <a:solidFill>
                        <a:srgbClr val="00A2AD"/>
                      </a:solidFill>
                      <a:prstDash val="solid"/>
                    </a:lnR>
                    <a:lnT w="8889">
                      <a:solidFill>
                        <a:srgbClr val="00A2AD"/>
                      </a:solidFill>
                      <a:prstDash val="solid"/>
                    </a:lnT>
                    <a:lnB w="8889">
                      <a:solidFill>
                        <a:srgbClr val="00A2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627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fr-FR" sz="1200" dirty="0">
                          <a:latin typeface="+mj-lt"/>
                          <a:cs typeface="Arial"/>
                        </a:rPr>
                        <a:t>Operating center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A2AD"/>
                      </a:solidFill>
                      <a:prstDash val="solid"/>
                    </a:lnL>
                    <a:lnT w="8889">
                      <a:solidFill>
                        <a:srgbClr val="00A2AD"/>
                      </a:solidFill>
                      <a:prstDash val="solid"/>
                    </a:lnT>
                    <a:lnB w="10413">
                      <a:solidFill>
                        <a:srgbClr val="00A2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1</a:t>
                      </a:r>
                    </a:p>
                  </a:txBody>
                  <a:tcPr marL="0" marR="0" marT="0" marB="0">
                    <a:lnR w="10413">
                      <a:solidFill>
                        <a:srgbClr val="00A2AD"/>
                      </a:solidFill>
                      <a:prstDash val="solid"/>
                    </a:lnR>
                    <a:lnT w="8889">
                      <a:solidFill>
                        <a:srgbClr val="00A2AD"/>
                      </a:solidFill>
                      <a:prstDash val="solid"/>
                    </a:lnT>
                    <a:lnB w="10413">
                      <a:solidFill>
                        <a:srgbClr val="00A2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1772"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lang="fr-FR" sz="1200" spc="-5" dirty="0" err="1">
                          <a:latin typeface="+mj-lt"/>
                          <a:cs typeface="Arial"/>
                        </a:rPr>
                        <a:t>Toll</a:t>
                      </a:r>
                      <a:r>
                        <a:rPr lang="fr-FR" sz="1200" spc="-5" dirty="0">
                          <a:latin typeface="+mj-lt"/>
                          <a:cs typeface="Arial"/>
                        </a:rPr>
                        <a:t> station</a:t>
                      </a:r>
                      <a:endParaRPr sz="1200" dirty="0">
                        <a:latin typeface="+mj-lt"/>
                        <a:cs typeface="Arial"/>
                      </a:endParaRPr>
                    </a:p>
                  </a:txBody>
                  <a:tcPr marL="0" marR="0" marT="0" marB="0">
                    <a:lnL w="10413">
                      <a:solidFill>
                        <a:srgbClr val="00A2AD"/>
                      </a:solidFill>
                      <a:prstDash val="solid"/>
                    </a:lnL>
                    <a:lnT w="10413">
                      <a:solidFill>
                        <a:srgbClr val="00A2AD"/>
                      </a:solidFill>
                      <a:prstDash val="solid"/>
                    </a:lnT>
                    <a:lnB w="8889">
                      <a:solidFill>
                        <a:srgbClr val="00A2A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8450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+mj-lt"/>
                          <a:cs typeface="Arial"/>
                        </a:rPr>
                        <a:t>1</a:t>
                      </a:r>
                      <a:r>
                        <a:rPr sz="1200" spc="2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Arial"/>
                        </a:rPr>
                        <a:t>BP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V</a:t>
                      </a:r>
                      <a:r>
                        <a:rPr sz="1200" spc="5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+</a:t>
                      </a:r>
                      <a:r>
                        <a:rPr sz="1200" spc="2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4</a:t>
                      </a:r>
                      <a:r>
                        <a:rPr sz="1200" spc="35" dirty="0">
                          <a:latin typeface="+mj-lt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+mj-lt"/>
                          <a:cs typeface="Arial"/>
                        </a:rPr>
                        <a:t>BS</a:t>
                      </a:r>
                      <a:r>
                        <a:rPr sz="1200" dirty="0">
                          <a:latin typeface="+mj-lt"/>
                          <a:cs typeface="Arial"/>
                        </a:rPr>
                        <a:t>E</a:t>
                      </a:r>
                    </a:p>
                  </a:txBody>
                  <a:tcPr marL="0" marR="0" marT="0" marB="0">
                    <a:lnR w="10413">
                      <a:solidFill>
                        <a:srgbClr val="00A2AD"/>
                      </a:solidFill>
                      <a:prstDash val="solid"/>
                    </a:lnR>
                    <a:lnT w="10413">
                      <a:solidFill>
                        <a:srgbClr val="00A2AD"/>
                      </a:solidFill>
                      <a:prstDash val="solid"/>
                    </a:lnT>
                    <a:lnB w="8889">
                      <a:solidFill>
                        <a:srgbClr val="00A2A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3" name="Picture 2" descr="C:\Users\lidrissi1\Desktop\CERET aff\Dispositif de gouvernance 2018\situation\AUTOROUTE.jpg">
            <a:extLst>
              <a:ext uri="{FF2B5EF4-FFF2-40B4-BE49-F238E27FC236}">
                <a16:creationId xmlns:a16="http://schemas.microsoft.com/office/drawing/2014/main" id="{FA2E7E90-2413-4E00-8DA3-9D1692761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8" r="23437"/>
          <a:stretch/>
        </p:blipFill>
        <p:spPr bwMode="auto">
          <a:xfrm>
            <a:off x="5923719" y="2097093"/>
            <a:ext cx="2869787" cy="441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13">
            <a:extLst>
              <a:ext uri="{FF2B5EF4-FFF2-40B4-BE49-F238E27FC236}">
                <a16:creationId xmlns:a16="http://schemas.microsoft.com/office/drawing/2014/main" id="{18CC62A6-E4EB-4064-9B60-F624265A7609}"/>
              </a:ext>
            </a:extLst>
          </p:cNvPr>
          <p:cNvSpPr/>
          <p:nvPr/>
        </p:nvSpPr>
        <p:spPr>
          <a:xfrm>
            <a:off x="7218642" y="4234198"/>
            <a:ext cx="1353741" cy="690192"/>
          </a:xfrm>
          <a:prstGeom prst="wedgeRectCallout">
            <a:avLst>
              <a:gd name="adj1" fmla="val -42677"/>
              <a:gd name="adj2" fmla="val -7803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</a:rPr>
              <a:t>Motorway</a:t>
            </a:r>
            <a:r>
              <a:rPr lang="fr-FR" sz="1200" b="1" dirty="0">
                <a:solidFill>
                  <a:schemeClr val="tx1"/>
                </a:solidFill>
              </a:rPr>
              <a:t> bypass of Agadir</a:t>
            </a:r>
          </a:p>
        </p:txBody>
      </p:sp>
    </p:spTree>
    <p:extLst>
      <p:ext uri="{BB962C8B-B14F-4D97-AF65-F5344CB8AC3E}">
        <p14:creationId xmlns:p14="http://schemas.microsoft.com/office/powerpoint/2010/main" val="295044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/>
      <p:bldP spid="41" grpId="0"/>
      <p:bldP spid="4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rkakap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0454" y="3829374"/>
            <a:ext cx="5103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 YOU FOR YOUR ATTENTION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Mail: fancha@mtpnet.gov.ma</a:t>
            </a:r>
          </a:p>
        </p:txBody>
      </p:sp>
      <p:pic>
        <p:nvPicPr>
          <p:cNvPr id="5" name="Picture 7" descr="http://t3.gstatic.com/images?q=tbn:ANd9GcQCxi9t32BrppiCBsOChwrGgKEQ9kJapoo6BCNrGhbP8tGzlsGF">
            <a:extLst>
              <a:ext uri="{FF2B5EF4-FFF2-40B4-BE49-F238E27FC236}">
                <a16:creationId xmlns:a16="http://schemas.microsoft.com/office/drawing/2014/main" id="{C15ADA47-C8EA-4E6C-AAD9-B3CB93174F2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0273" y="311926"/>
            <a:ext cx="2627382" cy="16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3" descr="D:\Data-Younes\photos-logistique\shutterstock_33792520.jpg">
            <a:extLst>
              <a:ext uri="{FF2B5EF4-FFF2-40B4-BE49-F238E27FC236}">
                <a16:creationId xmlns:a16="http://schemas.microsoft.com/office/drawing/2014/main" id="{114AE828-5350-480D-B622-22FCCD45766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1236" y="4519949"/>
            <a:ext cx="2466394" cy="162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D:\Data-Younes\photos-doc-stratégie-log\IMG_0716.JPG">
            <a:extLst>
              <a:ext uri="{FF2B5EF4-FFF2-40B4-BE49-F238E27FC236}">
                <a16:creationId xmlns:a16="http://schemas.microsoft.com/office/drawing/2014/main" id="{AECE7586-36D4-4978-8CB4-8D4781859A2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4915" y="311927"/>
            <a:ext cx="2466395" cy="167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http://t2.gstatic.com/images?q=tbn:ANd9GcQs10mnTWfoRn1EZMwHqPTQELYJkDB-TrNfs0fM0QjHOtgsA8Dp">
            <a:extLst>
              <a:ext uri="{FF2B5EF4-FFF2-40B4-BE49-F238E27FC236}">
                <a16:creationId xmlns:a16="http://schemas.microsoft.com/office/drawing/2014/main" id="{0A98F0B2-C707-450A-B6F1-F3EFAF8853E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1236" y="345186"/>
            <a:ext cx="2466395" cy="16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>
            <a:extLst>
              <a:ext uri="{FF2B5EF4-FFF2-40B4-BE49-F238E27FC236}">
                <a16:creationId xmlns:a16="http://schemas.microsoft.com/office/drawing/2014/main" id="{2E8757AE-72CD-4719-A401-2E7B8D43E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3212" r="13821" b="11201"/>
          <a:stretch>
            <a:fillRect/>
          </a:stretch>
        </p:blipFill>
        <p:spPr bwMode="auto">
          <a:xfrm>
            <a:off x="324914" y="4519949"/>
            <a:ext cx="2466396" cy="16251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45E54A-4E00-446D-BBCC-5E13411695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3134" y="4519949"/>
            <a:ext cx="2466394" cy="16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6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2FAE8F-1DE1-40F3-A3BD-2C142CC41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04" y="1764293"/>
            <a:ext cx="7242676" cy="4377307"/>
          </a:xfrm>
          <a:prstGeom prst="rect">
            <a:avLst/>
          </a:prstGeom>
        </p:spPr>
      </p:pic>
      <p:sp>
        <p:nvSpPr>
          <p:cNvPr id="18" name="ZoneTexte 8">
            <a:extLst>
              <a:ext uri="{FF2B5EF4-FFF2-40B4-BE49-F238E27FC236}">
                <a16:creationId xmlns:a16="http://schemas.microsoft.com/office/drawing/2014/main" id="{11816AA5-E5ED-4A5C-A512-D2E3DED22E64}"/>
              </a:ext>
            </a:extLst>
          </p:cNvPr>
          <p:cNvSpPr txBox="1"/>
          <p:nvPr/>
        </p:nvSpPr>
        <p:spPr>
          <a:xfrm>
            <a:off x="182936" y="252558"/>
            <a:ext cx="551589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4000" dirty="0">
                <a:solidFill>
                  <a:schemeClr val="bg1"/>
                </a:solidFill>
              </a:rPr>
              <a:t>Morocco Overview</a:t>
            </a:r>
          </a:p>
        </p:txBody>
      </p:sp>
      <p:graphicFrame>
        <p:nvGraphicFramePr>
          <p:cNvPr id="9" name="Tableau 2">
            <a:extLst>
              <a:ext uri="{FF2B5EF4-FFF2-40B4-BE49-F238E27FC236}">
                <a16:creationId xmlns:a16="http://schemas.microsoft.com/office/drawing/2014/main" id="{F08F9764-BF9B-45EC-B9C7-7B6FD6B98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30313"/>
              </p:ext>
            </p:extLst>
          </p:nvPr>
        </p:nvGraphicFramePr>
        <p:xfrm>
          <a:off x="262569" y="1264634"/>
          <a:ext cx="3987771" cy="2177066"/>
        </p:xfrm>
        <a:graphic>
          <a:graphicData uri="http://schemas.openxmlformats.org/drawingml/2006/table">
            <a:tbl>
              <a:tblPr/>
              <a:tblGrid>
                <a:gridCol w="1582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54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372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Capital</a:t>
                      </a:r>
                      <a:endParaRPr lang="en-GB" sz="1100" b="1" noProof="0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Rabat</a:t>
                      </a:r>
                      <a:endParaRPr lang="en-GB" sz="11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85">
                <a:tc>
                  <a:txBody>
                    <a:bodyPr/>
                    <a:lstStyle/>
                    <a:p>
                      <a:pPr marL="139700" indent="-127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Institutional System</a:t>
                      </a:r>
                      <a:endParaRPr lang="en-GB" sz="1100" b="1" noProof="0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Constitutional Monarchy</a:t>
                      </a:r>
                      <a:endParaRPr lang="en-GB" sz="11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454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Area</a:t>
                      </a:r>
                      <a:endParaRPr lang="en-GB" sz="1100" b="1" noProof="0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710 850 km²</a:t>
                      </a:r>
                      <a:endParaRPr lang="en-GB" sz="11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753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libri"/>
                          <a:cs typeface="Calibri"/>
                        </a:rPr>
                        <a:t>Population</a:t>
                      </a:r>
                      <a:endParaRPr lang="en-GB" sz="1100" b="1" noProof="0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34.5 million (2016)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407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Time Zone</a:t>
                      </a:r>
                      <a:endParaRPr lang="en-GB" sz="1100" b="1" noProof="0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GMT (GMT+1 in</a:t>
                      </a:r>
                      <a:r>
                        <a:rPr lang="en-GB" sz="1100" baseline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 summer</a:t>
                      </a:r>
                      <a:r>
                        <a:rPr lang="en-GB" sz="11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)</a:t>
                      </a:r>
                      <a:endParaRPr lang="en-GB" sz="11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8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Languages</a:t>
                      </a:r>
                      <a:endParaRPr lang="en-GB" sz="1100" b="1" noProof="0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Arabic and </a:t>
                      </a:r>
                      <a:r>
                        <a:rPr lang="en-GB" sz="1100" noProof="0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Amazigh</a:t>
                      </a:r>
                      <a:r>
                        <a:rPr lang="en-GB" sz="11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 (official)</a:t>
                      </a:r>
                    </a:p>
                    <a:p>
                      <a:pPr marL="9525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French,</a:t>
                      </a:r>
                      <a:r>
                        <a:rPr lang="en-GB" sz="1100" baseline="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 Spanish, English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910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noProof="0" dirty="0"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Climate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9525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Continental – Mediterranean</a:t>
                      </a:r>
                      <a:endParaRPr lang="en-GB" sz="1100" kern="1200" noProof="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834270"/>
                  </a:ext>
                </a:extLst>
              </a:tr>
            </a:tbl>
          </a:graphicData>
        </a:graphic>
      </p:graphicFrame>
      <p:graphicFrame>
        <p:nvGraphicFramePr>
          <p:cNvPr id="10" name="Tableau 3">
            <a:extLst>
              <a:ext uri="{FF2B5EF4-FFF2-40B4-BE49-F238E27FC236}">
                <a16:creationId xmlns:a16="http://schemas.microsoft.com/office/drawing/2014/main" id="{168A8295-75D9-46B5-9D3D-630E34E2C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62653"/>
              </p:ext>
            </p:extLst>
          </p:nvPr>
        </p:nvGraphicFramePr>
        <p:xfrm>
          <a:off x="4658282" y="1263417"/>
          <a:ext cx="3816424" cy="2089068"/>
        </p:xfrm>
        <a:graphic>
          <a:graphicData uri="http://schemas.openxmlformats.org/drawingml/2006/table">
            <a:tbl>
              <a:tblPr/>
              <a:tblGrid>
                <a:gridCol w="1340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1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4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1314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Currency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Dirham (1USD ≈ 10 MAD &amp;</a:t>
                      </a:r>
                      <a:r>
                        <a:rPr lang="da-DK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da-DK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1€ ≈ 11 MAD)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105551"/>
                  </a:ext>
                </a:extLst>
              </a:tr>
              <a:tr h="327692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GDP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78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1016 Billion MAD</a:t>
                      </a:r>
                      <a:r>
                        <a:rPr lang="en-GB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GB" sz="11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(2016)</a:t>
                      </a:r>
                    </a:p>
                    <a:p>
                      <a:pPr marL="177800" indent="-508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≈</a:t>
                      </a:r>
                      <a:r>
                        <a:rPr lang="en-GB" sz="110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US$ 110 Billion </a:t>
                      </a:r>
                      <a:endParaRPr lang="en-GB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080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GDP</a:t>
                      </a:r>
                      <a:r>
                        <a:rPr lang="en-GB" sz="11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 per capita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29450 MAD/ inh</a:t>
                      </a:r>
                      <a:r>
                        <a:rPr lang="en-GB" sz="1100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abitant </a:t>
                      </a:r>
                      <a:r>
                        <a:rPr lang="en-GB" sz="11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(2016)</a:t>
                      </a:r>
                    </a:p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≈</a:t>
                      </a:r>
                      <a:r>
                        <a:rPr lang="en-GB" sz="11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US$ 3100</a:t>
                      </a:r>
                      <a:endParaRPr lang="en-GB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706">
                <a:tc>
                  <a:txBody>
                    <a:bodyPr/>
                    <a:lstStyle/>
                    <a:p>
                      <a:pPr marL="122238" indent="47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Average growth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4% </a:t>
                      </a:r>
                      <a:r>
                        <a:rPr lang="en-GB" sz="11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(over</a:t>
                      </a:r>
                      <a:r>
                        <a:rPr lang="en-GB" sz="1100" i="1" baseline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 the last 5 years</a:t>
                      </a:r>
                      <a:r>
                        <a:rPr lang="en-GB" sz="11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)</a:t>
                      </a:r>
                      <a:endParaRPr lang="en-GB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273">
                <a:tc rowSpan="3">
                  <a:txBody>
                    <a:bodyPr/>
                    <a:lstStyle/>
                    <a:p>
                      <a:pPr marL="177800" indent="-42863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GDP</a:t>
                      </a:r>
                      <a:r>
                        <a:rPr lang="en-GB" sz="11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Distribution </a:t>
                      </a:r>
                      <a:r>
                        <a:rPr lang="en-GB" sz="1100" b="1" i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(2016)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Primary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 Sector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12%</a:t>
                      </a:r>
                      <a:endParaRPr lang="fr-FR" sz="1100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71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Secondary Sector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26%</a:t>
                      </a:r>
                      <a:endParaRPr lang="fr-FR" sz="1100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52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Tertiary </a:t>
                      </a:r>
                      <a:r>
                        <a:rPr lang="en-GB" sz="1100" noProof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Sector</a:t>
                      </a:r>
                      <a:endParaRPr lang="en-GB" sz="1100" noProof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50%</a:t>
                      </a:r>
                      <a:endParaRPr lang="fr-FR" sz="1100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7695">
                <a:tc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Inflation Rate</a:t>
                      </a:r>
                      <a:endParaRPr lang="en-GB" sz="1100" b="1" dirty="0"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127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1.2% </a:t>
                      </a:r>
                      <a:r>
                        <a:rPr lang="en-GB" sz="1100" i="1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" panose="02040503050406030204" pitchFamily="18" charset="0"/>
                          <a:ea typeface="Times New Roman"/>
                          <a:cs typeface="Calibri"/>
                        </a:rPr>
                        <a:t>(2016)</a:t>
                      </a:r>
                      <a:endParaRPr lang="en-GB" sz="1100" dirty="0">
                        <a:solidFill>
                          <a:schemeClr val="tx2">
                            <a:lumMod val="50000"/>
                          </a:schemeClr>
                        </a:solidFill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B80B1880-BD10-4DFA-8F59-2CBC5E88F3AF}"/>
              </a:ext>
            </a:extLst>
          </p:cNvPr>
          <p:cNvSpPr/>
          <p:nvPr/>
        </p:nvSpPr>
        <p:spPr>
          <a:xfrm>
            <a:off x="4658282" y="3379475"/>
            <a:ext cx="3500462" cy="2142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rgbClr val="FF0000"/>
                </a:solidFill>
                <a:latin typeface="Cambria" panose="02040503050406030204" pitchFamily="18" charset="0"/>
              </a:rPr>
              <a:t>Source: </a:t>
            </a:r>
            <a:r>
              <a:rPr lang="en-GB" sz="900" i="1" dirty="0">
                <a:solidFill>
                  <a:srgbClr val="FF0000"/>
                </a:solidFill>
                <a:latin typeface="Cambria" panose="02040503050406030204" pitchFamily="18" charset="0"/>
              </a:rPr>
              <a:t>Haut Commissariat au Plan et Office des Changes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BFF6DA-CCB6-43D2-A342-92AA2CF6C4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740" y="3673633"/>
            <a:ext cx="2196109" cy="15136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B31A72-5961-45F3-B54A-758A9A7FF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7" y="3673632"/>
            <a:ext cx="2196108" cy="15136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6BAE648-9321-4179-8CC0-C6C86C6B0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0698" y="3668963"/>
            <a:ext cx="2196109" cy="15182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2FEA92-F446-4E8F-AEDB-B0F4BC347A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782" y="3673634"/>
            <a:ext cx="2196108" cy="1513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2E7A1DE-DB36-4376-BA3B-EE752E5672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0698" y="5266804"/>
            <a:ext cx="2196109" cy="151361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BF18993-2588-405E-9D8A-8417CA19D9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48" y="5266803"/>
            <a:ext cx="2196108" cy="15136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2B25DBF-A27D-4136-9E16-5449B0C52F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8782" y="5266804"/>
            <a:ext cx="2196108" cy="1513617"/>
          </a:xfrm>
          <a:prstGeom prst="rect">
            <a:avLst/>
          </a:prstGeom>
        </p:spPr>
      </p:pic>
      <p:pic>
        <p:nvPicPr>
          <p:cNvPr id="2051" name="Picture 3" descr="C:\Users\user\Pictures\Ifrane-Neige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740" y="5266804"/>
            <a:ext cx="2196109" cy="151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9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8">
            <a:extLst>
              <a:ext uri="{FF2B5EF4-FFF2-40B4-BE49-F238E27FC236}">
                <a16:creationId xmlns:a16="http://schemas.microsoft.com/office/drawing/2014/main" id="{11816AA5-E5ED-4A5C-A512-D2E3DED22E64}"/>
              </a:ext>
            </a:extLst>
          </p:cNvPr>
          <p:cNvSpPr txBox="1"/>
          <p:nvPr/>
        </p:nvSpPr>
        <p:spPr>
          <a:xfrm>
            <a:off x="182936" y="252558"/>
            <a:ext cx="551589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4000" dirty="0">
                <a:solidFill>
                  <a:schemeClr val="bg1"/>
                </a:solidFill>
              </a:rPr>
              <a:t>Morocco Overview</a:t>
            </a:r>
          </a:p>
        </p:txBody>
      </p:sp>
      <p:sp>
        <p:nvSpPr>
          <p:cNvPr id="12" name="Arrondir un rectangle avec un coin diagonal 7">
            <a:extLst>
              <a:ext uri="{FF2B5EF4-FFF2-40B4-BE49-F238E27FC236}">
                <a16:creationId xmlns:a16="http://schemas.microsoft.com/office/drawing/2014/main" id="{CDED4464-5265-4DF4-9F11-D48C95E881B5}"/>
              </a:ext>
            </a:extLst>
          </p:cNvPr>
          <p:cNvSpPr/>
          <p:nvPr/>
        </p:nvSpPr>
        <p:spPr>
          <a:xfrm>
            <a:off x="182936" y="1414530"/>
            <a:ext cx="7589463" cy="532257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+mn-ea"/>
                <a:cs typeface="Tanseek Modern Pro Arabic" pitchFamily="34" charset="-78"/>
              </a:rPr>
              <a:t> </a:t>
            </a:r>
            <a:r>
              <a:rPr lang="fr-FR" sz="2800" b="1" dirty="0" err="1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Strengths</a:t>
            </a:r>
            <a:r>
              <a: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 and </a:t>
            </a:r>
            <a:r>
              <a:rPr lang="fr-FR" sz="2800" b="1" dirty="0" err="1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Opportunities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Tanseek Modern Pro Arabic" pitchFamily="34" charset="-78"/>
            </a:endParaRPr>
          </a:p>
        </p:txBody>
      </p:sp>
      <p:grpSp>
        <p:nvGrpSpPr>
          <p:cNvPr id="487" name="Groupe 4">
            <a:extLst>
              <a:ext uri="{FF2B5EF4-FFF2-40B4-BE49-F238E27FC236}">
                <a16:creationId xmlns:a16="http://schemas.microsoft.com/office/drawing/2014/main" id="{39D4F27F-AA41-43A4-90FF-077356EC75D2}"/>
              </a:ext>
            </a:extLst>
          </p:cNvPr>
          <p:cNvGrpSpPr/>
          <p:nvPr/>
        </p:nvGrpSpPr>
        <p:grpSpPr>
          <a:xfrm>
            <a:off x="303585" y="2014676"/>
            <a:ext cx="7348164" cy="4133723"/>
            <a:chOff x="0" y="1412776"/>
            <a:chExt cx="9144000" cy="4896544"/>
          </a:xfrm>
        </p:grpSpPr>
        <p:pic>
          <p:nvPicPr>
            <p:cNvPr id="488" name="Picture 2">
              <a:extLst>
                <a:ext uri="{FF2B5EF4-FFF2-40B4-BE49-F238E27FC236}">
                  <a16:creationId xmlns:a16="http://schemas.microsoft.com/office/drawing/2014/main" id="{7A467AF7-FE8A-41BF-922B-AEEEECDAA0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2776"/>
              <a:ext cx="9144000" cy="489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BF182D55-063F-4BA2-81E0-130E69581DBF}"/>
                </a:ext>
              </a:extLst>
            </p:cNvPr>
            <p:cNvSpPr/>
            <p:nvPr/>
          </p:nvSpPr>
          <p:spPr>
            <a:xfrm>
              <a:off x="8011041" y="1412776"/>
              <a:ext cx="1115615" cy="48577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FR" sz="1350" dirty="0">
                <a:solidFill>
                  <a:srgbClr val="BCDCF9"/>
                </a:solidFill>
                <a:latin typeface="Corbel"/>
              </a:endParaRP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097F53EB-E8EB-41D0-9CA6-973011217563}"/>
                </a:ext>
              </a:extLst>
            </p:cNvPr>
            <p:cNvSpPr/>
            <p:nvPr/>
          </p:nvSpPr>
          <p:spPr>
            <a:xfrm>
              <a:off x="0" y="5897364"/>
              <a:ext cx="900113" cy="41195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fr-FR" sz="1350">
                <a:solidFill>
                  <a:srgbClr val="BCDCF9"/>
                </a:solidFill>
                <a:latin typeface="Corbel"/>
              </a:endParaRPr>
            </a:p>
          </p:txBody>
        </p:sp>
      </p:grpSp>
      <p:sp>
        <p:nvSpPr>
          <p:cNvPr id="491" name="Rectangle 490">
            <a:extLst>
              <a:ext uri="{FF2B5EF4-FFF2-40B4-BE49-F238E27FC236}">
                <a16:creationId xmlns:a16="http://schemas.microsoft.com/office/drawing/2014/main" id="{A1301BCD-62B3-457B-83B6-422927650D1E}"/>
              </a:ext>
            </a:extLst>
          </p:cNvPr>
          <p:cNvSpPr/>
          <p:nvPr/>
        </p:nvSpPr>
        <p:spPr>
          <a:xfrm>
            <a:off x="49475" y="5974510"/>
            <a:ext cx="8011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kern="0" dirty="0">
                <a:ln w="6350">
                  <a:noFill/>
                </a:ln>
                <a:solidFill>
                  <a:srgbClr val="002060"/>
                </a:solidFill>
                <a:latin typeface="Cambria" panose="02040503050406030204" pitchFamily="18" charset="0"/>
              </a:rPr>
              <a:t>Easier access to a free trade market of 55 countries representing one billion consumers </a:t>
            </a:r>
          </a:p>
        </p:txBody>
      </p:sp>
    </p:spTree>
    <p:extLst>
      <p:ext uri="{BB962C8B-B14F-4D97-AF65-F5344CB8AC3E}">
        <p14:creationId xmlns:p14="http://schemas.microsoft.com/office/powerpoint/2010/main" val="36852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8">
            <a:extLst>
              <a:ext uri="{FF2B5EF4-FFF2-40B4-BE49-F238E27FC236}">
                <a16:creationId xmlns:a16="http://schemas.microsoft.com/office/drawing/2014/main" id="{11816AA5-E5ED-4A5C-A512-D2E3DED22E64}"/>
              </a:ext>
            </a:extLst>
          </p:cNvPr>
          <p:cNvSpPr txBox="1"/>
          <p:nvPr/>
        </p:nvSpPr>
        <p:spPr>
          <a:xfrm>
            <a:off x="182936" y="252558"/>
            <a:ext cx="551589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4000" dirty="0">
                <a:solidFill>
                  <a:schemeClr val="bg1"/>
                </a:solidFill>
              </a:rPr>
              <a:t>Morocco Overview</a:t>
            </a:r>
          </a:p>
        </p:txBody>
      </p:sp>
      <p:sp>
        <p:nvSpPr>
          <p:cNvPr id="12" name="Arrondir un rectangle avec un coin diagonal 7">
            <a:extLst>
              <a:ext uri="{FF2B5EF4-FFF2-40B4-BE49-F238E27FC236}">
                <a16:creationId xmlns:a16="http://schemas.microsoft.com/office/drawing/2014/main" id="{CDED4464-5265-4DF4-9F11-D48C95E881B5}"/>
              </a:ext>
            </a:extLst>
          </p:cNvPr>
          <p:cNvSpPr/>
          <p:nvPr/>
        </p:nvSpPr>
        <p:spPr>
          <a:xfrm>
            <a:off x="182936" y="1414530"/>
            <a:ext cx="7589463" cy="532257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+mn-ea"/>
                <a:cs typeface="Tanseek Modern Pro Arabic" pitchFamily="34" charset="-78"/>
              </a:rPr>
              <a:t> </a:t>
            </a:r>
            <a:r>
              <a:rPr lang="fr-FR" sz="2800" b="1" dirty="0" err="1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Strengths</a:t>
            </a:r>
            <a:r>
              <a: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 and </a:t>
            </a:r>
            <a:r>
              <a:rPr lang="fr-FR" sz="2800" b="1" dirty="0" err="1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Opportunities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Tanseek Modern Pro Arabic" pitchFamily="34" charset="-78"/>
            </a:endParaRPr>
          </a:p>
        </p:txBody>
      </p:sp>
      <p:grpSp>
        <p:nvGrpSpPr>
          <p:cNvPr id="19" name="Groupe 471">
            <a:extLst>
              <a:ext uri="{FF2B5EF4-FFF2-40B4-BE49-F238E27FC236}">
                <a16:creationId xmlns:a16="http://schemas.microsoft.com/office/drawing/2014/main" id="{8C7D2FC6-1329-446E-9BE6-635730B7FE5B}"/>
              </a:ext>
            </a:extLst>
          </p:cNvPr>
          <p:cNvGrpSpPr/>
          <p:nvPr/>
        </p:nvGrpSpPr>
        <p:grpSpPr>
          <a:xfrm>
            <a:off x="504293" y="2124335"/>
            <a:ext cx="6978140" cy="4007332"/>
            <a:chOff x="214282" y="1643051"/>
            <a:chExt cx="8715436" cy="5072097"/>
          </a:xfrm>
          <a:solidFill>
            <a:schemeClr val="tx2"/>
          </a:solidFill>
        </p:grpSpPr>
        <p:sp>
          <p:nvSpPr>
            <p:cNvPr id="20" name="Oval 360">
              <a:extLst>
                <a:ext uri="{FF2B5EF4-FFF2-40B4-BE49-F238E27FC236}">
                  <a16:creationId xmlns:a16="http://schemas.microsoft.com/office/drawing/2014/main" id="{D741B3FD-DCAB-42DB-9D45-C7020AED5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339" y="3388179"/>
              <a:ext cx="41363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" name="Oval 428">
              <a:extLst>
                <a:ext uri="{FF2B5EF4-FFF2-40B4-BE49-F238E27FC236}">
                  <a16:creationId xmlns:a16="http://schemas.microsoft.com/office/drawing/2014/main" id="{EAB01681-F0C2-443F-9F22-1394150F57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702" y="3394981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Oval 345">
              <a:extLst>
                <a:ext uri="{FF2B5EF4-FFF2-40B4-BE49-F238E27FC236}">
                  <a16:creationId xmlns:a16="http://schemas.microsoft.com/office/drawing/2014/main" id="{B18510F7-70DC-4BED-9644-F79A51931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1154" y="3918861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" name="Freeform 1580">
              <a:extLst>
                <a:ext uri="{FF2B5EF4-FFF2-40B4-BE49-F238E27FC236}">
                  <a16:creationId xmlns:a16="http://schemas.microsoft.com/office/drawing/2014/main" id="{EC054C83-4BC4-4EC2-8D72-4964A320D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835" y="3758976"/>
              <a:ext cx="293686" cy="255134"/>
            </a:xfrm>
            <a:custGeom>
              <a:avLst/>
              <a:gdLst>
                <a:gd name="T0" fmla="*/ 1 w 328"/>
                <a:gd name="T1" fmla="*/ 0 h 255"/>
                <a:gd name="T2" fmla="*/ 1 w 328"/>
                <a:gd name="T3" fmla="*/ 0 h 255"/>
                <a:gd name="T4" fmla="*/ 1 w 328"/>
                <a:gd name="T5" fmla="*/ 0 h 255"/>
                <a:gd name="T6" fmla="*/ 1 w 328"/>
                <a:gd name="T7" fmla="*/ 0 h 255"/>
                <a:gd name="T8" fmla="*/ 1 w 328"/>
                <a:gd name="T9" fmla="*/ 0 h 255"/>
                <a:gd name="T10" fmla="*/ 1 w 328"/>
                <a:gd name="T11" fmla="*/ 0 h 255"/>
                <a:gd name="T12" fmla="*/ 1 w 328"/>
                <a:gd name="T13" fmla="*/ 0 h 255"/>
                <a:gd name="T14" fmla="*/ 1 w 328"/>
                <a:gd name="T15" fmla="*/ 0 h 255"/>
                <a:gd name="T16" fmla="*/ 1 w 328"/>
                <a:gd name="T17" fmla="*/ 0 h 255"/>
                <a:gd name="T18" fmla="*/ 1 w 328"/>
                <a:gd name="T19" fmla="*/ 0 h 255"/>
                <a:gd name="T20" fmla="*/ 1 w 328"/>
                <a:gd name="T21" fmla="*/ 0 h 255"/>
                <a:gd name="T22" fmla="*/ 1 w 328"/>
                <a:gd name="T23" fmla="*/ 0 h 255"/>
                <a:gd name="T24" fmla="*/ 1 w 328"/>
                <a:gd name="T25" fmla="*/ 0 h 255"/>
                <a:gd name="T26" fmla="*/ 1 w 328"/>
                <a:gd name="T27" fmla="*/ 0 h 255"/>
                <a:gd name="T28" fmla="*/ 1 w 328"/>
                <a:gd name="T29" fmla="*/ 0 h 255"/>
                <a:gd name="T30" fmla="*/ 1 w 328"/>
                <a:gd name="T31" fmla="*/ 0 h 255"/>
                <a:gd name="T32" fmla="*/ 1 w 328"/>
                <a:gd name="T33" fmla="*/ 0 h 255"/>
                <a:gd name="T34" fmla="*/ 1 w 328"/>
                <a:gd name="T35" fmla="*/ 0 h 255"/>
                <a:gd name="T36" fmla="*/ 1 w 328"/>
                <a:gd name="T37" fmla="*/ 0 h 255"/>
                <a:gd name="T38" fmla="*/ 1 w 328"/>
                <a:gd name="T39" fmla="*/ 0 h 255"/>
                <a:gd name="T40" fmla="*/ 1 w 328"/>
                <a:gd name="T41" fmla="*/ 0 h 255"/>
                <a:gd name="T42" fmla="*/ 1 w 328"/>
                <a:gd name="T43" fmla="*/ 0 h 255"/>
                <a:gd name="T44" fmla="*/ 1 w 328"/>
                <a:gd name="T45" fmla="*/ 0 h 255"/>
                <a:gd name="T46" fmla="*/ 1 w 328"/>
                <a:gd name="T47" fmla="*/ 0 h 255"/>
                <a:gd name="T48" fmla="*/ 0 w 328"/>
                <a:gd name="T49" fmla="*/ 0 h 255"/>
                <a:gd name="T50" fmla="*/ 0 w 328"/>
                <a:gd name="T51" fmla="*/ 0 h 255"/>
                <a:gd name="T52" fmla="*/ 1 w 328"/>
                <a:gd name="T53" fmla="*/ 0 h 2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28"/>
                <a:gd name="T82" fmla="*/ 0 h 255"/>
                <a:gd name="T83" fmla="*/ 328 w 328"/>
                <a:gd name="T84" fmla="*/ 255 h 2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28" h="255">
                  <a:moveTo>
                    <a:pt x="17" y="64"/>
                  </a:moveTo>
                  <a:lnTo>
                    <a:pt x="17" y="64"/>
                  </a:lnTo>
                  <a:lnTo>
                    <a:pt x="86" y="64"/>
                  </a:lnTo>
                  <a:lnTo>
                    <a:pt x="86" y="79"/>
                  </a:lnTo>
                  <a:lnTo>
                    <a:pt x="69" y="96"/>
                  </a:lnTo>
                  <a:lnTo>
                    <a:pt x="69" y="127"/>
                  </a:lnTo>
                  <a:lnTo>
                    <a:pt x="51" y="144"/>
                  </a:lnTo>
                  <a:lnTo>
                    <a:pt x="69" y="192"/>
                  </a:lnTo>
                  <a:lnTo>
                    <a:pt x="51" y="223"/>
                  </a:lnTo>
                  <a:lnTo>
                    <a:pt x="103" y="255"/>
                  </a:lnTo>
                  <a:lnTo>
                    <a:pt x="121" y="240"/>
                  </a:lnTo>
                  <a:lnTo>
                    <a:pt x="190" y="240"/>
                  </a:lnTo>
                  <a:lnTo>
                    <a:pt x="259" y="175"/>
                  </a:lnTo>
                  <a:lnTo>
                    <a:pt x="241" y="144"/>
                  </a:lnTo>
                  <a:lnTo>
                    <a:pt x="276" y="96"/>
                  </a:lnTo>
                  <a:lnTo>
                    <a:pt x="328" y="64"/>
                  </a:lnTo>
                  <a:lnTo>
                    <a:pt x="328" y="48"/>
                  </a:lnTo>
                  <a:lnTo>
                    <a:pt x="241" y="31"/>
                  </a:lnTo>
                  <a:lnTo>
                    <a:pt x="207" y="16"/>
                  </a:lnTo>
                  <a:lnTo>
                    <a:pt x="190" y="16"/>
                  </a:lnTo>
                  <a:lnTo>
                    <a:pt x="155" y="16"/>
                  </a:lnTo>
                  <a:lnTo>
                    <a:pt x="138" y="16"/>
                  </a:lnTo>
                  <a:lnTo>
                    <a:pt x="34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31"/>
                  </a:lnTo>
                  <a:lnTo>
                    <a:pt x="17" y="64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" name="Freeform 1674">
              <a:extLst>
                <a:ext uri="{FF2B5EF4-FFF2-40B4-BE49-F238E27FC236}">
                  <a16:creationId xmlns:a16="http://schemas.microsoft.com/office/drawing/2014/main" id="{2363BAEA-B099-4049-87E7-9C22FA889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830" y="4041327"/>
              <a:ext cx="384689" cy="415021"/>
            </a:xfrm>
            <a:custGeom>
              <a:avLst/>
              <a:gdLst>
                <a:gd name="T0" fmla="*/ 1 w 347"/>
                <a:gd name="T1" fmla="*/ 1 h 330"/>
                <a:gd name="T2" fmla="*/ 1 w 347"/>
                <a:gd name="T3" fmla="*/ 1 h 330"/>
                <a:gd name="T4" fmla="*/ 1 w 347"/>
                <a:gd name="T5" fmla="*/ 0 h 330"/>
                <a:gd name="T6" fmla="*/ 1 w 347"/>
                <a:gd name="T7" fmla="*/ 0 h 330"/>
                <a:gd name="T8" fmla="*/ 1 w 347"/>
                <a:gd name="T9" fmla="*/ 1 h 330"/>
                <a:gd name="T10" fmla="*/ 1 w 347"/>
                <a:gd name="T11" fmla="*/ 1 h 330"/>
                <a:gd name="T12" fmla="*/ 1 w 347"/>
                <a:gd name="T13" fmla="*/ 1 h 330"/>
                <a:gd name="T14" fmla="*/ 1 w 347"/>
                <a:gd name="T15" fmla="*/ 1 h 330"/>
                <a:gd name="T16" fmla="*/ 1 w 347"/>
                <a:gd name="T17" fmla="*/ 1 h 330"/>
                <a:gd name="T18" fmla="*/ 1 w 347"/>
                <a:gd name="T19" fmla="*/ 1 h 330"/>
                <a:gd name="T20" fmla="*/ 1 w 347"/>
                <a:gd name="T21" fmla="*/ 1 h 330"/>
                <a:gd name="T22" fmla="*/ 1 w 347"/>
                <a:gd name="T23" fmla="*/ 1 h 330"/>
                <a:gd name="T24" fmla="*/ 1 w 347"/>
                <a:gd name="T25" fmla="*/ 1 h 330"/>
                <a:gd name="T26" fmla="*/ 1 w 347"/>
                <a:gd name="T27" fmla="*/ 1 h 330"/>
                <a:gd name="T28" fmla="*/ 1 w 347"/>
                <a:gd name="T29" fmla="*/ 1 h 330"/>
                <a:gd name="T30" fmla="*/ 1 w 347"/>
                <a:gd name="T31" fmla="*/ 1 h 330"/>
                <a:gd name="T32" fmla="*/ 1 w 347"/>
                <a:gd name="T33" fmla="*/ 1 h 330"/>
                <a:gd name="T34" fmla="*/ 1 w 347"/>
                <a:gd name="T35" fmla="*/ 1 h 330"/>
                <a:gd name="T36" fmla="*/ 0 w 347"/>
                <a:gd name="T37" fmla="*/ 1 h 330"/>
                <a:gd name="T38" fmla="*/ 0 w 347"/>
                <a:gd name="T39" fmla="*/ 1 h 330"/>
                <a:gd name="T40" fmla="*/ 1 w 347"/>
                <a:gd name="T41" fmla="*/ 1 h 330"/>
                <a:gd name="T42" fmla="*/ 1 w 347"/>
                <a:gd name="T43" fmla="*/ 1 h 330"/>
                <a:gd name="T44" fmla="*/ 1 w 347"/>
                <a:gd name="T45" fmla="*/ 1 h 330"/>
                <a:gd name="T46" fmla="*/ 1 w 347"/>
                <a:gd name="T47" fmla="*/ 1 h 330"/>
                <a:gd name="T48" fmla="*/ 1 w 347"/>
                <a:gd name="T49" fmla="*/ 1 h 330"/>
                <a:gd name="T50" fmla="*/ 1 w 347"/>
                <a:gd name="T51" fmla="*/ 1 h 330"/>
                <a:gd name="T52" fmla="*/ 1 w 347"/>
                <a:gd name="T53" fmla="*/ 1 h 330"/>
                <a:gd name="T54" fmla="*/ 1 w 347"/>
                <a:gd name="T55" fmla="*/ 1 h 330"/>
                <a:gd name="T56" fmla="*/ 1 w 347"/>
                <a:gd name="T57" fmla="*/ 1 h 330"/>
                <a:gd name="T58" fmla="*/ 1 w 347"/>
                <a:gd name="T59" fmla="*/ 1 h 330"/>
                <a:gd name="T60" fmla="*/ 1 w 347"/>
                <a:gd name="T61" fmla="*/ 1 h 330"/>
                <a:gd name="T62" fmla="*/ 1 w 347"/>
                <a:gd name="T63" fmla="*/ 1 h 330"/>
                <a:gd name="T64" fmla="*/ 1 w 347"/>
                <a:gd name="T65" fmla="*/ 1 h 330"/>
                <a:gd name="T66" fmla="*/ 1 w 347"/>
                <a:gd name="T67" fmla="*/ 1 h 330"/>
                <a:gd name="T68" fmla="*/ 1 w 347"/>
                <a:gd name="T69" fmla="*/ 1 h 3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7"/>
                <a:gd name="T106" fmla="*/ 0 h 330"/>
                <a:gd name="T107" fmla="*/ 347 w 347"/>
                <a:gd name="T108" fmla="*/ 330 h 3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7" h="330">
                  <a:moveTo>
                    <a:pt x="333" y="15"/>
                  </a:moveTo>
                  <a:lnTo>
                    <a:pt x="263" y="15"/>
                  </a:lnTo>
                  <a:lnTo>
                    <a:pt x="249" y="0"/>
                  </a:lnTo>
                  <a:lnTo>
                    <a:pt x="234" y="0"/>
                  </a:lnTo>
                  <a:lnTo>
                    <a:pt x="220" y="39"/>
                  </a:lnTo>
                  <a:lnTo>
                    <a:pt x="176" y="54"/>
                  </a:lnTo>
                  <a:lnTo>
                    <a:pt x="164" y="78"/>
                  </a:lnTo>
                  <a:lnTo>
                    <a:pt x="150" y="105"/>
                  </a:lnTo>
                  <a:lnTo>
                    <a:pt x="150" y="131"/>
                  </a:lnTo>
                  <a:lnTo>
                    <a:pt x="135" y="155"/>
                  </a:lnTo>
                  <a:lnTo>
                    <a:pt x="109" y="177"/>
                  </a:lnTo>
                  <a:lnTo>
                    <a:pt x="85" y="175"/>
                  </a:lnTo>
                  <a:lnTo>
                    <a:pt x="82" y="182"/>
                  </a:lnTo>
                  <a:lnTo>
                    <a:pt x="77" y="182"/>
                  </a:lnTo>
                  <a:lnTo>
                    <a:pt x="82" y="182"/>
                  </a:lnTo>
                  <a:lnTo>
                    <a:pt x="73" y="201"/>
                  </a:lnTo>
                  <a:lnTo>
                    <a:pt x="56" y="213"/>
                  </a:lnTo>
                  <a:lnTo>
                    <a:pt x="41" y="252"/>
                  </a:lnTo>
                  <a:lnTo>
                    <a:pt x="0" y="303"/>
                  </a:lnTo>
                  <a:lnTo>
                    <a:pt x="0" y="330"/>
                  </a:lnTo>
                  <a:lnTo>
                    <a:pt x="15" y="318"/>
                  </a:lnTo>
                  <a:lnTo>
                    <a:pt x="85" y="318"/>
                  </a:lnTo>
                  <a:lnTo>
                    <a:pt x="85" y="291"/>
                  </a:lnTo>
                  <a:lnTo>
                    <a:pt x="114" y="279"/>
                  </a:lnTo>
                  <a:lnTo>
                    <a:pt x="114" y="213"/>
                  </a:lnTo>
                  <a:lnTo>
                    <a:pt x="183" y="213"/>
                  </a:lnTo>
                  <a:lnTo>
                    <a:pt x="183" y="187"/>
                  </a:lnTo>
                  <a:lnTo>
                    <a:pt x="176" y="187"/>
                  </a:lnTo>
                  <a:lnTo>
                    <a:pt x="176" y="170"/>
                  </a:lnTo>
                  <a:lnTo>
                    <a:pt x="191" y="155"/>
                  </a:lnTo>
                  <a:lnTo>
                    <a:pt x="249" y="131"/>
                  </a:lnTo>
                  <a:lnTo>
                    <a:pt x="289" y="105"/>
                  </a:lnTo>
                  <a:lnTo>
                    <a:pt x="289" y="92"/>
                  </a:lnTo>
                  <a:lnTo>
                    <a:pt x="347" y="78"/>
                  </a:lnTo>
                  <a:lnTo>
                    <a:pt x="333" y="15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" name="Freeform 1547">
              <a:extLst>
                <a:ext uri="{FF2B5EF4-FFF2-40B4-BE49-F238E27FC236}">
                  <a16:creationId xmlns:a16="http://schemas.microsoft.com/office/drawing/2014/main" id="{AF7AD9AF-38DB-45B9-80A1-B0C413556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476" y="3854227"/>
              <a:ext cx="49636" cy="81644"/>
            </a:xfrm>
            <a:custGeom>
              <a:avLst/>
              <a:gdLst>
                <a:gd name="T0" fmla="*/ 0 w 52"/>
                <a:gd name="T1" fmla="*/ 0 h 79"/>
                <a:gd name="T2" fmla="*/ 0 w 52"/>
                <a:gd name="T3" fmla="*/ 0 h 79"/>
                <a:gd name="T4" fmla="*/ 1 w 52"/>
                <a:gd name="T5" fmla="*/ 0 h 79"/>
                <a:gd name="T6" fmla="*/ 1 w 52"/>
                <a:gd name="T7" fmla="*/ 0 h 79"/>
                <a:gd name="T8" fmla="*/ 1 w 52"/>
                <a:gd name="T9" fmla="*/ 0 h 79"/>
                <a:gd name="T10" fmla="*/ 1 w 52"/>
                <a:gd name="T11" fmla="*/ 0 h 79"/>
                <a:gd name="T12" fmla="*/ 1 w 52"/>
                <a:gd name="T13" fmla="*/ 0 h 79"/>
                <a:gd name="T14" fmla="*/ 0 w 52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79"/>
                <a:gd name="T26" fmla="*/ 52 w 52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79">
                  <a:moveTo>
                    <a:pt x="0" y="0"/>
                  </a:moveTo>
                  <a:lnTo>
                    <a:pt x="0" y="0"/>
                  </a:lnTo>
                  <a:lnTo>
                    <a:pt x="17" y="64"/>
                  </a:lnTo>
                  <a:lnTo>
                    <a:pt x="17" y="79"/>
                  </a:lnTo>
                  <a:lnTo>
                    <a:pt x="35" y="64"/>
                  </a:lnTo>
                  <a:lnTo>
                    <a:pt x="52" y="16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Freeform 1635">
              <a:extLst>
                <a:ext uri="{FF2B5EF4-FFF2-40B4-BE49-F238E27FC236}">
                  <a16:creationId xmlns:a16="http://schemas.microsoft.com/office/drawing/2014/main" id="{C9BF3A38-75F2-4A28-9FF6-3E392EBF9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379" y="3983496"/>
              <a:ext cx="492235" cy="520476"/>
            </a:xfrm>
            <a:custGeom>
              <a:avLst/>
              <a:gdLst>
                <a:gd name="T0" fmla="*/ 1 w 555"/>
                <a:gd name="T1" fmla="*/ 1 h 512"/>
                <a:gd name="T2" fmla="*/ 1 w 555"/>
                <a:gd name="T3" fmla="*/ 1 h 512"/>
                <a:gd name="T4" fmla="*/ 1 w 555"/>
                <a:gd name="T5" fmla="*/ 1 h 512"/>
                <a:gd name="T6" fmla="*/ 1 w 555"/>
                <a:gd name="T7" fmla="*/ 1 h 512"/>
                <a:gd name="T8" fmla="*/ 1 w 555"/>
                <a:gd name="T9" fmla="*/ 1 h 512"/>
                <a:gd name="T10" fmla="*/ 1 w 555"/>
                <a:gd name="T11" fmla="*/ 1 h 512"/>
                <a:gd name="T12" fmla="*/ 1 w 555"/>
                <a:gd name="T13" fmla="*/ 1 h 512"/>
                <a:gd name="T14" fmla="*/ 1 w 555"/>
                <a:gd name="T15" fmla="*/ 1 h 512"/>
                <a:gd name="T16" fmla="*/ 0 w 555"/>
                <a:gd name="T17" fmla="*/ 1 h 512"/>
                <a:gd name="T18" fmla="*/ 0 w 555"/>
                <a:gd name="T19" fmla="*/ 1 h 512"/>
                <a:gd name="T20" fmla="*/ 1 w 555"/>
                <a:gd name="T21" fmla="*/ 1 h 512"/>
                <a:gd name="T22" fmla="*/ 1 w 555"/>
                <a:gd name="T23" fmla="*/ 1 h 512"/>
                <a:gd name="T24" fmla="*/ 1 w 555"/>
                <a:gd name="T25" fmla="*/ 1 h 512"/>
                <a:gd name="T26" fmla="*/ 1 w 555"/>
                <a:gd name="T27" fmla="*/ 1 h 512"/>
                <a:gd name="T28" fmla="*/ 1 w 555"/>
                <a:gd name="T29" fmla="*/ 1 h 512"/>
                <a:gd name="T30" fmla="*/ 1 w 555"/>
                <a:gd name="T31" fmla="*/ 1 h 512"/>
                <a:gd name="T32" fmla="*/ 1 w 555"/>
                <a:gd name="T33" fmla="*/ 1 h 512"/>
                <a:gd name="T34" fmla="*/ 1 w 555"/>
                <a:gd name="T35" fmla="*/ 1 h 512"/>
                <a:gd name="T36" fmla="*/ 1 w 555"/>
                <a:gd name="T37" fmla="*/ 1 h 512"/>
                <a:gd name="T38" fmla="*/ 1 w 555"/>
                <a:gd name="T39" fmla="*/ 1 h 512"/>
                <a:gd name="T40" fmla="*/ 1 w 555"/>
                <a:gd name="T41" fmla="*/ 1 h 512"/>
                <a:gd name="T42" fmla="*/ 1 w 555"/>
                <a:gd name="T43" fmla="*/ 1 h 512"/>
                <a:gd name="T44" fmla="*/ 1 w 555"/>
                <a:gd name="T45" fmla="*/ 1 h 512"/>
                <a:gd name="T46" fmla="*/ 1 w 555"/>
                <a:gd name="T47" fmla="*/ 1 h 512"/>
                <a:gd name="T48" fmla="*/ 1 w 555"/>
                <a:gd name="T49" fmla="*/ 1 h 512"/>
                <a:gd name="T50" fmla="*/ 1 w 555"/>
                <a:gd name="T51" fmla="*/ 1 h 512"/>
                <a:gd name="T52" fmla="*/ 1 w 555"/>
                <a:gd name="T53" fmla="*/ 1 h 512"/>
                <a:gd name="T54" fmla="*/ 1 w 555"/>
                <a:gd name="T55" fmla="*/ 1 h 512"/>
                <a:gd name="T56" fmla="*/ 1 w 555"/>
                <a:gd name="T57" fmla="*/ 1 h 512"/>
                <a:gd name="T58" fmla="*/ 1 w 555"/>
                <a:gd name="T59" fmla="*/ 1 h 512"/>
                <a:gd name="T60" fmla="*/ 1 w 555"/>
                <a:gd name="T61" fmla="*/ 1 h 512"/>
                <a:gd name="T62" fmla="*/ 1 w 555"/>
                <a:gd name="T63" fmla="*/ 0 h 512"/>
                <a:gd name="T64" fmla="*/ 1 w 555"/>
                <a:gd name="T65" fmla="*/ 1 h 512"/>
                <a:gd name="T66" fmla="*/ 1 w 555"/>
                <a:gd name="T67" fmla="*/ 0 h 512"/>
                <a:gd name="T68" fmla="*/ 1 w 555"/>
                <a:gd name="T69" fmla="*/ 1 h 512"/>
                <a:gd name="T70" fmla="*/ 1 w 555"/>
                <a:gd name="T71" fmla="*/ 0 h 512"/>
                <a:gd name="T72" fmla="*/ 1 w 555"/>
                <a:gd name="T73" fmla="*/ 1 h 512"/>
                <a:gd name="T74" fmla="*/ 1 w 555"/>
                <a:gd name="T75" fmla="*/ 1 h 512"/>
                <a:gd name="T76" fmla="*/ 1 w 555"/>
                <a:gd name="T77" fmla="*/ 1 h 51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55"/>
                <a:gd name="T118" fmla="*/ 0 h 512"/>
                <a:gd name="T119" fmla="*/ 555 w 555"/>
                <a:gd name="T120" fmla="*/ 512 h 51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55" h="512">
                  <a:moveTo>
                    <a:pt x="173" y="65"/>
                  </a:moveTo>
                  <a:lnTo>
                    <a:pt x="173" y="65"/>
                  </a:lnTo>
                  <a:lnTo>
                    <a:pt x="192" y="65"/>
                  </a:lnTo>
                  <a:lnTo>
                    <a:pt x="209" y="144"/>
                  </a:lnTo>
                  <a:lnTo>
                    <a:pt x="138" y="161"/>
                  </a:lnTo>
                  <a:lnTo>
                    <a:pt x="138" y="176"/>
                  </a:lnTo>
                  <a:lnTo>
                    <a:pt x="86" y="209"/>
                  </a:lnTo>
                  <a:lnTo>
                    <a:pt x="17" y="240"/>
                  </a:lnTo>
                  <a:lnTo>
                    <a:pt x="0" y="257"/>
                  </a:lnTo>
                  <a:lnTo>
                    <a:pt x="0" y="288"/>
                  </a:lnTo>
                  <a:lnTo>
                    <a:pt x="104" y="353"/>
                  </a:lnTo>
                  <a:lnTo>
                    <a:pt x="261" y="464"/>
                  </a:lnTo>
                  <a:lnTo>
                    <a:pt x="278" y="480"/>
                  </a:lnTo>
                  <a:lnTo>
                    <a:pt x="313" y="497"/>
                  </a:lnTo>
                  <a:lnTo>
                    <a:pt x="330" y="512"/>
                  </a:lnTo>
                  <a:lnTo>
                    <a:pt x="347" y="512"/>
                  </a:lnTo>
                  <a:lnTo>
                    <a:pt x="382" y="512"/>
                  </a:lnTo>
                  <a:lnTo>
                    <a:pt x="555" y="401"/>
                  </a:lnTo>
                  <a:lnTo>
                    <a:pt x="537" y="368"/>
                  </a:lnTo>
                  <a:lnTo>
                    <a:pt x="520" y="368"/>
                  </a:lnTo>
                  <a:lnTo>
                    <a:pt x="486" y="320"/>
                  </a:lnTo>
                  <a:lnTo>
                    <a:pt x="503" y="305"/>
                  </a:lnTo>
                  <a:lnTo>
                    <a:pt x="503" y="272"/>
                  </a:lnTo>
                  <a:lnTo>
                    <a:pt x="503" y="240"/>
                  </a:lnTo>
                  <a:lnTo>
                    <a:pt x="486" y="224"/>
                  </a:lnTo>
                  <a:lnTo>
                    <a:pt x="486" y="209"/>
                  </a:lnTo>
                  <a:lnTo>
                    <a:pt x="486" y="161"/>
                  </a:lnTo>
                  <a:lnTo>
                    <a:pt x="451" y="144"/>
                  </a:lnTo>
                  <a:lnTo>
                    <a:pt x="434" y="113"/>
                  </a:lnTo>
                  <a:lnTo>
                    <a:pt x="468" y="80"/>
                  </a:lnTo>
                  <a:lnTo>
                    <a:pt x="451" y="17"/>
                  </a:lnTo>
                  <a:lnTo>
                    <a:pt x="468" y="0"/>
                  </a:lnTo>
                  <a:lnTo>
                    <a:pt x="451" y="17"/>
                  </a:lnTo>
                  <a:lnTo>
                    <a:pt x="399" y="0"/>
                  </a:lnTo>
                  <a:lnTo>
                    <a:pt x="382" y="17"/>
                  </a:lnTo>
                  <a:lnTo>
                    <a:pt x="347" y="0"/>
                  </a:lnTo>
                  <a:lnTo>
                    <a:pt x="313" y="17"/>
                  </a:lnTo>
                  <a:lnTo>
                    <a:pt x="261" y="17"/>
                  </a:lnTo>
                  <a:lnTo>
                    <a:pt x="173" y="6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cxnSp>
          <p:nvCxnSpPr>
            <p:cNvPr id="27" name="AutoShape 414">
              <a:extLst>
                <a:ext uri="{FF2B5EF4-FFF2-40B4-BE49-F238E27FC236}">
                  <a16:creationId xmlns:a16="http://schemas.microsoft.com/office/drawing/2014/main" id="{B2EAFF5C-7691-48E9-B5F0-8A1C8ABAB1EC}"/>
                </a:ext>
              </a:extLst>
            </p:cNvPr>
            <p:cNvCxnSpPr>
              <a:cxnSpLocks noChangeShapeType="1"/>
              <a:stCxn id="337" idx="6"/>
              <a:endCxn id="344" idx="2"/>
            </p:cNvCxnSpPr>
            <p:nvPr/>
          </p:nvCxnSpPr>
          <p:spPr bwMode="auto">
            <a:xfrm flipV="1">
              <a:off x="4201793" y="3871236"/>
              <a:ext cx="434323" cy="183698"/>
            </a:xfrm>
            <a:prstGeom prst="curvedConnector3">
              <a:avLst>
                <a:gd name="adj1" fmla="val 49588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sp>
          <p:nvSpPr>
            <p:cNvPr id="28" name="Freeform 1340">
              <a:extLst>
                <a:ext uri="{FF2B5EF4-FFF2-40B4-BE49-F238E27FC236}">
                  <a16:creationId xmlns:a16="http://schemas.microsoft.com/office/drawing/2014/main" id="{4212D67A-897C-45AE-8101-05EE93D94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706" y="2255377"/>
              <a:ext cx="450872" cy="241529"/>
            </a:xfrm>
            <a:custGeom>
              <a:avLst/>
              <a:gdLst>
                <a:gd name="T0" fmla="*/ 0 w 509"/>
                <a:gd name="T1" fmla="*/ 1 h 240"/>
                <a:gd name="T2" fmla="*/ 0 w 509"/>
                <a:gd name="T3" fmla="*/ 1 h 240"/>
                <a:gd name="T4" fmla="*/ 0 w 509"/>
                <a:gd name="T5" fmla="*/ 1 h 240"/>
                <a:gd name="T6" fmla="*/ 0 w 509"/>
                <a:gd name="T7" fmla="*/ 1 h 240"/>
                <a:gd name="T8" fmla="*/ 0 w 509"/>
                <a:gd name="T9" fmla="*/ 1 h 240"/>
                <a:gd name="T10" fmla="*/ 0 w 509"/>
                <a:gd name="T11" fmla="*/ 1 h 240"/>
                <a:gd name="T12" fmla="*/ 0 w 509"/>
                <a:gd name="T13" fmla="*/ 1 h 240"/>
                <a:gd name="T14" fmla="*/ 0 w 509"/>
                <a:gd name="T15" fmla="*/ 1 h 240"/>
                <a:gd name="T16" fmla="*/ 0 w 509"/>
                <a:gd name="T17" fmla="*/ 1 h 240"/>
                <a:gd name="T18" fmla="*/ 0 w 509"/>
                <a:gd name="T19" fmla="*/ 1 h 240"/>
                <a:gd name="T20" fmla="*/ 0 w 509"/>
                <a:gd name="T21" fmla="*/ 1 h 240"/>
                <a:gd name="T22" fmla="*/ 0 w 509"/>
                <a:gd name="T23" fmla="*/ 1 h 240"/>
                <a:gd name="T24" fmla="*/ 0 w 509"/>
                <a:gd name="T25" fmla="*/ 1 h 240"/>
                <a:gd name="T26" fmla="*/ 0 w 509"/>
                <a:gd name="T27" fmla="*/ 1 h 240"/>
                <a:gd name="T28" fmla="*/ 0 w 509"/>
                <a:gd name="T29" fmla="*/ 1 h 240"/>
                <a:gd name="T30" fmla="*/ 0 w 509"/>
                <a:gd name="T31" fmla="*/ 1 h 240"/>
                <a:gd name="T32" fmla="*/ 0 w 509"/>
                <a:gd name="T33" fmla="*/ 1 h 240"/>
                <a:gd name="T34" fmla="*/ 0 w 509"/>
                <a:gd name="T35" fmla="*/ 1 h 240"/>
                <a:gd name="T36" fmla="*/ 0 w 509"/>
                <a:gd name="T37" fmla="*/ 1 h 240"/>
                <a:gd name="T38" fmla="*/ 0 w 509"/>
                <a:gd name="T39" fmla="*/ 1 h 240"/>
                <a:gd name="T40" fmla="*/ 0 w 509"/>
                <a:gd name="T41" fmla="*/ 1 h 240"/>
                <a:gd name="T42" fmla="*/ 0 w 509"/>
                <a:gd name="T43" fmla="*/ 1 h 240"/>
                <a:gd name="T44" fmla="*/ 0 w 509"/>
                <a:gd name="T45" fmla="*/ 1 h 240"/>
                <a:gd name="T46" fmla="*/ 0 w 509"/>
                <a:gd name="T47" fmla="*/ 1 h 240"/>
                <a:gd name="T48" fmla="*/ 0 w 509"/>
                <a:gd name="T49" fmla="*/ 1 h 240"/>
                <a:gd name="T50" fmla="*/ 0 w 509"/>
                <a:gd name="T51" fmla="*/ 1 h 240"/>
                <a:gd name="T52" fmla="*/ 0 w 509"/>
                <a:gd name="T53" fmla="*/ 1 h 240"/>
                <a:gd name="T54" fmla="*/ 0 w 509"/>
                <a:gd name="T55" fmla="*/ 1 h 240"/>
                <a:gd name="T56" fmla="*/ 0 w 509"/>
                <a:gd name="T57" fmla="*/ 1 h 240"/>
                <a:gd name="T58" fmla="*/ 0 w 509"/>
                <a:gd name="T59" fmla="*/ 1 h 240"/>
                <a:gd name="T60" fmla="*/ 0 w 509"/>
                <a:gd name="T61" fmla="*/ 1 h 240"/>
                <a:gd name="T62" fmla="*/ 0 w 509"/>
                <a:gd name="T63" fmla="*/ 1 h 240"/>
                <a:gd name="T64" fmla="*/ 0 w 509"/>
                <a:gd name="T65" fmla="*/ 1 h 240"/>
                <a:gd name="T66" fmla="*/ 0 w 509"/>
                <a:gd name="T67" fmla="*/ 0 h 240"/>
                <a:gd name="T68" fmla="*/ 0 w 509"/>
                <a:gd name="T69" fmla="*/ 0 h 240"/>
                <a:gd name="T70" fmla="*/ 0 w 509"/>
                <a:gd name="T71" fmla="*/ 1 h 240"/>
                <a:gd name="T72" fmla="*/ 0 w 509"/>
                <a:gd name="T73" fmla="*/ 1 h 240"/>
                <a:gd name="T74" fmla="*/ 0 w 509"/>
                <a:gd name="T75" fmla="*/ 1 h 240"/>
                <a:gd name="T76" fmla="*/ 0 w 509"/>
                <a:gd name="T77" fmla="*/ 1 h 240"/>
                <a:gd name="T78" fmla="*/ 0 w 509"/>
                <a:gd name="T79" fmla="*/ 1 h 240"/>
                <a:gd name="T80" fmla="*/ 0 w 509"/>
                <a:gd name="T81" fmla="*/ 1 h 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9"/>
                <a:gd name="T124" fmla="*/ 0 h 240"/>
                <a:gd name="T125" fmla="*/ 509 w 509"/>
                <a:gd name="T126" fmla="*/ 240 h 2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9" h="240">
                  <a:moveTo>
                    <a:pt x="457" y="188"/>
                  </a:moveTo>
                  <a:lnTo>
                    <a:pt x="457" y="205"/>
                  </a:lnTo>
                  <a:lnTo>
                    <a:pt x="457" y="223"/>
                  </a:lnTo>
                  <a:lnTo>
                    <a:pt x="475" y="223"/>
                  </a:lnTo>
                  <a:lnTo>
                    <a:pt x="457" y="223"/>
                  </a:lnTo>
                  <a:lnTo>
                    <a:pt x="457" y="240"/>
                  </a:lnTo>
                  <a:lnTo>
                    <a:pt x="423" y="240"/>
                  </a:lnTo>
                  <a:lnTo>
                    <a:pt x="386" y="223"/>
                  </a:lnTo>
                  <a:lnTo>
                    <a:pt x="369" y="223"/>
                  </a:lnTo>
                  <a:lnTo>
                    <a:pt x="333" y="223"/>
                  </a:lnTo>
                  <a:lnTo>
                    <a:pt x="315" y="223"/>
                  </a:lnTo>
                  <a:lnTo>
                    <a:pt x="281" y="223"/>
                  </a:lnTo>
                  <a:lnTo>
                    <a:pt x="281" y="240"/>
                  </a:lnTo>
                  <a:lnTo>
                    <a:pt x="246" y="240"/>
                  </a:lnTo>
                  <a:lnTo>
                    <a:pt x="210" y="240"/>
                  </a:lnTo>
                  <a:lnTo>
                    <a:pt x="175" y="240"/>
                  </a:lnTo>
                  <a:lnTo>
                    <a:pt x="158" y="240"/>
                  </a:lnTo>
                  <a:lnTo>
                    <a:pt x="158" y="223"/>
                  </a:lnTo>
                  <a:lnTo>
                    <a:pt x="141" y="223"/>
                  </a:lnTo>
                  <a:lnTo>
                    <a:pt x="123" y="223"/>
                  </a:lnTo>
                  <a:lnTo>
                    <a:pt x="106" y="223"/>
                  </a:lnTo>
                  <a:lnTo>
                    <a:pt x="70" y="223"/>
                  </a:lnTo>
                  <a:lnTo>
                    <a:pt x="52" y="205"/>
                  </a:lnTo>
                  <a:lnTo>
                    <a:pt x="35" y="188"/>
                  </a:lnTo>
                  <a:lnTo>
                    <a:pt x="70" y="171"/>
                  </a:lnTo>
                  <a:lnTo>
                    <a:pt x="106" y="171"/>
                  </a:lnTo>
                  <a:lnTo>
                    <a:pt x="141" y="171"/>
                  </a:lnTo>
                  <a:lnTo>
                    <a:pt x="158" y="171"/>
                  </a:lnTo>
                  <a:lnTo>
                    <a:pt x="158" y="154"/>
                  </a:lnTo>
                  <a:lnTo>
                    <a:pt x="123" y="154"/>
                  </a:lnTo>
                  <a:lnTo>
                    <a:pt x="106" y="154"/>
                  </a:lnTo>
                  <a:lnTo>
                    <a:pt x="70" y="154"/>
                  </a:lnTo>
                  <a:lnTo>
                    <a:pt x="35" y="154"/>
                  </a:lnTo>
                  <a:lnTo>
                    <a:pt x="18" y="136"/>
                  </a:lnTo>
                  <a:lnTo>
                    <a:pt x="35" y="119"/>
                  </a:lnTo>
                  <a:lnTo>
                    <a:pt x="52" y="119"/>
                  </a:lnTo>
                  <a:lnTo>
                    <a:pt x="35" y="119"/>
                  </a:lnTo>
                  <a:lnTo>
                    <a:pt x="18" y="119"/>
                  </a:lnTo>
                  <a:lnTo>
                    <a:pt x="0" y="119"/>
                  </a:lnTo>
                  <a:lnTo>
                    <a:pt x="0" y="102"/>
                  </a:lnTo>
                  <a:lnTo>
                    <a:pt x="18" y="67"/>
                  </a:lnTo>
                  <a:lnTo>
                    <a:pt x="70" y="33"/>
                  </a:lnTo>
                  <a:lnTo>
                    <a:pt x="123" y="15"/>
                  </a:lnTo>
                  <a:lnTo>
                    <a:pt x="123" y="33"/>
                  </a:lnTo>
                  <a:lnTo>
                    <a:pt x="141" y="50"/>
                  </a:lnTo>
                  <a:lnTo>
                    <a:pt x="141" y="67"/>
                  </a:lnTo>
                  <a:lnTo>
                    <a:pt x="141" y="50"/>
                  </a:lnTo>
                  <a:lnTo>
                    <a:pt x="158" y="33"/>
                  </a:lnTo>
                  <a:lnTo>
                    <a:pt x="192" y="50"/>
                  </a:lnTo>
                  <a:lnTo>
                    <a:pt x="210" y="50"/>
                  </a:lnTo>
                  <a:lnTo>
                    <a:pt x="210" y="67"/>
                  </a:lnTo>
                  <a:lnTo>
                    <a:pt x="229" y="67"/>
                  </a:lnTo>
                  <a:lnTo>
                    <a:pt x="229" y="50"/>
                  </a:lnTo>
                  <a:lnTo>
                    <a:pt x="246" y="50"/>
                  </a:lnTo>
                  <a:lnTo>
                    <a:pt x="263" y="50"/>
                  </a:lnTo>
                  <a:lnTo>
                    <a:pt x="281" y="50"/>
                  </a:lnTo>
                  <a:lnTo>
                    <a:pt x="281" y="67"/>
                  </a:lnTo>
                  <a:lnTo>
                    <a:pt x="281" y="85"/>
                  </a:lnTo>
                  <a:lnTo>
                    <a:pt x="281" y="102"/>
                  </a:lnTo>
                  <a:lnTo>
                    <a:pt x="298" y="102"/>
                  </a:lnTo>
                  <a:lnTo>
                    <a:pt x="315" y="102"/>
                  </a:lnTo>
                  <a:lnTo>
                    <a:pt x="298" y="67"/>
                  </a:lnTo>
                  <a:lnTo>
                    <a:pt x="298" y="50"/>
                  </a:lnTo>
                  <a:lnTo>
                    <a:pt x="281" y="33"/>
                  </a:lnTo>
                  <a:lnTo>
                    <a:pt x="298" y="15"/>
                  </a:lnTo>
                  <a:lnTo>
                    <a:pt x="315" y="15"/>
                  </a:lnTo>
                  <a:lnTo>
                    <a:pt x="333" y="15"/>
                  </a:lnTo>
                  <a:lnTo>
                    <a:pt x="333" y="0"/>
                  </a:lnTo>
                  <a:lnTo>
                    <a:pt x="350" y="0"/>
                  </a:lnTo>
                  <a:lnTo>
                    <a:pt x="369" y="0"/>
                  </a:lnTo>
                  <a:lnTo>
                    <a:pt x="386" y="0"/>
                  </a:lnTo>
                  <a:lnTo>
                    <a:pt x="386" y="15"/>
                  </a:lnTo>
                  <a:lnTo>
                    <a:pt x="386" y="33"/>
                  </a:lnTo>
                  <a:lnTo>
                    <a:pt x="386" y="50"/>
                  </a:lnTo>
                  <a:lnTo>
                    <a:pt x="386" y="67"/>
                  </a:lnTo>
                  <a:lnTo>
                    <a:pt x="386" y="102"/>
                  </a:lnTo>
                  <a:lnTo>
                    <a:pt x="405" y="119"/>
                  </a:lnTo>
                  <a:lnTo>
                    <a:pt x="423" y="154"/>
                  </a:lnTo>
                  <a:lnTo>
                    <a:pt x="457" y="171"/>
                  </a:lnTo>
                  <a:lnTo>
                    <a:pt x="509" y="188"/>
                  </a:lnTo>
                  <a:lnTo>
                    <a:pt x="492" y="188"/>
                  </a:lnTo>
                  <a:lnTo>
                    <a:pt x="475" y="188"/>
                  </a:lnTo>
                  <a:lnTo>
                    <a:pt x="457" y="18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Freeform 1341">
              <a:extLst>
                <a:ext uri="{FF2B5EF4-FFF2-40B4-BE49-F238E27FC236}">
                  <a16:creationId xmlns:a16="http://schemas.microsoft.com/office/drawing/2014/main" id="{C40F9733-3ED0-461C-8766-96191A6CB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975" y="2200945"/>
              <a:ext cx="268869" cy="190501"/>
            </a:xfrm>
            <a:custGeom>
              <a:avLst/>
              <a:gdLst>
                <a:gd name="T0" fmla="*/ 1 w 301"/>
                <a:gd name="T1" fmla="*/ 1 h 190"/>
                <a:gd name="T2" fmla="*/ 1 w 301"/>
                <a:gd name="T3" fmla="*/ 1 h 190"/>
                <a:gd name="T4" fmla="*/ 1 w 301"/>
                <a:gd name="T5" fmla="*/ 1 h 190"/>
                <a:gd name="T6" fmla="*/ 1 w 301"/>
                <a:gd name="T7" fmla="*/ 1 h 190"/>
                <a:gd name="T8" fmla="*/ 0 w 301"/>
                <a:gd name="T9" fmla="*/ 1 h 190"/>
                <a:gd name="T10" fmla="*/ 1 w 301"/>
                <a:gd name="T11" fmla="*/ 1 h 190"/>
                <a:gd name="T12" fmla="*/ 1 w 301"/>
                <a:gd name="T13" fmla="*/ 1 h 190"/>
                <a:gd name="T14" fmla="*/ 1 w 301"/>
                <a:gd name="T15" fmla="*/ 1 h 190"/>
                <a:gd name="T16" fmla="*/ 1 w 301"/>
                <a:gd name="T17" fmla="*/ 1 h 190"/>
                <a:gd name="T18" fmla="*/ 1 w 301"/>
                <a:gd name="T19" fmla="*/ 1 h 190"/>
                <a:gd name="T20" fmla="*/ 1 w 301"/>
                <a:gd name="T21" fmla="*/ 1 h 190"/>
                <a:gd name="T22" fmla="*/ 1 w 301"/>
                <a:gd name="T23" fmla="*/ 0 h 190"/>
                <a:gd name="T24" fmla="*/ 1 w 301"/>
                <a:gd name="T25" fmla="*/ 0 h 190"/>
                <a:gd name="T26" fmla="*/ 1 w 301"/>
                <a:gd name="T27" fmla="*/ 1 h 190"/>
                <a:gd name="T28" fmla="*/ 1 w 301"/>
                <a:gd name="T29" fmla="*/ 0 h 190"/>
                <a:gd name="T30" fmla="*/ 1 w 301"/>
                <a:gd name="T31" fmla="*/ 0 h 190"/>
                <a:gd name="T32" fmla="*/ 1 w 301"/>
                <a:gd name="T33" fmla="*/ 1 h 190"/>
                <a:gd name="T34" fmla="*/ 1 w 301"/>
                <a:gd name="T35" fmla="*/ 1 h 190"/>
                <a:gd name="T36" fmla="*/ 1 w 301"/>
                <a:gd name="T37" fmla="*/ 1 h 190"/>
                <a:gd name="T38" fmla="*/ 1 w 301"/>
                <a:gd name="T39" fmla="*/ 1 h 190"/>
                <a:gd name="T40" fmla="*/ 1 w 301"/>
                <a:gd name="T41" fmla="*/ 1 h 190"/>
                <a:gd name="T42" fmla="*/ 1 w 301"/>
                <a:gd name="T43" fmla="*/ 1 h 190"/>
                <a:gd name="T44" fmla="*/ 1 w 301"/>
                <a:gd name="T45" fmla="*/ 1 h 190"/>
                <a:gd name="T46" fmla="*/ 1 w 301"/>
                <a:gd name="T47" fmla="*/ 1 h 190"/>
                <a:gd name="T48" fmla="*/ 1 w 301"/>
                <a:gd name="T49" fmla="*/ 1 h 190"/>
                <a:gd name="T50" fmla="*/ 1 w 301"/>
                <a:gd name="T51" fmla="*/ 1 h 190"/>
                <a:gd name="T52" fmla="*/ 1 w 301"/>
                <a:gd name="T53" fmla="*/ 1 h 190"/>
                <a:gd name="T54" fmla="*/ 1 w 301"/>
                <a:gd name="T55" fmla="*/ 1 h 190"/>
                <a:gd name="T56" fmla="*/ 1 w 301"/>
                <a:gd name="T57" fmla="*/ 1 h 190"/>
                <a:gd name="T58" fmla="*/ 1 w 301"/>
                <a:gd name="T59" fmla="*/ 1 h 190"/>
                <a:gd name="T60" fmla="*/ 1 w 301"/>
                <a:gd name="T61" fmla="*/ 1 h 190"/>
                <a:gd name="T62" fmla="*/ 1 w 301"/>
                <a:gd name="T63" fmla="*/ 1 h 190"/>
                <a:gd name="T64" fmla="*/ 1 w 301"/>
                <a:gd name="T65" fmla="*/ 1 h 190"/>
                <a:gd name="T66" fmla="*/ 1 w 301"/>
                <a:gd name="T67" fmla="*/ 1 h 190"/>
                <a:gd name="T68" fmla="*/ 1 w 301"/>
                <a:gd name="T69" fmla="*/ 1 h 1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1"/>
                <a:gd name="T106" fmla="*/ 0 h 190"/>
                <a:gd name="T107" fmla="*/ 301 w 301"/>
                <a:gd name="T108" fmla="*/ 190 h 1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1" h="190">
                  <a:moveTo>
                    <a:pt x="51" y="173"/>
                  </a:moveTo>
                  <a:lnTo>
                    <a:pt x="51" y="156"/>
                  </a:lnTo>
                  <a:lnTo>
                    <a:pt x="34" y="156"/>
                  </a:lnTo>
                  <a:lnTo>
                    <a:pt x="17" y="156"/>
                  </a:lnTo>
                  <a:lnTo>
                    <a:pt x="0" y="139"/>
                  </a:lnTo>
                  <a:lnTo>
                    <a:pt x="17" y="121"/>
                  </a:lnTo>
                  <a:lnTo>
                    <a:pt x="51" y="69"/>
                  </a:lnTo>
                  <a:lnTo>
                    <a:pt x="51" y="54"/>
                  </a:lnTo>
                  <a:lnTo>
                    <a:pt x="51" y="37"/>
                  </a:lnTo>
                  <a:lnTo>
                    <a:pt x="51" y="20"/>
                  </a:lnTo>
                  <a:lnTo>
                    <a:pt x="34" y="20"/>
                  </a:lnTo>
                  <a:lnTo>
                    <a:pt x="51" y="0"/>
                  </a:lnTo>
                  <a:lnTo>
                    <a:pt x="71" y="0"/>
                  </a:lnTo>
                  <a:lnTo>
                    <a:pt x="105" y="20"/>
                  </a:lnTo>
                  <a:lnTo>
                    <a:pt x="122" y="0"/>
                  </a:lnTo>
                  <a:lnTo>
                    <a:pt x="140" y="0"/>
                  </a:lnTo>
                  <a:lnTo>
                    <a:pt x="159" y="20"/>
                  </a:lnTo>
                  <a:lnTo>
                    <a:pt x="178" y="20"/>
                  </a:lnTo>
                  <a:lnTo>
                    <a:pt x="195" y="37"/>
                  </a:lnTo>
                  <a:lnTo>
                    <a:pt x="213" y="20"/>
                  </a:lnTo>
                  <a:lnTo>
                    <a:pt x="230" y="20"/>
                  </a:lnTo>
                  <a:lnTo>
                    <a:pt x="247" y="37"/>
                  </a:lnTo>
                  <a:lnTo>
                    <a:pt x="284" y="54"/>
                  </a:lnTo>
                  <a:lnTo>
                    <a:pt x="301" y="54"/>
                  </a:lnTo>
                  <a:lnTo>
                    <a:pt x="284" y="69"/>
                  </a:lnTo>
                  <a:lnTo>
                    <a:pt x="247" y="87"/>
                  </a:lnTo>
                  <a:lnTo>
                    <a:pt x="230" y="87"/>
                  </a:lnTo>
                  <a:lnTo>
                    <a:pt x="195" y="104"/>
                  </a:lnTo>
                  <a:lnTo>
                    <a:pt x="178" y="121"/>
                  </a:lnTo>
                  <a:lnTo>
                    <a:pt x="159" y="156"/>
                  </a:lnTo>
                  <a:lnTo>
                    <a:pt x="140" y="173"/>
                  </a:lnTo>
                  <a:lnTo>
                    <a:pt x="105" y="173"/>
                  </a:lnTo>
                  <a:lnTo>
                    <a:pt x="71" y="190"/>
                  </a:lnTo>
                  <a:lnTo>
                    <a:pt x="71" y="173"/>
                  </a:lnTo>
                  <a:lnTo>
                    <a:pt x="51" y="17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Freeform 1342">
              <a:extLst>
                <a:ext uri="{FF2B5EF4-FFF2-40B4-BE49-F238E27FC236}">
                  <a16:creationId xmlns:a16="http://schemas.microsoft.com/office/drawing/2014/main" id="{82D621D2-DA9D-44F0-B8ED-0308D2CBF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2796" y="2078482"/>
              <a:ext cx="289551" cy="139473"/>
            </a:xfrm>
            <a:custGeom>
              <a:avLst/>
              <a:gdLst>
                <a:gd name="T0" fmla="*/ 1 w 328"/>
                <a:gd name="T1" fmla="*/ 1 h 138"/>
                <a:gd name="T2" fmla="*/ 1 w 328"/>
                <a:gd name="T3" fmla="*/ 1 h 138"/>
                <a:gd name="T4" fmla="*/ 1 w 328"/>
                <a:gd name="T5" fmla="*/ 1 h 138"/>
                <a:gd name="T6" fmla="*/ 1 w 328"/>
                <a:gd name="T7" fmla="*/ 1 h 138"/>
                <a:gd name="T8" fmla="*/ 1 w 328"/>
                <a:gd name="T9" fmla="*/ 1 h 138"/>
                <a:gd name="T10" fmla="*/ 1 w 328"/>
                <a:gd name="T11" fmla="*/ 1 h 138"/>
                <a:gd name="T12" fmla="*/ 1 w 328"/>
                <a:gd name="T13" fmla="*/ 1 h 138"/>
                <a:gd name="T14" fmla="*/ 0 w 328"/>
                <a:gd name="T15" fmla="*/ 1 h 138"/>
                <a:gd name="T16" fmla="*/ 1 w 328"/>
                <a:gd name="T17" fmla="*/ 1 h 138"/>
                <a:gd name="T18" fmla="*/ 1 w 328"/>
                <a:gd name="T19" fmla="*/ 1 h 138"/>
                <a:gd name="T20" fmla="*/ 1 w 328"/>
                <a:gd name="T21" fmla="*/ 1 h 138"/>
                <a:gd name="T22" fmla="*/ 1 w 328"/>
                <a:gd name="T23" fmla="*/ 1 h 138"/>
                <a:gd name="T24" fmla="*/ 1 w 328"/>
                <a:gd name="T25" fmla="*/ 1 h 138"/>
                <a:gd name="T26" fmla="*/ 1 w 328"/>
                <a:gd name="T27" fmla="*/ 1 h 138"/>
                <a:gd name="T28" fmla="*/ 1 w 328"/>
                <a:gd name="T29" fmla="*/ 1 h 138"/>
                <a:gd name="T30" fmla="*/ 1 w 328"/>
                <a:gd name="T31" fmla="*/ 1 h 138"/>
                <a:gd name="T32" fmla="*/ 1 w 328"/>
                <a:gd name="T33" fmla="*/ 1 h 138"/>
                <a:gd name="T34" fmla="*/ 1 w 328"/>
                <a:gd name="T35" fmla="*/ 1 h 138"/>
                <a:gd name="T36" fmla="*/ 1 w 328"/>
                <a:gd name="T37" fmla="*/ 1 h 138"/>
                <a:gd name="T38" fmla="*/ 1 w 328"/>
                <a:gd name="T39" fmla="*/ 1 h 138"/>
                <a:gd name="T40" fmla="*/ 1 w 328"/>
                <a:gd name="T41" fmla="*/ 1 h 138"/>
                <a:gd name="T42" fmla="*/ 1 w 328"/>
                <a:gd name="T43" fmla="*/ 1 h 138"/>
                <a:gd name="T44" fmla="*/ 1 w 328"/>
                <a:gd name="T45" fmla="*/ 1 h 138"/>
                <a:gd name="T46" fmla="*/ 1 w 328"/>
                <a:gd name="T47" fmla="*/ 1 h 138"/>
                <a:gd name="T48" fmla="*/ 1 w 328"/>
                <a:gd name="T49" fmla="*/ 1 h 138"/>
                <a:gd name="T50" fmla="*/ 1 w 328"/>
                <a:gd name="T51" fmla="*/ 1 h 138"/>
                <a:gd name="T52" fmla="*/ 1 w 328"/>
                <a:gd name="T53" fmla="*/ 0 h 138"/>
                <a:gd name="T54" fmla="*/ 1 w 328"/>
                <a:gd name="T55" fmla="*/ 1 h 138"/>
                <a:gd name="T56" fmla="*/ 1 w 328"/>
                <a:gd name="T57" fmla="*/ 1 h 138"/>
                <a:gd name="T58" fmla="*/ 1 w 328"/>
                <a:gd name="T59" fmla="*/ 1 h 138"/>
                <a:gd name="T60" fmla="*/ 1 w 328"/>
                <a:gd name="T61" fmla="*/ 1 h 138"/>
                <a:gd name="T62" fmla="*/ 1 w 328"/>
                <a:gd name="T63" fmla="*/ 1 h 138"/>
                <a:gd name="T64" fmla="*/ 1 w 328"/>
                <a:gd name="T65" fmla="*/ 1 h 138"/>
                <a:gd name="T66" fmla="*/ 1 w 328"/>
                <a:gd name="T67" fmla="*/ 1 h 138"/>
                <a:gd name="T68" fmla="*/ 1 w 328"/>
                <a:gd name="T69" fmla="*/ 1 h 138"/>
                <a:gd name="T70" fmla="*/ 1 w 328"/>
                <a:gd name="T71" fmla="*/ 1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8"/>
                <a:gd name="T109" fmla="*/ 0 h 138"/>
                <a:gd name="T110" fmla="*/ 328 w 328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8" h="138">
                  <a:moveTo>
                    <a:pt x="121" y="138"/>
                  </a:moveTo>
                  <a:lnTo>
                    <a:pt x="104" y="120"/>
                  </a:lnTo>
                  <a:lnTo>
                    <a:pt x="86" y="120"/>
                  </a:lnTo>
                  <a:lnTo>
                    <a:pt x="104" y="120"/>
                  </a:lnTo>
                  <a:lnTo>
                    <a:pt x="121" y="120"/>
                  </a:lnTo>
                  <a:lnTo>
                    <a:pt x="121" y="103"/>
                  </a:lnTo>
                  <a:lnTo>
                    <a:pt x="104" y="103"/>
                  </a:lnTo>
                  <a:lnTo>
                    <a:pt x="104" y="86"/>
                  </a:lnTo>
                  <a:lnTo>
                    <a:pt x="86" y="86"/>
                  </a:lnTo>
                  <a:lnTo>
                    <a:pt x="86" y="103"/>
                  </a:lnTo>
                  <a:lnTo>
                    <a:pt x="69" y="103"/>
                  </a:lnTo>
                  <a:lnTo>
                    <a:pt x="52" y="103"/>
                  </a:lnTo>
                  <a:lnTo>
                    <a:pt x="34" y="103"/>
                  </a:lnTo>
                  <a:lnTo>
                    <a:pt x="17" y="103"/>
                  </a:lnTo>
                  <a:lnTo>
                    <a:pt x="0" y="103"/>
                  </a:lnTo>
                  <a:lnTo>
                    <a:pt x="0" y="86"/>
                  </a:lnTo>
                  <a:lnTo>
                    <a:pt x="0" y="69"/>
                  </a:lnTo>
                  <a:lnTo>
                    <a:pt x="17" y="69"/>
                  </a:lnTo>
                  <a:lnTo>
                    <a:pt x="34" y="69"/>
                  </a:lnTo>
                  <a:lnTo>
                    <a:pt x="52" y="69"/>
                  </a:lnTo>
                  <a:lnTo>
                    <a:pt x="69" y="69"/>
                  </a:lnTo>
                  <a:lnTo>
                    <a:pt x="52" y="69"/>
                  </a:lnTo>
                  <a:lnTo>
                    <a:pt x="34" y="69"/>
                  </a:lnTo>
                  <a:lnTo>
                    <a:pt x="17" y="69"/>
                  </a:lnTo>
                  <a:lnTo>
                    <a:pt x="17" y="51"/>
                  </a:lnTo>
                  <a:lnTo>
                    <a:pt x="34" y="51"/>
                  </a:lnTo>
                  <a:lnTo>
                    <a:pt x="52" y="51"/>
                  </a:lnTo>
                  <a:lnTo>
                    <a:pt x="69" y="51"/>
                  </a:lnTo>
                  <a:lnTo>
                    <a:pt x="86" y="51"/>
                  </a:lnTo>
                  <a:lnTo>
                    <a:pt x="69" y="51"/>
                  </a:lnTo>
                  <a:lnTo>
                    <a:pt x="52" y="51"/>
                  </a:lnTo>
                  <a:lnTo>
                    <a:pt x="34" y="51"/>
                  </a:lnTo>
                  <a:lnTo>
                    <a:pt x="34" y="34"/>
                  </a:lnTo>
                  <a:lnTo>
                    <a:pt x="52" y="34"/>
                  </a:lnTo>
                  <a:lnTo>
                    <a:pt x="69" y="34"/>
                  </a:lnTo>
                  <a:lnTo>
                    <a:pt x="52" y="17"/>
                  </a:lnTo>
                  <a:lnTo>
                    <a:pt x="69" y="17"/>
                  </a:lnTo>
                  <a:lnTo>
                    <a:pt x="86" y="17"/>
                  </a:lnTo>
                  <a:lnTo>
                    <a:pt x="104" y="34"/>
                  </a:lnTo>
                  <a:lnTo>
                    <a:pt x="121" y="34"/>
                  </a:lnTo>
                  <a:lnTo>
                    <a:pt x="138" y="51"/>
                  </a:lnTo>
                  <a:lnTo>
                    <a:pt x="173" y="69"/>
                  </a:lnTo>
                  <a:lnTo>
                    <a:pt x="207" y="69"/>
                  </a:lnTo>
                  <a:lnTo>
                    <a:pt x="225" y="69"/>
                  </a:lnTo>
                  <a:lnTo>
                    <a:pt x="242" y="69"/>
                  </a:lnTo>
                  <a:lnTo>
                    <a:pt x="225" y="69"/>
                  </a:lnTo>
                  <a:lnTo>
                    <a:pt x="207" y="69"/>
                  </a:lnTo>
                  <a:lnTo>
                    <a:pt x="225" y="51"/>
                  </a:lnTo>
                  <a:lnTo>
                    <a:pt x="225" y="34"/>
                  </a:lnTo>
                  <a:lnTo>
                    <a:pt x="207" y="34"/>
                  </a:lnTo>
                  <a:lnTo>
                    <a:pt x="190" y="34"/>
                  </a:lnTo>
                  <a:lnTo>
                    <a:pt x="190" y="17"/>
                  </a:lnTo>
                  <a:lnTo>
                    <a:pt x="207" y="0"/>
                  </a:lnTo>
                  <a:lnTo>
                    <a:pt x="225" y="0"/>
                  </a:lnTo>
                  <a:lnTo>
                    <a:pt x="242" y="0"/>
                  </a:lnTo>
                  <a:lnTo>
                    <a:pt x="242" y="17"/>
                  </a:lnTo>
                  <a:lnTo>
                    <a:pt x="242" y="34"/>
                  </a:lnTo>
                  <a:lnTo>
                    <a:pt x="259" y="51"/>
                  </a:lnTo>
                  <a:lnTo>
                    <a:pt x="294" y="51"/>
                  </a:lnTo>
                  <a:lnTo>
                    <a:pt x="311" y="34"/>
                  </a:lnTo>
                  <a:lnTo>
                    <a:pt x="311" y="51"/>
                  </a:lnTo>
                  <a:lnTo>
                    <a:pt x="328" y="51"/>
                  </a:lnTo>
                  <a:lnTo>
                    <a:pt x="328" y="69"/>
                  </a:lnTo>
                  <a:lnTo>
                    <a:pt x="311" y="103"/>
                  </a:lnTo>
                  <a:lnTo>
                    <a:pt x="294" y="103"/>
                  </a:lnTo>
                  <a:lnTo>
                    <a:pt x="242" y="103"/>
                  </a:lnTo>
                  <a:lnTo>
                    <a:pt x="225" y="120"/>
                  </a:lnTo>
                  <a:lnTo>
                    <a:pt x="190" y="120"/>
                  </a:lnTo>
                  <a:lnTo>
                    <a:pt x="173" y="120"/>
                  </a:lnTo>
                  <a:lnTo>
                    <a:pt x="155" y="120"/>
                  </a:lnTo>
                  <a:lnTo>
                    <a:pt x="138" y="120"/>
                  </a:lnTo>
                  <a:lnTo>
                    <a:pt x="121" y="13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Freeform 1343">
              <a:extLst>
                <a:ext uri="{FF2B5EF4-FFF2-40B4-BE49-F238E27FC236}">
                  <a16:creationId xmlns:a16="http://schemas.microsoft.com/office/drawing/2014/main" id="{31E8B320-B594-42BE-B9E3-E82924FD9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569" y="2044462"/>
              <a:ext cx="173729" cy="105455"/>
            </a:xfrm>
            <a:custGeom>
              <a:avLst/>
              <a:gdLst>
                <a:gd name="T0" fmla="*/ 1 w 196"/>
                <a:gd name="T1" fmla="*/ 0 h 104"/>
                <a:gd name="T2" fmla="*/ 1 w 196"/>
                <a:gd name="T3" fmla="*/ 1 h 104"/>
                <a:gd name="T4" fmla="*/ 1 w 196"/>
                <a:gd name="T5" fmla="*/ 1 h 104"/>
                <a:gd name="T6" fmla="*/ 1 w 196"/>
                <a:gd name="T7" fmla="*/ 1 h 104"/>
                <a:gd name="T8" fmla="*/ 1 w 196"/>
                <a:gd name="T9" fmla="*/ 1 h 104"/>
                <a:gd name="T10" fmla="*/ 1 w 196"/>
                <a:gd name="T11" fmla="*/ 1 h 104"/>
                <a:gd name="T12" fmla="*/ 1 w 196"/>
                <a:gd name="T13" fmla="*/ 1 h 104"/>
                <a:gd name="T14" fmla="*/ 1 w 196"/>
                <a:gd name="T15" fmla="*/ 1 h 104"/>
                <a:gd name="T16" fmla="*/ 1 w 196"/>
                <a:gd name="T17" fmla="*/ 1 h 104"/>
                <a:gd name="T18" fmla="*/ 1 w 196"/>
                <a:gd name="T19" fmla="*/ 1 h 104"/>
                <a:gd name="T20" fmla="*/ 1 w 196"/>
                <a:gd name="T21" fmla="*/ 1 h 104"/>
                <a:gd name="T22" fmla="*/ 1 w 196"/>
                <a:gd name="T23" fmla="*/ 1 h 104"/>
                <a:gd name="T24" fmla="*/ 1 w 196"/>
                <a:gd name="T25" fmla="*/ 1 h 104"/>
                <a:gd name="T26" fmla="*/ 1 w 196"/>
                <a:gd name="T27" fmla="*/ 1 h 104"/>
                <a:gd name="T28" fmla="*/ 1 w 196"/>
                <a:gd name="T29" fmla="*/ 1 h 104"/>
                <a:gd name="T30" fmla="*/ 1 w 196"/>
                <a:gd name="T31" fmla="*/ 1 h 104"/>
                <a:gd name="T32" fmla="*/ 1 w 196"/>
                <a:gd name="T33" fmla="*/ 1 h 104"/>
                <a:gd name="T34" fmla="*/ 1 w 196"/>
                <a:gd name="T35" fmla="*/ 1 h 104"/>
                <a:gd name="T36" fmla="*/ 1 w 196"/>
                <a:gd name="T37" fmla="*/ 1 h 104"/>
                <a:gd name="T38" fmla="*/ 0 w 196"/>
                <a:gd name="T39" fmla="*/ 1 h 104"/>
                <a:gd name="T40" fmla="*/ 0 w 196"/>
                <a:gd name="T41" fmla="*/ 1 h 104"/>
                <a:gd name="T42" fmla="*/ 1 w 196"/>
                <a:gd name="T43" fmla="*/ 1 h 104"/>
                <a:gd name="T44" fmla="*/ 1 w 196"/>
                <a:gd name="T45" fmla="*/ 1 h 104"/>
                <a:gd name="T46" fmla="*/ 1 w 196"/>
                <a:gd name="T47" fmla="*/ 1 h 104"/>
                <a:gd name="T48" fmla="*/ 1 w 196"/>
                <a:gd name="T49" fmla="*/ 1 h 104"/>
                <a:gd name="T50" fmla="*/ 1 w 196"/>
                <a:gd name="T51" fmla="*/ 1 h 104"/>
                <a:gd name="T52" fmla="*/ 1 w 196"/>
                <a:gd name="T53" fmla="*/ 1 h 104"/>
                <a:gd name="T54" fmla="*/ 1 w 196"/>
                <a:gd name="T55" fmla="*/ 0 h 104"/>
                <a:gd name="T56" fmla="*/ 1 w 196"/>
                <a:gd name="T57" fmla="*/ 0 h 104"/>
                <a:gd name="T58" fmla="*/ 1 w 196"/>
                <a:gd name="T59" fmla="*/ 0 h 104"/>
                <a:gd name="T60" fmla="*/ 1 w 196"/>
                <a:gd name="T61" fmla="*/ 0 h 104"/>
                <a:gd name="T62" fmla="*/ 1 w 196"/>
                <a:gd name="T63" fmla="*/ 0 h 1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6"/>
                <a:gd name="T97" fmla="*/ 0 h 104"/>
                <a:gd name="T98" fmla="*/ 196 w 196"/>
                <a:gd name="T99" fmla="*/ 104 h 1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6" h="104">
                  <a:moveTo>
                    <a:pt x="196" y="0"/>
                  </a:moveTo>
                  <a:lnTo>
                    <a:pt x="196" y="17"/>
                  </a:lnTo>
                  <a:lnTo>
                    <a:pt x="177" y="17"/>
                  </a:lnTo>
                  <a:lnTo>
                    <a:pt x="177" y="35"/>
                  </a:lnTo>
                  <a:lnTo>
                    <a:pt x="196" y="35"/>
                  </a:lnTo>
                  <a:lnTo>
                    <a:pt x="177" y="35"/>
                  </a:lnTo>
                  <a:lnTo>
                    <a:pt x="142" y="69"/>
                  </a:lnTo>
                  <a:lnTo>
                    <a:pt x="125" y="52"/>
                  </a:lnTo>
                  <a:lnTo>
                    <a:pt x="125" y="35"/>
                  </a:lnTo>
                  <a:lnTo>
                    <a:pt x="107" y="52"/>
                  </a:lnTo>
                  <a:lnTo>
                    <a:pt x="107" y="69"/>
                  </a:lnTo>
                  <a:lnTo>
                    <a:pt x="90" y="69"/>
                  </a:lnTo>
                  <a:lnTo>
                    <a:pt x="90" y="86"/>
                  </a:lnTo>
                  <a:lnTo>
                    <a:pt x="90" y="104"/>
                  </a:lnTo>
                  <a:lnTo>
                    <a:pt x="69" y="104"/>
                  </a:lnTo>
                  <a:lnTo>
                    <a:pt x="52" y="104"/>
                  </a:lnTo>
                  <a:lnTo>
                    <a:pt x="52" y="86"/>
                  </a:lnTo>
                  <a:lnTo>
                    <a:pt x="34" y="86"/>
                  </a:lnTo>
                  <a:lnTo>
                    <a:pt x="17" y="86"/>
                  </a:lnTo>
                  <a:lnTo>
                    <a:pt x="0" y="86"/>
                  </a:lnTo>
                  <a:lnTo>
                    <a:pt x="0" y="69"/>
                  </a:lnTo>
                  <a:lnTo>
                    <a:pt x="17" y="52"/>
                  </a:lnTo>
                  <a:lnTo>
                    <a:pt x="34" y="52"/>
                  </a:lnTo>
                  <a:lnTo>
                    <a:pt x="52" y="35"/>
                  </a:lnTo>
                  <a:lnTo>
                    <a:pt x="69" y="35"/>
                  </a:lnTo>
                  <a:lnTo>
                    <a:pt x="90" y="35"/>
                  </a:lnTo>
                  <a:lnTo>
                    <a:pt x="90" y="17"/>
                  </a:lnTo>
                  <a:lnTo>
                    <a:pt x="107" y="0"/>
                  </a:lnTo>
                  <a:lnTo>
                    <a:pt x="125" y="0"/>
                  </a:lnTo>
                  <a:lnTo>
                    <a:pt x="142" y="0"/>
                  </a:lnTo>
                  <a:lnTo>
                    <a:pt x="177" y="0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Freeform 1344">
              <a:extLst>
                <a:ext uri="{FF2B5EF4-FFF2-40B4-BE49-F238E27FC236}">
                  <a16:creationId xmlns:a16="http://schemas.microsoft.com/office/drawing/2014/main" id="{ABEC9D63-70E5-4006-8268-B17AEBD65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210" y="1973024"/>
              <a:ext cx="95138" cy="37421"/>
            </a:xfrm>
            <a:custGeom>
              <a:avLst/>
              <a:gdLst>
                <a:gd name="T0" fmla="*/ 1 w 106"/>
                <a:gd name="T1" fmla="*/ 1 h 36"/>
                <a:gd name="T2" fmla="*/ 1 w 106"/>
                <a:gd name="T3" fmla="*/ 1 h 36"/>
                <a:gd name="T4" fmla="*/ 0 w 106"/>
                <a:gd name="T5" fmla="*/ 1 h 36"/>
                <a:gd name="T6" fmla="*/ 0 w 106"/>
                <a:gd name="T7" fmla="*/ 1 h 36"/>
                <a:gd name="T8" fmla="*/ 0 w 106"/>
                <a:gd name="T9" fmla="*/ 0 h 36"/>
                <a:gd name="T10" fmla="*/ 1 w 106"/>
                <a:gd name="T11" fmla="*/ 0 h 36"/>
                <a:gd name="T12" fmla="*/ 1 w 106"/>
                <a:gd name="T13" fmla="*/ 0 h 36"/>
                <a:gd name="T14" fmla="*/ 1 w 106"/>
                <a:gd name="T15" fmla="*/ 0 h 36"/>
                <a:gd name="T16" fmla="*/ 1 w 106"/>
                <a:gd name="T17" fmla="*/ 0 h 36"/>
                <a:gd name="T18" fmla="*/ 1 w 106"/>
                <a:gd name="T19" fmla="*/ 1 h 36"/>
                <a:gd name="T20" fmla="*/ 1 w 106"/>
                <a:gd name="T21" fmla="*/ 1 h 36"/>
                <a:gd name="T22" fmla="*/ 1 w 106"/>
                <a:gd name="T23" fmla="*/ 1 h 36"/>
                <a:gd name="T24" fmla="*/ 1 w 106"/>
                <a:gd name="T25" fmla="*/ 1 h 36"/>
                <a:gd name="T26" fmla="*/ 1 w 106"/>
                <a:gd name="T27" fmla="*/ 1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6"/>
                <a:gd name="T43" fmla="*/ 0 h 36"/>
                <a:gd name="T44" fmla="*/ 106 w 106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6" h="36">
                  <a:moveTo>
                    <a:pt x="36" y="36"/>
                  </a:moveTo>
                  <a:lnTo>
                    <a:pt x="17" y="17"/>
                  </a:lnTo>
                  <a:lnTo>
                    <a:pt x="0" y="1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36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88" y="0"/>
                  </a:lnTo>
                  <a:lnTo>
                    <a:pt x="106" y="17"/>
                  </a:lnTo>
                  <a:lnTo>
                    <a:pt x="88" y="17"/>
                  </a:lnTo>
                  <a:lnTo>
                    <a:pt x="71" y="36"/>
                  </a:lnTo>
                  <a:lnTo>
                    <a:pt x="54" y="36"/>
                  </a:lnTo>
                  <a:lnTo>
                    <a:pt x="36" y="3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3" name="Freeform 1345">
              <a:extLst>
                <a:ext uri="{FF2B5EF4-FFF2-40B4-BE49-F238E27FC236}">
                  <a16:creationId xmlns:a16="http://schemas.microsoft.com/office/drawing/2014/main" id="{7861A278-0AC7-48B0-9531-F605A0E03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6210" y="2010447"/>
              <a:ext cx="82729" cy="54429"/>
            </a:xfrm>
            <a:custGeom>
              <a:avLst/>
              <a:gdLst>
                <a:gd name="T0" fmla="*/ 1 w 88"/>
                <a:gd name="T1" fmla="*/ 1 h 52"/>
                <a:gd name="T2" fmla="*/ 1 w 88"/>
                <a:gd name="T3" fmla="*/ 1 h 52"/>
                <a:gd name="T4" fmla="*/ 1 w 88"/>
                <a:gd name="T5" fmla="*/ 1 h 52"/>
                <a:gd name="T6" fmla="*/ 0 w 88"/>
                <a:gd name="T7" fmla="*/ 1 h 52"/>
                <a:gd name="T8" fmla="*/ 0 w 88"/>
                <a:gd name="T9" fmla="*/ 1 h 52"/>
                <a:gd name="T10" fmla="*/ 0 w 88"/>
                <a:gd name="T11" fmla="*/ 0 h 52"/>
                <a:gd name="T12" fmla="*/ 1 w 88"/>
                <a:gd name="T13" fmla="*/ 0 h 52"/>
                <a:gd name="T14" fmla="*/ 1 w 88"/>
                <a:gd name="T15" fmla="*/ 0 h 52"/>
                <a:gd name="T16" fmla="*/ 1 w 88"/>
                <a:gd name="T17" fmla="*/ 0 h 52"/>
                <a:gd name="T18" fmla="*/ 1 w 88"/>
                <a:gd name="T19" fmla="*/ 1 h 52"/>
                <a:gd name="T20" fmla="*/ 1 w 88"/>
                <a:gd name="T21" fmla="*/ 1 h 52"/>
                <a:gd name="T22" fmla="*/ 1 w 88"/>
                <a:gd name="T23" fmla="*/ 1 h 52"/>
                <a:gd name="T24" fmla="*/ 1 w 88"/>
                <a:gd name="T25" fmla="*/ 1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8"/>
                <a:gd name="T40" fmla="*/ 0 h 52"/>
                <a:gd name="T41" fmla="*/ 88 w 88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8" h="52">
                  <a:moveTo>
                    <a:pt x="71" y="18"/>
                  </a:moveTo>
                  <a:lnTo>
                    <a:pt x="54" y="35"/>
                  </a:lnTo>
                  <a:lnTo>
                    <a:pt x="17" y="52"/>
                  </a:lnTo>
                  <a:lnTo>
                    <a:pt x="0" y="35"/>
                  </a:lnTo>
                  <a:lnTo>
                    <a:pt x="0" y="18"/>
                  </a:lnTo>
                  <a:lnTo>
                    <a:pt x="0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88" y="0"/>
                  </a:lnTo>
                  <a:lnTo>
                    <a:pt x="88" y="18"/>
                  </a:lnTo>
                  <a:lnTo>
                    <a:pt x="71" y="18"/>
                  </a:lnTo>
                  <a:lnTo>
                    <a:pt x="54" y="18"/>
                  </a:lnTo>
                  <a:lnTo>
                    <a:pt x="71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4" name="Freeform 1346">
              <a:extLst>
                <a:ext uri="{FF2B5EF4-FFF2-40B4-BE49-F238E27FC236}">
                  <a16:creationId xmlns:a16="http://schemas.microsoft.com/office/drawing/2014/main" id="{8E3E51A0-B24B-4E32-AD44-51C1EE968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844" y="2078482"/>
              <a:ext cx="28955" cy="0"/>
            </a:xfrm>
            <a:custGeom>
              <a:avLst/>
              <a:gdLst>
                <a:gd name="T0" fmla="*/ 0 w 35"/>
                <a:gd name="T1" fmla="*/ 0 w 35"/>
                <a:gd name="T2" fmla="*/ 0 w 35"/>
                <a:gd name="T3" fmla="*/ 0 w 35"/>
                <a:gd name="T4" fmla="*/ 0 w 35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5"/>
                <a:gd name="T11" fmla="*/ 35 w 35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5">
                  <a:moveTo>
                    <a:pt x="17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5" name="Freeform 1347">
              <a:extLst>
                <a:ext uri="{FF2B5EF4-FFF2-40B4-BE49-F238E27FC236}">
                  <a16:creationId xmlns:a16="http://schemas.microsoft.com/office/drawing/2014/main" id="{992FD6C3-21A9-4B06-A285-7680805A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029" y="2078482"/>
              <a:ext cx="173729" cy="108859"/>
            </a:xfrm>
            <a:custGeom>
              <a:avLst/>
              <a:gdLst>
                <a:gd name="T0" fmla="*/ 1 w 194"/>
                <a:gd name="T1" fmla="*/ 1 h 105"/>
                <a:gd name="T2" fmla="*/ 1 w 194"/>
                <a:gd name="T3" fmla="*/ 1 h 105"/>
                <a:gd name="T4" fmla="*/ 0 w 194"/>
                <a:gd name="T5" fmla="*/ 0 h 105"/>
                <a:gd name="T6" fmla="*/ 1 w 194"/>
                <a:gd name="T7" fmla="*/ 0 h 105"/>
                <a:gd name="T8" fmla="*/ 1 w 194"/>
                <a:gd name="T9" fmla="*/ 1 h 105"/>
                <a:gd name="T10" fmla="*/ 1 w 194"/>
                <a:gd name="T11" fmla="*/ 1 h 105"/>
                <a:gd name="T12" fmla="*/ 1 w 194"/>
                <a:gd name="T13" fmla="*/ 1 h 105"/>
                <a:gd name="T14" fmla="*/ 1 w 194"/>
                <a:gd name="T15" fmla="*/ 1 h 105"/>
                <a:gd name="T16" fmla="*/ 1 w 194"/>
                <a:gd name="T17" fmla="*/ 1 h 105"/>
                <a:gd name="T18" fmla="*/ 1 w 194"/>
                <a:gd name="T19" fmla="*/ 1 h 105"/>
                <a:gd name="T20" fmla="*/ 1 w 194"/>
                <a:gd name="T21" fmla="*/ 1 h 105"/>
                <a:gd name="T22" fmla="*/ 1 w 194"/>
                <a:gd name="T23" fmla="*/ 1 h 105"/>
                <a:gd name="T24" fmla="*/ 1 w 194"/>
                <a:gd name="T25" fmla="*/ 1 h 105"/>
                <a:gd name="T26" fmla="*/ 1 w 194"/>
                <a:gd name="T27" fmla="*/ 1 h 105"/>
                <a:gd name="T28" fmla="*/ 1 w 194"/>
                <a:gd name="T29" fmla="*/ 1 h 105"/>
                <a:gd name="T30" fmla="*/ 1 w 194"/>
                <a:gd name="T31" fmla="*/ 1 h 105"/>
                <a:gd name="T32" fmla="*/ 1 w 194"/>
                <a:gd name="T33" fmla="*/ 0 h 105"/>
                <a:gd name="T34" fmla="*/ 1 w 194"/>
                <a:gd name="T35" fmla="*/ 0 h 105"/>
                <a:gd name="T36" fmla="*/ 1 w 194"/>
                <a:gd name="T37" fmla="*/ 1 h 105"/>
                <a:gd name="T38" fmla="*/ 1 w 194"/>
                <a:gd name="T39" fmla="*/ 1 h 105"/>
                <a:gd name="T40" fmla="*/ 1 w 194"/>
                <a:gd name="T41" fmla="*/ 1 h 105"/>
                <a:gd name="T42" fmla="*/ 1 w 194"/>
                <a:gd name="T43" fmla="*/ 0 h 105"/>
                <a:gd name="T44" fmla="*/ 1 w 194"/>
                <a:gd name="T45" fmla="*/ 1 h 105"/>
                <a:gd name="T46" fmla="*/ 1 w 194"/>
                <a:gd name="T47" fmla="*/ 1 h 105"/>
                <a:gd name="T48" fmla="*/ 1 w 194"/>
                <a:gd name="T49" fmla="*/ 1 h 105"/>
                <a:gd name="T50" fmla="*/ 1 w 194"/>
                <a:gd name="T51" fmla="*/ 1 h 105"/>
                <a:gd name="T52" fmla="*/ 1 w 194"/>
                <a:gd name="T53" fmla="*/ 1 h 105"/>
                <a:gd name="T54" fmla="*/ 1 w 194"/>
                <a:gd name="T55" fmla="*/ 1 h 105"/>
                <a:gd name="T56" fmla="*/ 1 w 194"/>
                <a:gd name="T57" fmla="*/ 1 h 105"/>
                <a:gd name="T58" fmla="*/ 1 w 194"/>
                <a:gd name="T59" fmla="*/ 1 h 105"/>
                <a:gd name="T60" fmla="*/ 1 w 194"/>
                <a:gd name="T61" fmla="*/ 1 h 105"/>
                <a:gd name="T62" fmla="*/ 1 w 194"/>
                <a:gd name="T63" fmla="*/ 1 h 105"/>
                <a:gd name="T64" fmla="*/ 1 w 194"/>
                <a:gd name="T65" fmla="*/ 1 h 105"/>
                <a:gd name="T66" fmla="*/ 1 w 194"/>
                <a:gd name="T67" fmla="*/ 1 h 105"/>
                <a:gd name="T68" fmla="*/ 1 w 194"/>
                <a:gd name="T69" fmla="*/ 1 h 105"/>
                <a:gd name="T70" fmla="*/ 1 w 194"/>
                <a:gd name="T71" fmla="*/ 1 h 105"/>
                <a:gd name="T72" fmla="*/ 1 w 194"/>
                <a:gd name="T73" fmla="*/ 1 h 105"/>
                <a:gd name="T74" fmla="*/ 1 w 194"/>
                <a:gd name="T75" fmla="*/ 1 h 105"/>
                <a:gd name="T76" fmla="*/ 1 w 194"/>
                <a:gd name="T77" fmla="*/ 1 h 105"/>
                <a:gd name="T78" fmla="*/ 1 w 194"/>
                <a:gd name="T79" fmla="*/ 1 h 105"/>
                <a:gd name="T80" fmla="*/ 1 w 194"/>
                <a:gd name="T81" fmla="*/ 1 h 105"/>
                <a:gd name="T82" fmla="*/ 1 w 194"/>
                <a:gd name="T83" fmla="*/ 1 h 105"/>
                <a:gd name="T84" fmla="*/ 1 w 194"/>
                <a:gd name="T85" fmla="*/ 1 h 105"/>
                <a:gd name="T86" fmla="*/ 1 w 194"/>
                <a:gd name="T87" fmla="*/ 1 h 10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94"/>
                <a:gd name="T133" fmla="*/ 0 h 105"/>
                <a:gd name="T134" fmla="*/ 194 w 194"/>
                <a:gd name="T135" fmla="*/ 105 h 10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94" h="105">
                  <a:moveTo>
                    <a:pt x="19" y="34"/>
                  </a:moveTo>
                  <a:lnTo>
                    <a:pt x="19" y="1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4" y="17"/>
                  </a:lnTo>
                  <a:lnTo>
                    <a:pt x="71" y="53"/>
                  </a:lnTo>
                  <a:lnTo>
                    <a:pt x="106" y="53"/>
                  </a:lnTo>
                  <a:lnTo>
                    <a:pt x="89" y="53"/>
                  </a:lnTo>
                  <a:lnTo>
                    <a:pt x="71" y="34"/>
                  </a:lnTo>
                  <a:lnTo>
                    <a:pt x="71" y="17"/>
                  </a:lnTo>
                  <a:lnTo>
                    <a:pt x="89" y="34"/>
                  </a:lnTo>
                  <a:lnTo>
                    <a:pt x="125" y="34"/>
                  </a:lnTo>
                  <a:lnTo>
                    <a:pt x="125" y="53"/>
                  </a:lnTo>
                  <a:lnTo>
                    <a:pt x="125" y="34"/>
                  </a:lnTo>
                  <a:lnTo>
                    <a:pt x="125" y="17"/>
                  </a:lnTo>
                  <a:lnTo>
                    <a:pt x="106" y="17"/>
                  </a:lnTo>
                  <a:lnTo>
                    <a:pt x="106" y="0"/>
                  </a:lnTo>
                  <a:lnTo>
                    <a:pt x="125" y="0"/>
                  </a:lnTo>
                  <a:lnTo>
                    <a:pt x="142" y="17"/>
                  </a:lnTo>
                  <a:lnTo>
                    <a:pt x="160" y="17"/>
                  </a:lnTo>
                  <a:lnTo>
                    <a:pt x="177" y="17"/>
                  </a:lnTo>
                  <a:lnTo>
                    <a:pt x="177" y="0"/>
                  </a:lnTo>
                  <a:lnTo>
                    <a:pt x="177" y="17"/>
                  </a:lnTo>
                  <a:lnTo>
                    <a:pt x="194" y="17"/>
                  </a:lnTo>
                  <a:lnTo>
                    <a:pt x="194" y="34"/>
                  </a:lnTo>
                  <a:lnTo>
                    <a:pt x="194" y="71"/>
                  </a:lnTo>
                  <a:lnTo>
                    <a:pt x="177" y="71"/>
                  </a:lnTo>
                  <a:lnTo>
                    <a:pt x="177" y="105"/>
                  </a:lnTo>
                  <a:lnTo>
                    <a:pt x="160" y="105"/>
                  </a:lnTo>
                  <a:lnTo>
                    <a:pt x="142" y="105"/>
                  </a:lnTo>
                  <a:lnTo>
                    <a:pt x="125" y="105"/>
                  </a:lnTo>
                  <a:lnTo>
                    <a:pt x="125" y="88"/>
                  </a:lnTo>
                  <a:lnTo>
                    <a:pt x="125" y="71"/>
                  </a:lnTo>
                  <a:lnTo>
                    <a:pt x="142" y="71"/>
                  </a:lnTo>
                  <a:lnTo>
                    <a:pt x="125" y="71"/>
                  </a:lnTo>
                  <a:lnTo>
                    <a:pt x="89" y="71"/>
                  </a:lnTo>
                  <a:lnTo>
                    <a:pt x="71" y="71"/>
                  </a:lnTo>
                  <a:lnTo>
                    <a:pt x="54" y="71"/>
                  </a:lnTo>
                  <a:lnTo>
                    <a:pt x="37" y="71"/>
                  </a:lnTo>
                  <a:lnTo>
                    <a:pt x="37" y="53"/>
                  </a:lnTo>
                  <a:lnTo>
                    <a:pt x="19" y="53"/>
                  </a:lnTo>
                  <a:lnTo>
                    <a:pt x="19" y="34"/>
                  </a:lnTo>
                  <a:lnTo>
                    <a:pt x="19" y="17"/>
                  </a:lnTo>
                  <a:lnTo>
                    <a:pt x="19" y="3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Freeform 1348">
              <a:extLst>
                <a:ext uri="{FF2B5EF4-FFF2-40B4-BE49-F238E27FC236}">
                  <a16:creationId xmlns:a16="http://schemas.microsoft.com/office/drawing/2014/main" id="{2C4A2F20-63A0-487C-8C50-A151FFCBF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9939" y="2027453"/>
              <a:ext cx="33090" cy="37421"/>
            </a:xfrm>
            <a:custGeom>
              <a:avLst/>
              <a:gdLst>
                <a:gd name="T0" fmla="*/ 1 w 38"/>
                <a:gd name="T1" fmla="*/ 1 h 36"/>
                <a:gd name="T2" fmla="*/ 1 w 38"/>
                <a:gd name="T3" fmla="*/ 1 h 36"/>
                <a:gd name="T4" fmla="*/ 1 w 38"/>
                <a:gd name="T5" fmla="*/ 1 h 36"/>
                <a:gd name="T6" fmla="*/ 0 w 38"/>
                <a:gd name="T7" fmla="*/ 1 h 36"/>
                <a:gd name="T8" fmla="*/ 0 w 38"/>
                <a:gd name="T9" fmla="*/ 0 h 36"/>
                <a:gd name="T10" fmla="*/ 1 w 38"/>
                <a:gd name="T11" fmla="*/ 0 h 36"/>
                <a:gd name="T12" fmla="*/ 1 w 38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"/>
                <a:gd name="T22" fmla="*/ 0 h 36"/>
                <a:gd name="T23" fmla="*/ 38 w 38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" h="36">
                  <a:moveTo>
                    <a:pt x="38" y="17"/>
                  </a:moveTo>
                  <a:lnTo>
                    <a:pt x="38" y="36"/>
                  </a:lnTo>
                  <a:lnTo>
                    <a:pt x="19" y="36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9" y="0"/>
                  </a:lnTo>
                  <a:lnTo>
                    <a:pt x="38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7" name="Freeform 1349">
              <a:extLst>
                <a:ext uri="{FF2B5EF4-FFF2-40B4-BE49-F238E27FC236}">
                  <a16:creationId xmlns:a16="http://schemas.microsoft.com/office/drawing/2014/main" id="{3E0FCDF1-DEB6-4F8F-ADE3-AF136C8C5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029" y="2149917"/>
              <a:ext cx="33090" cy="37421"/>
            </a:xfrm>
            <a:custGeom>
              <a:avLst/>
              <a:gdLst>
                <a:gd name="T0" fmla="*/ 0 w 39"/>
                <a:gd name="T1" fmla="*/ 0 h 36"/>
                <a:gd name="T2" fmla="*/ 0 w 39"/>
                <a:gd name="T3" fmla="*/ 1 h 36"/>
                <a:gd name="T4" fmla="*/ 0 w 39"/>
                <a:gd name="T5" fmla="*/ 1 h 36"/>
                <a:gd name="T6" fmla="*/ 0 w 39"/>
                <a:gd name="T7" fmla="*/ 1 h 36"/>
                <a:gd name="T8" fmla="*/ 0 w 39"/>
                <a:gd name="T9" fmla="*/ 1 h 36"/>
                <a:gd name="T10" fmla="*/ 0 w 39"/>
                <a:gd name="T11" fmla="*/ 0 h 36"/>
                <a:gd name="T12" fmla="*/ 0 w 39"/>
                <a:gd name="T13" fmla="*/ 0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6"/>
                <a:gd name="T23" fmla="*/ 39 w 39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6">
                  <a:moveTo>
                    <a:pt x="19" y="0"/>
                  </a:moveTo>
                  <a:lnTo>
                    <a:pt x="39" y="19"/>
                  </a:lnTo>
                  <a:lnTo>
                    <a:pt x="19" y="36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8" name="Freeform 1350">
              <a:extLst>
                <a:ext uri="{FF2B5EF4-FFF2-40B4-BE49-F238E27FC236}">
                  <a16:creationId xmlns:a16="http://schemas.microsoft.com/office/drawing/2014/main" id="{BED171EF-E9D5-46B1-A540-655CEA7A6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074" y="2010447"/>
              <a:ext cx="33090" cy="17009"/>
            </a:xfrm>
            <a:custGeom>
              <a:avLst/>
              <a:gdLst>
                <a:gd name="T0" fmla="*/ 0 w 37"/>
                <a:gd name="T1" fmla="*/ 1 h 16"/>
                <a:gd name="T2" fmla="*/ 0 w 37"/>
                <a:gd name="T3" fmla="*/ 0 h 16"/>
                <a:gd name="T4" fmla="*/ 0 w 37"/>
                <a:gd name="T5" fmla="*/ 0 h 16"/>
                <a:gd name="T6" fmla="*/ 0 w 37"/>
                <a:gd name="T7" fmla="*/ 1 h 16"/>
                <a:gd name="T8" fmla="*/ 0 w 37"/>
                <a:gd name="T9" fmla="*/ 1 h 16"/>
                <a:gd name="T10" fmla="*/ 0 w 37"/>
                <a:gd name="T11" fmla="*/ 1 h 16"/>
                <a:gd name="T12" fmla="*/ 0 w 37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16"/>
                <a:gd name="T23" fmla="*/ 37 w 3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16">
                  <a:moveTo>
                    <a:pt x="0" y="16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6"/>
                  </a:lnTo>
                  <a:lnTo>
                    <a:pt x="37" y="16"/>
                  </a:lnTo>
                  <a:lnTo>
                    <a:pt x="2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9" name="Freeform 1351">
              <a:extLst>
                <a:ext uri="{FF2B5EF4-FFF2-40B4-BE49-F238E27FC236}">
                  <a16:creationId xmlns:a16="http://schemas.microsoft.com/office/drawing/2014/main" id="{4CA65ED9-9978-4ED7-ACD1-2FD4C3875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7122" y="1887981"/>
              <a:ext cx="33090" cy="17009"/>
            </a:xfrm>
            <a:custGeom>
              <a:avLst/>
              <a:gdLst>
                <a:gd name="T0" fmla="*/ 0 w 37"/>
                <a:gd name="T1" fmla="*/ 0 h 19"/>
                <a:gd name="T2" fmla="*/ 0 w 37"/>
                <a:gd name="T3" fmla="*/ 0 h 19"/>
                <a:gd name="T4" fmla="*/ 0 w 37"/>
                <a:gd name="T5" fmla="*/ 0 h 19"/>
                <a:gd name="T6" fmla="*/ 0 w 37"/>
                <a:gd name="T7" fmla="*/ 0 h 19"/>
                <a:gd name="T8" fmla="*/ 0 w 37"/>
                <a:gd name="T9" fmla="*/ 0 h 19"/>
                <a:gd name="T10" fmla="*/ 0 w 37"/>
                <a:gd name="T11" fmla="*/ 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9"/>
                <a:gd name="T20" fmla="*/ 37 w 37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9">
                  <a:moveTo>
                    <a:pt x="37" y="0"/>
                  </a:moveTo>
                  <a:lnTo>
                    <a:pt x="37" y="19"/>
                  </a:lnTo>
                  <a:lnTo>
                    <a:pt x="18" y="1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0" name="Freeform 1352">
              <a:extLst>
                <a:ext uri="{FF2B5EF4-FFF2-40B4-BE49-F238E27FC236}">
                  <a16:creationId xmlns:a16="http://schemas.microsoft.com/office/drawing/2014/main" id="{4C31B5B1-9E08-4E44-A81F-01F03A2D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621" y="1925397"/>
              <a:ext cx="157185" cy="102054"/>
            </a:xfrm>
            <a:custGeom>
              <a:avLst/>
              <a:gdLst>
                <a:gd name="T0" fmla="*/ 0 w 179"/>
                <a:gd name="T1" fmla="*/ 1 h 102"/>
                <a:gd name="T2" fmla="*/ 0 w 179"/>
                <a:gd name="T3" fmla="*/ 1 h 102"/>
                <a:gd name="T4" fmla="*/ 0 w 179"/>
                <a:gd name="T5" fmla="*/ 1 h 102"/>
                <a:gd name="T6" fmla="*/ 0 w 179"/>
                <a:gd name="T7" fmla="*/ 1 h 102"/>
                <a:gd name="T8" fmla="*/ 0 w 179"/>
                <a:gd name="T9" fmla="*/ 1 h 102"/>
                <a:gd name="T10" fmla="*/ 0 w 179"/>
                <a:gd name="T11" fmla="*/ 1 h 102"/>
                <a:gd name="T12" fmla="*/ 0 w 179"/>
                <a:gd name="T13" fmla="*/ 1 h 102"/>
                <a:gd name="T14" fmla="*/ 0 w 179"/>
                <a:gd name="T15" fmla="*/ 1 h 102"/>
                <a:gd name="T16" fmla="*/ 0 w 179"/>
                <a:gd name="T17" fmla="*/ 1 h 102"/>
                <a:gd name="T18" fmla="*/ 0 w 179"/>
                <a:gd name="T19" fmla="*/ 1 h 102"/>
                <a:gd name="T20" fmla="*/ 0 w 179"/>
                <a:gd name="T21" fmla="*/ 1 h 102"/>
                <a:gd name="T22" fmla="*/ 0 w 179"/>
                <a:gd name="T23" fmla="*/ 1 h 102"/>
                <a:gd name="T24" fmla="*/ 0 w 179"/>
                <a:gd name="T25" fmla="*/ 1 h 102"/>
                <a:gd name="T26" fmla="*/ 0 w 179"/>
                <a:gd name="T27" fmla="*/ 0 h 102"/>
                <a:gd name="T28" fmla="*/ 0 w 179"/>
                <a:gd name="T29" fmla="*/ 1 h 102"/>
                <a:gd name="T30" fmla="*/ 0 w 179"/>
                <a:gd name="T31" fmla="*/ 1 h 102"/>
                <a:gd name="T32" fmla="*/ 0 w 179"/>
                <a:gd name="T33" fmla="*/ 1 h 102"/>
                <a:gd name="T34" fmla="*/ 0 w 179"/>
                <a:gd name="T35" fmla="*/ 1 h 102"/>
                <a:gd name="T36" fmla="*/ 0 w 179"/>
                <a:gd name="T37" fmla="*/ 1 h 102"/>
                <a:gd name="T38" fmla="*/ 0 w 179"/>
                <a:gd name="T39" fmla="*/ 1 h 102"/>
                <a:gd name="T40" fmla="*/ 0 w 179"/>
                <a:gd name="T41" fmla="*/ 1 h 102"/>
                <a:gd name="T42" fmla="*/ 0 w 179"/>
                <a:gd name="T43" fmla="*/ 1 h 102"/>
                <a:gd name="T44" fmla="*/ 0 w 179"/>
                <a:gd name="T45" fmla="*/ 1 h 102"/>
                <a:gd name="T46" fmla="*/ 0 w 179"/>
                <a:gd name="T47" fmla="*/ 1 h 102"/>
                <a:gd name="T48" fmla="*/ 0 w 179"/>
                <a:gd name="T49" fmla="*/ 1 h 102"/>
                <a:gd name="T50" fmla="*/ 0 w 179"/>
                <a:gd name="T51" fmla="*/ 1 h 102"/>
                <a:gd name="T52" fmla="*/ 0 w 179"/>
                <a:gd name="T53" fmla="*/ 1 h 102"/>
                <a:gd name="T54" fmla="*/ 0 w 179"/>
                <a:gd name="T55" fmla="*/ 1 h 102"/>
                <a:gd name="T56" fmla="*/ 0 w 179"/>
                <a:gd name="T57" fmla="*/ 1 h 102"/>
                <a:gd name="T58" fmla="*/ 0 w 179"/>
                <a:gd name="T59" fmla="*/ 1 h 102"/>
                <a:gd name="T60" fmla="*/ 0 w 179"/>
                <a:gd name="T61" fmla="*/ 1 h 102"/>
                <a:gd name="T62" fmla="*/ 0 w 179"/>
                <a:gd name="T63" fmla="*/ 1 h 102"/>
                <a:gd name="T64" fmla="*/ 0 w 179"/>
                <a:gd name="T65" fmla="*/ 1 h 102"/>
                <a:gd name="T66" fmla="*/ 0 w 179"/>
                <a:gd name="T67" fmla="*/ 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9"/>
                <a:gd name="T103" fmla="*/ 0 h 102"/>
                <a:gd name="T104" fmla="*/ 179 w 179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9" h="102">
                  <a:moveTo>
                    <a:pt x="127" y="84"/>
                  </a:moveTo>
                  <a:lnTo>
                    <a:pt x="90" y="67"/>
                  </a:lnTo>
                  <a:lnTo>
                    <a:pt x="73" y="67"/>
                  </a:lnTo>
                  <a:lnTo>
                    <a:pt x="56" y="67"/>
                  </a:lnTo>
                  <a:lnTo>
                    <a:pt x="39" y="67"/>
                  </a:lnTo>
                  <a:lnTo>
                    <a:pt x="19" y="67"/>
                  </a:lnTo>
                  <a:lnTo>
                    <a:pt x="19" y="50"/>
                  </a:lnTo>
                  <a:lnTo>
                    <a:pt x="39" y="50"/>
                  </a:lnTo>
                  <a:lnTo>
                    <a:pt x="19" y="50"/>
                  </a:lnTo>
                  <a:lnTo>
                    <a:pt x="19" y="33"/>
                  </a:lnTo>
                  <a:lnTo>
                    <a:pt x="0" y="33"/>
                  </a:lnTo>
                  <a:lnTo>
                    <a:pt x="0" y="15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39" y="15"/>
                  </a:lnTo>
                  <a:lnTo>
                    <a:pt x="56" y="15"/>
                  </a:lnTo>
                  <a:lnTo>
                    <a:pt x="73" y="33"/>
                  </a:lnTo>
                  <a:lnTo>
                    <a:pt x="73" y="15"/>
                  </a:lnTo>
                  <a:lnTo>
                    <a:pt x="90" y="15"/>
                  </a:lnTo>
                  <a:lnTo>
                    <a:pt x="108" y="33"/>
                  </a:lnTo>
                  <a:lnTo>
                    <a:pt x="108" y="50"/>
                  </a:lnTo>
                  <a:lnTo>
                    <a:pt x="127" y="50"/>
                  </a:lnTo>
                  <a:lnTo>
                    <a:pt x="127" y="33"/>
                  </a:lnTo>
                  <a:lnTo>
                    <a:pt x="144" y="33"/>
                  </a:lnTo>
                  <a:lnTo>
                    <a:pt x="144" y="50"/>
                  </a:lnTo>
                  <a:lnTo>
                    <a:pt x="161" y="50"/>
                  </a:lnTo>
                  <a:lnTo>
                    <a:pt x="144" y="50"/>
                  </a:lnTo>
                  <a:lnTo>
                    <a:pt x="161" y="67"/>
                  </a:lnTo>
                  <a:lnTo>
                    <a:pt x="179" y="84"/>
                  </a:lnTo>
                  <a:lnTo>
                    <a:pt x="179" y="102"/>
                  </a:lnTo>
                  <a:lnTo>
                    <a:pt x="161" y="102"/>
                  </a:lnTo>
                  <a:lnTo>
                    <a:pt x="144" y="102"/>
                  </a:lnTo>
                  <a:lnTo>
                    <a:pt x="144" y="84"/>
                  </a:lnTo>
                  <a:lnTo>
                    <a:pt x="127" y="8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1" name="Freeform 1353">
              <a:extLst>
                <a:ext uri="{FF2B5EF4-FFF2-40B4-BE49-F238E27FC236}">
                  <a16:creationId xmlns:a16="http://schemas.microsoft.com/office/drawing/2014/main" id="{6C137074-1AE7-40AA-A2E0-6BEFDCBF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713" y="2064874"/>
              <a:ext cx="421917" cy="136073"/>
            </a:xfrm>
            <a:custGeom>
              <a:avLst/>
              <a:gdLst>
                <a:gd name="T0" fmla="*/ 1 w 476"/>
                <a:gd name="T1" fmla="*/ 1 h 136"/>
                <a:gd name="T2" fmla="*/ 1 w 476"/>
                <a:gd name="T3" fmla="*/ 1 h 136"/>
                <a:gd name="T4" fmla="*/ 1 w 476"/>
                <a:gd name="T5" fmla="*/ 1 h 136"/>
                <a:gd name="T6" fmla="*/ 1 w 476"/>
                <a:gd name="T7" fmla="*/ 1 h 136"/>
                <a:gd name="T8" fmla="*/ 1 w 476"/>
                <a:gd name="T9" fmla="*/ 1 h 136"/>
                <a:gd name="T10" fmla="*/ 1 w 476"/>
                <a:gd name="T11" fmla="*/ 1 h 136"/>
                <a:gd name="T12" fmla="*/ 1 w 476"/>
                <a:gd name="T13" fmla="*/ 1 h 136"/>
                <a:gd name="T14" fmla="*/ 1 w 476"/>
                <a:gd name="T15" fmla="*/ 1 h 136"/>
                <a:gd name="T16" fmla="*/ 1 w 476"/>
                <a:gd name="T17" fmla="*/ 1 h 136"/>
                <a:gd name="T18" fmla="*/ 1 w 476"/>
                <a:gd name="T19" fmla="*/ 1 h 136"/>
                <a:gd name="T20" fmla="*/ 1 w 476"/>
                <a:gd name="T21" fmla="*/ 1 h 136"/>
                <a:gd name="T22" fmla="*/ 1 w 476"/>
                <a:gd name="T23" fmla="*/ 1 h 136"/>
                <a:gd name="T24" fmla="*/ 1 w 476"/>
                <a:gd name="T25" fmla="*/ 1 h 136"/>
                <a:gd name="T26" fmla="*/ 1 w 476"/>
                <a:gd name="T27" fmla="*/ 1 h 136"/>
                <a:gd name="T28" fmla="*/ 1 w 476"/>
                <a:gd name="T29" fmla="*/ 1 h 136"/>
                <a:gd name="T30" fmla="*/ 1 w 476"/>
                <a:gd name="T31" fmla="*/ 1 h 136"/>
                <a:gd name="T32" fmla="*/ 1 w 476"/>
                <a:gd name="T33" fmla="*/ 1 h 136"/>
                <a:gd name="T34" fmla="*/ 1 w 476"/>
                <a:gd name="T35" fmla="*/ 1 h 136"/>
                <a:gd name="T36" fmla="*/ 1 w 476"/>
                <a:gd name="T37" fmla="*/ 1 h 136"/>
                <a:gd name="T38" fmla="*/ 1 w 476"/>
                <a:gd name="T39" fmla="*/ 1 h 136"/>
                <a:gd name="T40" fmla="*/ 1 w 476"/>
                <a:gd name="T41" fmla="*/ 1 h 136"/>
                <a:gd name="T42" fmla="*/ 1 w 476"/>
                <a:gd name="T43" fmla="*/ 1 h 136"/>
                <a:gd name="T44" fmla="*/ 1 w 476"/>
                <a:gd name="T45" fmla="*/ 1 h 136"/>
                <a:gd name="T46" fmla="*/ 1 w 476"/>
                <a:gd name="T47" fmla="*/ 1 h 136"/>
                <a:gd name="T48" fmla="*/ 1 w 476"/>
                <a:gd name="T49" fmla="*/ 1 h 136"/>
                <a:gd name="T50" fmla="*/ 1 w 476"/>
                <a:gd name="T51" fmla="*/ 1 h 136"/>
                <a:gd name="T52" fmla="*/ 0 w 476"/>
                <a:gd name="T53" fmla="*/ 1 h 136"/>
                <a:gd name="T54" fmla="*/ 1 w 476"/>
                <a:gd name="T55" fmla="*/ 1 h 136"/>
                <a:gd name="T56" fmla="*/ 1 w 476"/>
                <a:gd name="T57" fmla="*/ 0 h 136"/>
                <a:gd name="T58" fmla="*/ 1 w 476"/>
                <a:gd name="T59" fmla="*/ 1 h 136"/>
                <a:gd name="T60" fmla="*/ 1 w 476"/>
                <a:gd name="T61" fmla="*/ 1 h 136"/>
                <a:gd name="T62" fmla="*/ 1 w 476"/>
                <a:gd name="T63" fmla="*/ 1 h 136"/>
                <a:gd name="T64" fmla="*/ 1 w 476"/>
                <a:gd name="T65" fmla="*/ 1 h 136"/>
                <a:gd name="T66" fmla="*/ 1 w 476"/>
                <a:gd name="T67" fmla="*/ 1 h 136"/>
                <a:gd name="T68" fmla="*/ 1 w 476"/>
                <a:gd name="T69" fmla="*/ 1 h 136"/>
                <a:gd name="T70" fmla="*/ 1 w 476"/>
                <a:gd name="T71" fmla="*/ 1 h 136"/>
                <a:gd name="T72" fmla="*/ 1 w 476"/>
                <a:gd name="T73" fmla="*/ 1 h 136"/>
                <a:gd name="T74" fmla="*/ 1 w 476"/>
                <a:gd name="T75" fmla="*/ 1 h 136"/>
                <a:gd name="T76" fmla="*/ 1 w 476"/>
                <a:gd name="T77" fmla="*/ 1 h 136"/>
                <a:gd name="T78" fmla="*/ 1 w 476"/>
                <a:gd name="T79" fmla="*/ 1 h 136"/>
                <a:gd name="T80" fmla="*/ 1 w 476"/>
                <a:gd name="T81" fmla="*/ 1 h 136"/>
                <a:gd name="T82" fmla="*/ 1 w 476"/>
                <a:gd name="T83" fmla="*/ 1 h 136"/>
                <a:gd name="T84" fmla="*/ 1 w 476"/>
                <a:gd name="T85" fmla="*/ 1 h 136"/>
                <a:gd name="T86" fmla="*/ 1 w 476"/>
                <a:gd name="T87" fmla="*/ 1 h 136"/>
                <a:gd name="T88" fmla="*/ 1 w 476"/>
                <a:gd name="T89" fmla="*/ 1 h 136"/>
                <a:gd name="T90" fmla="*/ 1 w 476"/>
                <a:gd name="T91" fmla="*/ 1 h 136"/>
                <a:gd name="T92" fmla="*/ 1 w 476"/>
                <a:gd name="T93" fmla="*/ 1 h 136"/>
                <a:gd name="T94" fmla="*/ 1 w 476"/>
                <a:gd name="T95" fmla="*/ 1 h 136"/>
                <a:gd name="T96" fmla="*/ 1 w 476"/>
                <a:gd name="T97" fmla="*/ 1 h 136"/>
                <a:gd name="T98" fmla="*/ 1 w 476"/>
                <a:gd name="T99" fmla="*/ 1 h 136"/>
                <a:gd name="T100" fmla="*/ 1 w 476"/>
                <a:gd name="T101" fmla="*/ 1 h 136"/>
                <a:gd name="T102" fmla="*/ 1 w 476"/>
                <a:gd name="T103" fmla="*/ 1 h 1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6"/>
                <a:gd name="T157" fmla="*/ 0 h 136"/>
                <a:gd name="T158" fmla="*/ 476 w 476"/>
                <a:gd name="T159" fmla="*/ 136 h 1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6" h="136">
                  <a:moveTo>
                    <a:pt x="457" y="104"/>
                  </a:moveTo>
                  <a:lnTo>
                    <a:pt x="457" y="119"/>
                  </a:lnTo>
                  <a:lnTo>
                    <a:pt x="476" y="119"/>
                  </a:lnTo>
                  <a:lnTo>
                    <a:pt x="457" y="136"/>
                  </a:lnTo>
                  <a:lnTo>
                    <a:pt x="422" y="136"/>
                  </a:lnTo>
                  <a:lnTo>
                    <a:pt x="388" y="136"/>
                  </a:lnTo>
                  <a:lnTo>
                    <a:pt x="370" y="136"/>
                  </a:lnTo>
                  <a:lnTo>
                    <a:pt x="353" y="136"/>
                  </a:lnTo>
                  <a:lnTo>
                    <a:pt x="317" y="136"/>
                  </a:lnTo>
                  <a:lnTo>
                    <a:pt x="282" y="136"/>
                  </a:lnTo>
                  <a:lnTo>
                    <a:pt x="265" y="136"/>
                  </a:lnTo>
                  <a:lnTo>
                    <a:pt x="247" y="136"/>
                  </a:lnTo>
                  <a:lnTo>
                    <a:pt x="228" y="136"/>
                  </a:lnTo>
                  <a:lnTo>
                    <a:pt x="211" y="136"/>
                  </a:lnTo>
                  <a:lnTo>
                    <a:pt x="192" y="136"/>
                  </a:lnTo>
                  <a:lnTo>
                    <a:pt x="157" y="136"/>
                  </a:lnTo>
                  <a:lnTo>
                    <a:pt x="123" y="119"/>
                  </a:lnTo>
                  <a:lnTo>
                    <a:pt x="105" y="104"/>
                  </a:lnTo>
                  <a:lnTo>
                    <a:pt x="123" y="104"/>
                  </a:lnTo>
                  <a:lnTo>
                    <a:pt x="123" y="87"/>
                  </a:lnTo>
                  <a:lnTo>
                    <a:pt x="105" y="87"/>
                  </a:lnTo>
                  <a:lnTo>
                    <a:pt x="86" y="52"/>
                  </a:lnTo>
                  <a:lnTo>
                    <a:pt x="86" y="35"/>
                  </a:lnTo>
                  <a:lnTo>
                    <a:pt x="69" y="52"/>
                  </a:lnTo>
                  <a:lnTo>
                    <a:pt x="34" y="35"/>
                  </a:lnTo>
                  <a:lnTo>
                    <a:pt x="17" y="17"/>
                  </a:lnTo>
                  <a:lnTo>
                    <a:pt x="0" y="17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69" y="17"/>
                  </a:lnTo>
                  <a:lnTo>
                    <a:pt x="105" y="35"/>
                  </a:lnTo>
                  <a:lnTo>
                    <a:pt x="123" y="35"/>
                  </a:lnTo>
                  <a:lnTo>
                    <a:pt x="123" y="17"/>
                  </a:lnTo>
                  <a:lnTo>
                    <a:pt x="140" y="17"/>
                  </a:lnTo>
                  <a:lnTo>
                    <a:pt x="140" y="35"/>
                  </a:lnTo>
                  <a:lnTo>
                    <a:pt x="174" y="52"/>
                  </a:lnTo>
                  <a:lnTo>
                    <a:pt x="192" y="52"/>
                  </a:lnTo>
                  <a:lnTo>
                    <a:pt x="157" y="52"/>
                  </a:lnTo>
                  <a:lnTo>
                    <a:pt x="140" y="52"/>
                  </a:lnTo>
                  <a:lnTo>
                    <a:pt x="157" y="87"/>
                  </a:lnTo>
                  <a:lnTo>
                    <a:pt x="174" y="87"/>
                  </a:lnTo>
                  <a:lnTo>
                    <a:pt x="192" y="87"/>
                  </a:lnTo>
                  <a:lnTo>
                    <a:pt x="228" y="87"/>
                  </a:lnTo>
                  <a:lnTo>
                    <a:pt x="247" y="104"/>
                  </a:lnTo>
                  <a:lnTo>
                    <a:pt x="265" y="104"/>
                  </a:lnTo>
                  <a:lnTo>
                    <a:pt x="299" y="87"/>
                  </a:lnTo>
                  <a:lnTo>
                    <a:pt x="353" y="87"/>
                  </a:lnTo>
                  <a:lnTo>
                    <a:pt x="388" y="87"/>
                  </a:lnTo>
                  <a:lnTo>
                    <a:pt x="422" y="87"/>
                  </a:lnTo>
                  <a:lnTo>
                    <a:pt x="439" y="87"/>
                  </a:lnTo>
                  <a:lnTo>
                    <a:pt x="476" y="104"/>
                  </a:lnTo>
                  <a:lnTo>
                    <a:pt x="457" y="10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2" name="Freeform 1354">
              <a:extLst>
                <a:ext uri="{FF2B5EF4-FFF2-40B4-BE49-F238E27FC236}">
                  <a16:creationId xmlns:a16="http://schemas.microsoft.com/office/drawing/2014/main" id="{5F0AB2D5-6A52-42D3-9C16-48CD7FFA7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713" y="2149917"/>
              <a:ext cx="78594" cy="51028"/>
            </a:xfrm>
            <a:custGeom>
              <a:avLst/>
              <a:gdLst>
                <a:gd name="T0" fmla="*/ 1 w 86"/>
                <a:gd name="T1" fmla="*/ 1 h 51"/>
                <a:gd name="T2" fmla="*/ 1 w 86"/>
                <a:gd name="T3" fmla="*/ 0 h 51"/>
                <a:gd name="T4" fmla="*/ 1 w 86"/>
                <a:gd name="T5" fmla="*/ 0 h 51"/>
                <a:gd name="T6" fmla="*/ 1 w 86"/>
                <a:gd name="T7" fmla="*/ 0 h 51"/>
                <a:gd name="T8" fmla="*/ 1 w 86"/>
                <a:gd name="T9" fmla="*/ 1 h 51"/>
                <a:gd name="T10" fmla="*/ 1 w 86"/>
                <a:gd name="T11" fmla="*/ 1 h 51"/>
                <a:gd name="T12" fmla="*/ 1 w 86"/>
                <a:gd name="T13" fmla="*/ 1 h 51"/>
                <a:gd name="T14" fmla="*/ 1 w 86"/>
                <a:gd name="T15" fmla="*/ 1 h 51"/>
                <a:gd name="T16" fmla="*/ 1 w 86"/>
                <a:gd name="T17" fmla="*/ 1 h 51"/>
                <a:gd name="T18" fmla="*/ 0 w 86"/>
                <a:gd name="T19" fmla="*/ 1 h 51"/>
                <a:gd name="T20" fmla="*/ 1 w 86"/>
                <a:gd name="T21" fmla="*/ 1 h 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51"/>
                <a:gd name="T35" fmla="*/ 86 w 86"/>
                <a:gd name="T36" fmla="*/ 51 h 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51">
                  <a:moveTo>
                    <a:pt x="17" y="17"/>
                  </a:moveTo>
                  <a:lnTo>
                    <a:pt x="17" y="0"/>
                  </a:lnTo>
                  <a:lnTo>
                    <a:pt x="52" y="0"/>
                  </a:lnTo>
                  <a:lnTo>
                    <a:pt x="69" y="0"/>
                  </a:lnTo>
                  <a:lnTo>
                    <a:pt x="69" y="17"/>
                  </a:lnTo>
                  <a:lnTo>
                    <a:pt x="86" y="34"/>
                  </a:lnTo>
                  <a:lnTo>
                    <a:pt x="69" y="51"/>
                  </a:lnTo>
                  <a:lnTo>
                    <a:pt x="52" y="51"/>
                  </a:lnTo>
                  <a:lnTo>
                    <a:pt x="17" y="34"/>
                  </a:lnTo>
                  <a:lnTo>
                    <a:pt x="0" y="34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3" name="Freeform 1355">
              <a:extLst>
                <a:ext uri="{FF2B5EF4-FFF2-40B4-BE49-F238E27FC236}">
                  <a16:creationId xmlns:a16="http://schemas.microsoft.com/office/drawing/2014/main" id="{3867E1ED-3C30-4F56-85D1-5378A36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259" y="2027453"/>
              <a:ext cx="62048" cy="17011"/>
            </a:xfrm>
            <a:custGeom>
              <a:avLst/>
              <a:gdLst>
                <a:gd name="T0" fmla="*/ 0 w 71"/>
                <a:gd name="T1" fmla="*/ 0 h 17"/>
                <a:gd name="T2" fmla="*/ 0 w 71"/>
                <a:gd name="T3" fmla="*/ 0 h 17"/>
                <a:gd name="T4" fmla="*/ 0 w 71"/>
                <a:gd name="T5" fmla="*/ 0 h 17"/>
                <a:gd name="T6" fmla="*/ 0 w 71"/>
                <a:gd name="T7" fmla="*/ 0 h 17"/>
                <a:gd name="T8" fmla="*/ 0 w 71"/>
                <a:gd name="T9" fmla="*/ 0 h 17"/>
                <a:gd name="T10" fmla="*/ 0 w 71"/>
                <a:gd name="T11" fmla="*/ 0 h 17"/>
                <a:gd name="T12" fmla="*/ 0 w 71"/>
                <a:gd name="T13" fmla="*/ 0 h 17"/>
                <a:gd name="T14" fmla="*/ 0 w 71"/>
                <a:gd name="T15" fmla="*/ 0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17"/>
                <a:gd name="T26" fmla="*/ 71 w 71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17">
                  <a:moveTo>
                    <a:pt x="54" y="0"/>
                  </a:moveTo>
                  <a:lnTo>
                    <a:pt x="71" y="0"/>
                  </a:lnTo>
                  <a:lnTo>
                    <a:pt x="71" y="17"/>
                  </a:lnTo>
                  <a:lnTo>
                    <a:pt x="54" y="17"/>
                  </a:lnTo>
                  <a:lnTo>
                    <a:pt x="37" y="17"/>
                  </a:lnTo>
                  <a:lnTo>
                    <a:pt x="0" y="0"/>
                  </a:lnTo>
                  <a:lnTo>
                    <a:pt x="37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4" name="Freeform 1356">
              <a:extLst>
                <a:ext uri="{FF2B5EF4-FFF2-40B4-BE49-F238E27FC236}">
                  <a16:creationId xmlns:a16="http://schemas.microsoft.com/office/drawing/2014/main" id="{F68EE0AC-DA8C-4F8E-8E60-4AFE7CCBF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4350" y="1956015"/>
              <a:ext cx="95140" cy="71438"/>
            </a:xfrm>
            <a:custGeom>
              <a:avLst/>
              <a:gdLst>
                <a:gd name="T0" fmla="*/ 1 w 104"/>
                <a:gd name="T1" fmla="*/ 1 h 69"/>
                <a:gd name="T2" fmla="*/ 1 w 104"/>
                <a:gd name="T3" fmla="*/ 1 h 69"/>
                <a:gd name="T4" fmla="*/ 1 w 104"/>
                <a:gd name="T5" fmla="*/ 1 h 69"/>
                <a:gd name="T6" fmla="*/ 0 w 104"/>
                <a:gd name="T7" fmla="*/ 1 h 69"/>
                <a:gd name="T8" fmla="*/ 1 w 104"/>
                <a:gd name="T9" fmla="*/ 0 h 69"/>
                <a:gd name="T10" fmla="*/ 1 w 104"/>
                <a:gd name="T11" fmla="*/ 0 h 69"/>
                <a:gd name="T12" fmla="*/ 1 w 104"/>
                <a:gd name="T13" fmla="*/ 1 h 69"/>
                <a:gd name="T14" fmla="*/ 1 w 104"/>
                <a:gd name="T15" fmla="*/ 1 h 69"/>
                <a:gd name="T16" fmla="*/ 1 w 104"/>
                <a:gd name="T17" fmla="*/ 1 h 69"/>
                <a:gd name="T18" fmla="*/ 1 w 104"/>
                <a:gd name="T19" fmla="*/ 1 h 69"/>
                <a:gd name="T20" fmla="*/ 1 w 104"/>
                <a:gd name="T21" fmla="*/ 1 h 69"/>
                <a:gd name="T22" fmla="*/ 1 w 104"/>
                <a:gd name="T23" fmla="*/ 1 h 69"/>
                <a:gd name="T24" fmla="*/ 1 w 104"/>
                <a:gd name="T25" fmla="*/ 1 h 69"/>
                <a:gd name="T26" fmla="*/ 1 w 104"/>
                <a:gd name="T27" fmla="*/ 1 h 69"/>
                <a:gd name="T28" fmla="*/ 1 w 104"/>
                <a:gd name="T29" fmla="*/ 1 h 69"/>
                <a:gd name="T30" fmla="*/ 1 w 104"/>
                <a:gd name="T31" fmla="*/ 1 h 6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"/>
                <a:gd name="T49" fmla="*/ 0 h 69"/>
                <a:gd name="T50" fmla="*/ 104 w 104"/>
                <a:gd name="T51" fmla="*/ 69 h 6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" h="69">
                  <a:moveTo>
                    <a:pt x="34" y="69"/>
                  </a:moveTo>
                  <a:lnTo>
                    <a:pt x="34" y="51"/>
                  </a:lnTo>
                  <a:lnTo>
                    <a:pt x="17" y="34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34" y="17"/>
                  </a:lnTo>
                  <a:lnTo>
                    <a:pt x="52" y="17"/>
                  </a:lnTo>
                  <a:lnTo>
                    <a:pt x="69" y="17"/>
                  </a:lnTo>
                  <a:lnTo>
                    <a:pt x="86" y="17"/>
                  </a:lnTo>
                  <a:lnTo>
                    <a:pt x="104" y="34"/>
                  </a:lnTo>
                  <a:lnTo>
                    <a:pt x="86" y="34"/>
                  </a:lnTo>
                  <a:lnTo>
                    <a:pt x="86" y="51"/>
                  </a:lnTo>
                  <a:lnTo>
                    <a:pt x="104" y="69"/>
                  </a:lnTo>
                  <a:lnTo>
                    <a:pt x="69" y="69"/>
                  </a:lnTo>
                  <a:lnTo>
                    <a:pt x="34" y="6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5" name="Freeform 1357">
              <a:extLst>
                <a:ext uri="{FF2B5EF4-FFF2-40B4-BE49-F238E27FC236}">
                  <a16:creationId xmlns:a16="http://schemas.microsoft.com/office/drawing/2014/main" id="{5A4D82AA-9228-4032-9722-4FE5BD1DC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259" y="1799532"/>
              <a:ext cx="252323" cy="210913"/>
            </a:xfrm>
            <a:custGeom>
              <a:avLst/>
              <a:gdLst>
                <a:gd name="T0" fmla="*/ 1 w 284"/>
                <a:gd name="T1" fmla="*/ 0 h 209"/>
                <a:gd name="T2" fmla="*/ 1 w 284"/>
                <a:gd name="T3" fmla="*/ 0 h 209"/>
                <a:gd name="T4" fmla="*/ 1 w 284"/>
                <a:gd name="T5" fmla="*/ 0 h 209"/>
                <a:gd name="T6" fmla="*/ 1 w 284"/>
                <a:gd name="T7" fmla="*/ 0 h 209"/>
                <a:gd name="T8" fmla="*/ 1 w 284"/>
                <a:gd name="T9" fmla="*/ 0 h 209"/>
                <a:gd name="T10" fmla="*/ 1 w 284"/>
                <a:gd name="T11" fmla="*/ 0 h 209"/>
                <a:gd name="T12" fmla="*/ 1 w 284"/>
                <a:gd name="T13" fmla="*/ 0 h 209"/>
                <a:gd name="T14" fmla="*/ 1 w 284"/>
                <a:gd name="T15" fmla="*/ 0 h 209"/>
                <a:gd name="T16" fmla="*/ 1 w 284"/>
                <a:gd name="T17" fmla="*/ 0 h 209"/>
                <a:gd name="T18" fmla="*/ 1 w 284"/>
                <a:gd name="T19" fmla="*/ 0 h 209"/>
                <a:gd name="T20" fmla="*/ 1 w 284"/>
                <a:gd name="T21" fmla="*/ 0 h 209"/>
                <a:gd name="T22" fmla="*/ 1 w 284"/>
                <a:gd name="T23" fmla="*/ 0 h 209"/>
                <a:gd name="T24" fmla="*/ 1 w 284"/>
                <a:gd name="T25" fmla="*/ 0 h 209"/>
                <a:gd name="T26" fmla="*/ 1 w 284"/>
                <a:gd name="T27" fmla="*/ 0 h 209"/>
                <a:gd name="T28" fmla="*/ 1 w 284"/>
                <a:gd name="T29" fmla="*/ 0 h 209"/>
                <a:gd name="T30" fmla="*/ 1 w 284"/>
                <a:gd name="T31" fmla="*/ 0 h 209"/>
                <a:gd name="T32" fmla="*/ 1 w 284"/>
                <a:gd name="T33" fmla="*/ 0 h 209"/>
                <a:gd name="T34" fmla="*/ 1 w 284"/>
                <a:gd name="T35" fmla="*/ 0 h 209"/>
                <a:gd name="T36" fmla="*/ 1 w 284"/>
                <a:gd name="T37" fmla="*/ 0 h 209"/>
                <a:gd name="T38" fmla="*/ 1 w 284"/>
                <a:gd name="T39" fmla="*/ 0 h 209"/>
                <a:gd name="T40" fmla="*/ 1 w 284"/>
                <a:gd name="T41" fmla="*/ 0 h 209"/>
                <a:gd name="T42" fmla="*/ 1 w 284"/>
                <a:gd name="T43" fmla="*/ 0 h 209"/>
                <a:gd name="T44" fmla="*/ 0 w 284"/>
                <a:gd name="T45" fmla="*/ 0 h 209"/>
                <a:gd name="T46" fmla="*/ 1 w 284"/>
                <a:gd name="T47" fmla="*/ 0 h 209"/>
                <a:gd name="T48" fmla="*/ 1 w 284"/>
                <a:gd name="T49" fmla="*/ 0 h 209"/>
                <a:gd name="T50" fmla="*/ 0 w 284"/>
                <a:gd name="T51" fmla="*/ 0 h 209"/>
                <a:gd name="T52" fmla="*/ 1 w 284"/>
                <a:gd name="T53" fmla="*/ 0 h 209"/>
                <a:gd name="T54" fmla="*/ 1 w 284"/>
                <a:gd name="T55" fmla="*/ 0 h 209"/>
                <a:gd name="T56" fmla="*/ 1 w 284"/>
                <a:gd name="T57" fmla="*/ 0 h 209"/>
                <a:gd name="T58" fmla="*/ 1 w 284"/>
                <a:gd name="T59" fmla="*/ 0 h 209"/>
                <a:gd name="T60" fmla="*/ 1 w 284"/>
                <a:gd name="T61" fmla="*/ 0 h 209"/>
                <a:gd name="T62" fmla="*/ 1 w 284"/>
                <a:gd name="T63" fmla="*/ 0 h 209"/>
                <a:gd name="T64" fmla="*/ 1 w 284"/>
                <a:gd name="T65" fmla="*/ 0 h 209"/>
                <a:gd name="T66" fmla="*/ 1 w 284"/>
                <a:gd name="T67" fmla="*/ 0 h 209"/>
                <a:gd name="T68" fmla="*/ 1 w 284"/>
                <a:gd name="T69" fmla="*/ 0 h 209"/>
                <a:gd name="T70" fmla="*/ 1 w 284"/>
                <a:gd name="T71" fmla="*/ 0 h 209"/>
                <a:gd name="T72" fmla="*/ 1 w 284"/>
                <a:gd name="T73" fmla="*/ 0 h 209"/>
                <a:gd name="T74" fmla="*/ 1 w 284"/>
                <a:gd name="T75" fmla="*/ 0 h 20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4"/>
                <a:gd name="T115" fmla="*/ 0 h 209"/>
                <a:gd name="T116" fmla="*/ 284 w 284"/>
                <a:gd name="T117" fmla="*/ 209 h 20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4" h="209">
                  <a:moveTo>
                    <a:pt x="196" y="88"/>
                  </a:moveTo>
                  <a:lnTo>
                    <a:pt x="213" y="88"/>
                  </a:lnTo>
                  <a:lnTo>
                    <a:pt x="213" y="71"/>
                  </a:lnTo>
                  <a:lnTo>
                    <a:pt x="230" y="71"/>
                  </a:lnTo>
                  <a:lnTo>
                    <a:pt x="230" y="88"/>
                  </a:lnTo>
                  <a:lnTo>
                    <a:pt x="230" y="106"/>
                  </a:lnTo>
                  <a:lnTo>
                    <a:pt x="250" y="106"/>
                  </a:lnTo>
                  <a:lnTo>
                    <a:pt x="267" y="106"/>
                  </a:lnTo>
                  <a:lnTo>
                    <a:pt x="284" y="123"/>
                  </a:lnTo>
                  <a:lnTo>
                    <a:pt x="284" y="138"/>
                  </a:lnTo>
                  <a:lnTo>
                    <a:pt x="250" y="156"/>
                  </a:lnTo>
                  <a:lnTo>
                    <a:pt x="230" y="173"/>
                  </a:lnTo>
                  <a:lnTo>
                    <a:pt x="213" y="173"/>
                  </a:lnTo>
                  <a:lnTo>
                    <a:pt x="213" y="156"/>
                  </a:lnTo>
                  <a:lnTo>
                    <a:pt x="213" y="173"/>
                  </a:lnTo>
                  <a:lnTo>
                    <a:pt x="196" y="173"/>
                  </a:lnTo>
                  <a:lnTo>
                    <a:pt x="213" y="173"/>
                  </a:lnTo>
                  <a:lnTo>
                    <a:pt x="213" y="190"/>
                  </a:lnTo>
                  <a:lnTo>
                    <a:pt x="196" y="190"/>
                  </a:lnTo>
                  <a:lnTo>
                    <a:pt x="196" y="209"/>
                  </a:lnTo>
                  <a:lnTo>
                    <a:pt x="177" y="190"/>
                  </a:lnTo>
                  <a:lnTo>
                    <a:pt x="177" y="173"/>
                  </a:lnTo>
                  <a:lnTo>
                    <a:pt x="159" y="190"/>
                  </a:lnTo>
                  <a:lnTo>
                    <a:pt x="159" y="209"/>
                  </a:lnTo>
                  <a:lnTo>
                    <a:pt x="140" y="209"/>
                  </a:lnTo>
                  <a:lnTo>
                    <a:pt x="123" y="209"/>
                  </a:lnTo>
                  <a:lnTo>
                    <a:pt x="106" y="190"/>
                  </a:lnTo>
                  <a:lnTo>
                    <a:pt x="106" y="173"/>
                  </a:lnTo>
                  <a:lnTo>
                    <a:pt x="71" y="173"/>
                  </a:lnTo>
                  <a:lnTo>
                    <a:pt x="71" y="156"/>
                  </a:lnTo>
                  <a:lnTo>
                    <a:pt x="88" y="138"/>
                  </a:lnTo>
                  <a:lnTo>
                    <a:pt x="106" y="138"/>
                  </a:lnTo>
                  <a:lnTo>
                    <a:pt x="140" y="138"/>
                  </a:lnTo>
                  <a:lnTo>
                    <a:pt x="123" y="138"/>
                  </a:lnTo>
                  <a:lnTo>
                    <a:pt x="106" y="123"/>
                  </a:lnTo>
                  <a:lnTo>
                    <a:pt x="88" y="123"/>
                  </a:lnTo>
                  <a:lnTo>
                    <a:pt x="88" y="138"/>
                  </a:lnTo>
                  <a:lnTo>
                    <a:pt x="71" y="138"/>
                  </a:lnTo>
                  <a:lnTo>
                    <a:pt x="54" y="123"/>
                  </a:lnTo>
                  <a:lnTo>
                    <a:pt x="54" y="138"/>
                  </a:lnTo>
                  <a:lnTo>
                    <a:pt x="35" y="123"/>
                  </a:lnTo>
                  <a:lnTo>
                    <a:pt x="54" y="123"/>
                  </a:lnTo>
                  <a:lnTo>
                    <a:pt x="54" y="106"/>
                  </a:lnTo>
                  <a:lnTo>
                    <a:pt x="35" y="106"/>
                  </a:lnTo>
                  <a:lnTo>
                    <a:pt x="0" y="106"/>
                  </a:lnTo>
                  <a:lnTo>
                    <a:pt x="0" y="88"/>
                  </a:lnTo>
                  <a:lnTo>
                    <a:pt x="17" y="88"/>
                  </a:lnTo>
                  <a:lnTo>
                    <a:pt x="35" y="88"/>
                  </a:lnTo>
                  <a:lnTo>
                    <a:pt x="54" y="88"/>
                  </a:lnTo>
                  <a:lnTo>
                    <a:pt x="35" y="71"/>
                  </a:lnTo>
                  <a:lnTo>
                    <a:pt x="17" y="71"/>
                  </a:lnTo>
                  <a:lnTo>
                    <a:pt x="0" y="54"/>
                  </a:lnTo>
                  <a:lnTo>
                    <a:pt x="17" y="54"/>
                  </a:lnTo>
                  <a:lnTo>
                    <a:pt x="35" y="54"/>
                  </a:lnTo>
                  <a:lnTo>
                    <a:pt x="54" y="54"/>
                  </a:lnTo>
                  <a:lnTo>
                    <a:pt x="71" y="54"/>
                  </a:lnTo>
                  <a:lnTo>
                    <a:pt x="54" y="54"/>
                  </a:lnTo>
                  <a:lnTo>
                    <a:pt x="35" y="54"/>
                  </a:lnTo>
                  <a:lnTo>
                    <a:pt x="35" y="35"/>
                  </a:lnTo>
                  <a:lnTo>
                    <a:pt x="54" y="17"/>
                  </a:lnTo>
                  <a:lnTo>
                    <a:pt x="54" y="35"/>
                  </a:lnTo>
                  <a:lnTo>
                    <a:pt x="71" y="35"/>
                  </a:lnTo>
                  <a:lnTo>
                    <a:pt x="88" y="35"/>
                  </a:lnTo>
                  <a:lnTo>
                    <a:pt x="71" y="17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106" y="0"/>
                  </a:lnTo>
                  <a:lnTo>
                    <a:pt x="106" y="17"/>
                  </a:lnTo>
                  <a:lnTo>
                    <a:pt x="123" y="35"/>
                  </a:lnTo>
                  <a:lnTo>
                    <a:pt x="123" y="54"/>
                  </a:lnTo>
                  <a:lnTo>
                    <a:pt x="140" y="54"/>
                  </a:lnTo>
                  <a:lnTo>
                    <a:pt x="159" y="54"/>
                  </a:lnTo>
                  <a:lnTo>
                    <a:pt x="177" y="54"/>
                  </a:lnTo>
                  <a:lnTo>
                    <a:pt x="196" y="71"/>
                  </a:lnTo>
                  <a:lnTo>
                    <a:pt x="196" y="8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6" name="Freeform 1358">
              <a:extLst>
                <a:ext uri="{FF2B5EF4-FFF2-40B4-BE49-F238E27FC236}">
                  <a16:creationId xmlns:a16="http://schemas.microsoft.com/office/drawing/2014/main" id="{750DC038-730B-483B-BE26-600C5C1F3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262" y="1680470"/>
              <a:ext cx="752828" cy="432031"/>
            </a:xfrm>
            <a:custGeom>
              <a:avLst/>
              <a:gdLst>
                <a:gd name="T0" fmla="*/ 1 w 848"/>
                <a:gd name="T1" fmla="*/ 1 h 430"/>
                <a:gd name="T2" fmla="*/ 1 w 848"/>
                <a:gd name="T3" fmla="*/ 1 h 430"/>
                <a:gd name="T4" fmla="*/ 1 w 848"/>
                <a:gd name="T5" fmla="*/ 1 h 430"/>
                <a:gd name="T6" fmla="*/ 1 w 848"/>
                <a:gd name="T7" fmla="*/ 1 h 430"/>
                <a:gd name="T8" fmla="*/ 1 w 848"/>
                <a:gd name="T9" fmla="*/ 1 h 430"/>
                <a:gd name="T10" fmla="*/ 1 w 848"/>
                <a:gd name="T11" fmla="*/ 1 h 430"/>
                <a:gd name="T12" fmla="*/ 1 w 848"/>
                <a:gd name="T13" fmla="*/ 1 h 430"/>
                <a:gd name="T14" fmla="*/ 1 w 848"/>
                <a:gd name="T15" fmla="*/ 1 h 430"/>
                <a:gd name="T16" fmla="*/ 1 w 848"/>
                <a:gd name="T17" fmla="*/ 1 h 430"/>
                <a:gd name="T18" fmla="*/ 1 w 848"/>
                <a:gd name="T19" fmla="*/ 1 h 430"/>
                <a:gd name="T20" fmla="*/ 1 w 848"/>
                <a:gd name="T21" fmla="*/ 1 h 430"/>
                <a:gd name="T22" fmla="*/ 1 w 848"/>
                <a:gd name="T23" fmla="*/ 1 h 430"/>
                <a:gd name="T24" fmla="*/ 1 w 848"/>
                <a:gd name="T25" fmla="*/ 1 h 430"/>
                <a:gd name="T26" fmla="*/ 1 w 848"/>
                <a:gd name="T27" fmla="*/ 1 h 430"/>
                <a:gd name="T28" fmla="*/ 1 w 848"/>
                <a:gd name="T29" fmla="*/ 1 h 430"/>
                <a:gd name="T30" fmla="*/ 1 w 848"/>
                <a:gd name="T31" fmla="*/ 1 h 430"/>
                <a:gd name="T32" fmla="*/ 1 w 848"/>
                <a:gd name="T33" fmla="*/ 1 h 430"/>
                <a:gd name="T34" fmla="*/ 1 w 848"/>
                <a:gd name="T35" fmla="*/ 1 h 430"/>
                <a:gd name="T36" fmla="*/ 1 w 848"/>
                <a:gd name="T37" fmla="*/ 1 h 430"/>
                <a:gd name="T38" fmla="*/ 1 w 848"/>
                <a:gd name="T39" fmla="*/ 1 h 430"/>
                <a:gd name="T40" fmla="*/ 1 w 848"/>
                <a:gd name="T41" fmla="*/ 1 h 430"/>
                <a:gd name="T42" fmla="*/ 1 w 848"/>
                <a:gd name="T43" fmla="*/ 1 h 430"/>
                <a:gd name="T44" fmla="*/ 1 w 848"/>
                <a:gd name="T45" fmla="*/ 1 h 430"/>
                <a:gd name="T46" fmla="*/ 1 w 848"/>
                <a:gd name="T47" fmla="*/ 1 h 430"/>
                <a:gd name="T48" fmla="*/ 1 w 848"/>
                <a:gd name="T49" fmla="*/ 1 h 430"/>
                <a:gd name="T50" fmla="*/ 1 w 848"/>
                <a:gd name="T51" fmla="*/ 1 h 430"/>
                <a:gd name="T52" fmla="*/ 1 w 848"/>
                <a:gd name="T53" fmla="*/ 1 h 430"/>
                <a:gd name="T54" fmla="*/ 1 w 848"/>
                <a:gd name="T55" fmla="*/ 1 h 430"/>
                <a:gd name="T56" fmla="*/ 1 w 848"/>
                <a:gd name="T57" fmla="*/ 1 h 430"/>
                <a:gd name="T58" fmla="*/ 1 w 848"/>
                <a:gd name="T59" fmla="*/ 1 h 430"/>
                <a:gd name="T60" fmla="*/ 1 w 848"/>
                <a:gd name="T61" fmla="*/ 1 h 430"/>
                <a:gd name="T62" fmla="*/ 1 w 848"/>
                <a:gd name="T63" fmla="*/ 1 h 430"/>
                <a:gd name="T64" fmla="*/ 1 w 848"/>
                <a:gd name="T65" fmla="*/ 1 h 430"/>
                <a:gd name="T66" fmla="*/ 1 w 848"/>
                <a:gd name="T67" fmla="*/ 1 h 430"/>
                <a:gd name="T68" fmla="*/ 1 w 848"/>
                <a:gd name="T69" fmla="*/ 1 h 430"/>
                <a:gd name="T70" fmla="*/ 1 w 848"/>
                <a:gd name="T71" fmla="*/ 1 h 430"/>
                <a:gd name="T72" fmla="*/ 1 w 848"/>
                <a:gd name="T73" fmla="*/ 1 h 430"/>
                <a:gd name="T74" fmla="*/ 1 w 848"/>
                <a:gd name="T75" fmla="*/ 1 h 430"/>
                <a:gd name="T76" fmla="*/ 1 w 848"/>
                <a:gd name="T77" fmla="*/ 1 h 430"/>
                <a:gd name="T78" fmla="*/ 1 w 848"/>
                <a:gd name="T79" fmla="*/ 1 h 430"/>
                <a:gd name="T80" fmla="*/ 1 w 848"/>
                <a:gd name="T81" fmla="*/ 1 h 430"/>
                <a:gd name="T82" fmla="*/ 1 w 848"/>
                <a:gd name="T83" fmla="*/ 1 h 430"/>
                <a:gd name="T84" fmla="*/ 1 w 848"/>
                <a:gd name="T85" fmla="*/ 1 h 430"/>
                <a:gd name="T86" fmla="*/ 1 w 848"/>
                <a:gd name="T87" fmla="*/ 1 h 430"/>
                <a:gd name="T88" fmla="*/ 1 w 848"/>
                <a:gd name="T89" fmla="*/ 1 h 430"/>
                <a:gd name="T90" fmla="*/ 1 w 848"/>
                <a:gd name="T91" fmla="*/ 1 h 430"/>
                <a:gd name="T92" fmla="*/ 1 w 848"/>
                <a:gd name="T93" fmla="*/ 1 h 430"/>
                <a:gd name="T94" fmla="*/ 1 w 848"/>
                <a:gd name="T95" fmla="*/ 1 h 430"/>
                <a:gd name="T96" fmla="*/ 1 w 848"/>
                <a:gd name="T97" fmla="*/ 1 h 430"/>
                <a:gd name="T98" fmla="*/ 1 w 848"/>
                <a:gd name="T99" fmla="*/ 0 h 430"/>
                <a:gd name="T100" fmla="*/ 1 w 848"/>
                <a:gd name="T101" fmla="*/ 1 h 430"/>
                <a:gd name="T102" fmla="*/ 1 w 848"/>
                <a:gd name="T103" fmla="*/ 0 h 430"/>
                <a:gd name="T104" fmla="*/ 1 w 848"/>
                <a:gd name="T105" fmla="*/ 0 h 43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48"/>
                <a:gd name="T160" fmla="*/ 0 h 430"/>
                <a:gd name="T161" fmla="*/ 848 w 848"/>
                <a:gd name="T162" fmla="*/ 430 h 43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48" h="430">
                  <a:moveTo>
                    <a:pt x="708" y="17"/>
                  </a:moveTo>
                  <a:lnTo>
                    <a:pt x="689" y="35"/>
                  </a:lnTo>
                  <a:lnTo>
                    <a:pt x="672" y="35"/>
                  </a:lnTo>
                  <a:lnTo>
                    <a:pt x="708" y="35"/>
                  </a:lnTo>
                  <a:lnTo>
                    <a:pt x="725" y="17"/>
                  </a:lnTo>
                  <a:lnTo>
                    <a:pt x="760" y="17"/>
                  </a:lnTo>
                  <a:lnTo>
                    <a:pt x="777" y="35"/>
                  </a:lnTo>
                  <a:lnTo>
                    <a:pt x="814" y="52"/>
                  </a:lnTo>
                  <a:lnTo>
                    <a:pt x="831" y="52"/>
                  </a:lnTo>
                  <a:lnTo>
                    <a:pt x="848" y="52"/>
                  </a:lnTo>
                  <a:lnTo>
                    <a:pt x="848" y="69"/>
                  </a:lnTo>
                  <a:lnTo>
                    <a:pt x="831" y="69"/>
                  </a:lnTo>
                  <a:lnTo>
                    <a:pt x="777" y="87"/>
                  </a:lnTo>
                  <a:lnTo>
                    <a:pt x="743" y="104"/>
                  </a:lnTo>
                  <a:lnTo>
                    <a:pt x="689" y="121"/>
                  </a:lnTo>
                  <a:lnTo>
                    <a:pt x="708" y="121"/>
                  </a:lnTo>
                  <a:lnTo>
                    <a:pt x="743" y="121"/>
                  </a:lnTo>
                  <a:lnTo>
                    <a:pt x="760" y="121"/>
                  </a:lnTo>
                  <a:lnTo>
                    <a:pt x="725" y="138"/>
                  </a:lnTo>
                  <a:lnTo>
                    <a:pt x="689" y="156"/>
                  </a:lnTo>
                  <a:lnTo>
                    <a:pt x="654" y="173"/>
                  </a:lnTo>
                  <a:lnTo>
                    <a:pt x="620" y="173"/>
                  </a:lnTo>
                  <a:lnTo>
                    <a:pt x="583" y="207"/>
                  </a:lnTo>
                  <a:lnTo>
                    <a:pt x="566" y="225"/>
                  </a:lnTo>
                  <a:lnTo>
                    <a:pt x="549" y="225"/>
                  </a:lnTo>
                  <a:lnTo>
                    <a:pt x="531" y="225"/>
                  </a:lnTo>
                  <a:lnTo>
                    <a:pt x="514" y="225"/>
                  </a:lnTo>
                  <a:lnTo>
                    <a:pt x="478" y="242"/>
                  </a:lnTo>
                  <a:lnTo>
                    <a:pt x="459" y="257"/>
                  </a:lnTo>
                  <a:lnTo>
                    <a:pt x="478" y="257"/>
                  </a:lnTo>
                  <a:lnTo>
                    <a:pt x="478" y="275"/>
                  </a:lnTo>
                  <a:lnTo>
                    <a:pt x="459" y="275"/>
                  </a:lnTo>
                  <a:lnTo>
                    <a:pt x="478" y="292"/>
                  </a:lnTo>
                  <a:lnTo>
                    <a:pt x="459" y="309"/>
                  </a:lnTo>
                  <a:lnTo>
                    <a:pt x="441" y="326"/>
                  </a:lnTo>
                  <a:lnTo>
                    <a:pt x="424" y="344"/>
                  </a:lnTo>
                  <a:lnTo>
                    <a:pt x="407" y="344"/>
                  </a:lnTo>
                  <a:lnTo>
                    <a:pt x="389" y="344"/>
                  </a:lnTo>
                  <a:lnTo>
                    <a:pt x="389" y="361"/>
                  </a:lnTo>
                  <a:lnTo>
                    <a:pt x="353" y="378"/>
                  </a:lnTo>
                  <a:lnTo>
                    <a:pt x="353" y="396"/>
                  </a:lnTo>
                  <a:lnTo>
                    <a:pt x="372" y="396"/>
                  </a:lnTo>
                  <a:lnTo>
                    <a:pt x="389" y="396"/>
                  </a:lnTo>
                  <a:lnTo>
                    <a:pt x="372" y="413"/>
                  </a:lnTo>
                  <a:lnTo>
                    <a:pt x="353" y="430"/>
                  </a:lnTo>
                  <a:lnTo>
                    <a:pt x="318" y="430"/>
                  </a:lnTo>
                  <a:lnTo>
                    <a:pt x="301" y="430"/>
                  </a:lnTo>
                  <a:lnTo>
                    <a:pt x="284" y="413"/>
                  </a:lnTo>
                  <a:lnTo>
                    <a:pt x="247" y="413"/>
                  </a:lnTo>
                  <a:lnTo>
                    <a:pt x="213" y="413"/>
                  </a:lnTo>
                  <a:lnTo>
                    <a:pt x="196" y="413"/>
                  </a:lnTo>
                  <a:lnTo>
                    <a:pt x="196" y="430"/>
                  </a:lnTo>
                  <a:lnTo>
                    <a:pt x="178" y="430"/>
                  </a:lnTo>
                  <a:lnTo>
                    <a:pt x="161" y="430"/>
                  </a:lnTo>
                  <a:lnTo>
                    <a:pt x="124" y="413"/>
                  </a:lnTo>
                  <a:lnTo>
                    <a:pt x="90" y="413"/>
                  </a:lnTo>
                  <a:lnTo>
                    <a:pt x="71" y="413"/>
                  </a:lnTo>
                  <a:lnTo>
                    <a:pt x="90" y="396"/>
                  </a:lnTo>
                  <a:lnTo>
                    <a:pt x="124" y="378"/>
                  </a:lnTo>
                  <a:lnTo>
                    <a:pt x="142" y="378"/>
                  </a:lnTo>
                  <a:lnTo>
                    <a:pt x="124" y="361"/>
                  </a:lnTo>
                  <a:lnTo>
                    <a:pt x="107" y="344"/>
                  </a:lnTo>
                  <a:lnTo>
                    <a:pt x="124" y="344"/>
                  </a:lnTo>
                  <a:lnTo>
                    <a:pt x="161" y="344"/>
                  </a:lnTo>
                  <a:lnTo>
                    <a:pt x="178" y="344"/>
                  </a:lnTo>
                  <a:lnTo>
                    <a:pt x="196" y="361"/>
                  </a:lnTo>
                  <a:lnTo>
                    <a:pt x="213" y="361"/>
                  </a:lnTo>
                  <a:lnTo>
                    <a:pt x="196" y="344"/>
                  </a:lnTo>
                  <a:lnTo>
                    <a:pt x="178" y="344"/>
                  </a:lnTo>
                  <a:lnTo>
                    <a:pt x="178" y="326"/>
                  </a:lnTo>
                  <a:lnTo>
                    <a:pt x="161" y="326"/>
                  </a:lnTo>
                  <a:lnTo>
                    <a:pt x="142" y="326"/>
                  </a:lnTo>
                  <a:lnTo>
                    <a:pt x="124" y="326"/>
                  </a:lnTo>
                  <a:lnTo>
                    <a:pt x="124" y="309"/>
                  </a:lnTo>
                  <a:lnTo>
                    <a:pt x="124" y="292"/>
                  </a:lnTo>
                  <a:lnTo>
                    <a:pt x="142" y="292"/>
                  </a:lnTo>
                  <a:lnTo>
                    <a:pt x="161" y="292"/>
                  </a:lnTo>
                  <a:lnTo>
                    <a:pt x="178" y="292"/>
                  </a:lnTo>
                  <a:lnTo>
                    <a:pt x="196" y="275"/>
                  </a:lnTo>
                  <a:lnTo>
                    <a:pt x="213" y="257"/>
                  </a:lnTo>
                  <a:lnTo>
                    <a:pt x="196" y="225"/>
                  </a:lnTo>
                  <a:lnTo>
                    <a:pt x="161" y="225"/>
                  </a:lnTo>
                  <a:lnTo>
                    <a:pt x="142" y="207"/>
                  </a:lnTo>
                  <a:lnTo>
                    <a:pt x="161" y="207"/>
                  </a:lnTo>
                  <a:lnTo>
                    <a:pt x="178" y="207"/>
                  </a:lnTo>
                  <a:lnTo>
                    <a:pt x="161" y="207"/>
                  </a:lnTo>
                  <a:lnTo>
                    <a:pt x="161" y="190"/>
                  </a:lnTo>
                  <a:lnTo>
                    <a:pt x="178" y="190"/>
                  </a:lnTo>
                  <a:lnTo>
                    <a:pt x="196" y="190"/>
                  </a:lnTo>
                  <a:lnTo>
                    <a:pt x="213" y="190"/>
                  </a:lnTo>
                  <a:lnTo>
                    <a:pt x="247" y="207"/>
                  </a:lnTo>
                  <a:lnTo>
                    <a:pt x="247" y="225"/>
                  </a:lnTo>
                  <a:lnTo>
                    <a:pt x="284" y="225"/>
                  </a:lnTo>
                  <a:lnTo>
                    <a:pt x="267" y="225"/>
                  </a:lnTo>
                  <a:lnTo>
                    <a:pt x="247" y="207"/>
                  </a:lnTo>
                  <a:lnTo>
                    <a:pt x="247" y="190"/>
                  </a:lnTo>
                  <a:lnTo>
                    <a:pt x="267" y="190"/>
                  </a:lnTo>
                  <a:lnTo>
                    <a:pt x="284" y="190"/>
                  </a:lnTo>
                  <a:lnTo>
                    <a:pt x="301" y="190"/>
                  </a:lnTo>
                  <a:lnTo>
                    <a:pt x="318" y="173"/>
                  </a:lnTo>
                  <a:lnTo>
                    <a:pt x="336" y="173"/>
                  </a:lnTo>
                  <a:lnTo>
                    <a:pt x="353" y="173"/>
                  </a:lnTo>
                  <a:lnTo>
                    <a:pt x="336" y="173"/>
                  </a:lnTo>
                  <a:lnTo>
                    <a:pt x="301" y="173"/>
                  </a:lnTo>
                  <a:lnTo>
                    <a:pt x="284" y="173"/>
                  </a:lnTo>
                  <a:lnTo>
                    <a:pt x="247" y="173"/>
                  </a:lnTo>
                  <a:lnTo>
                    <a:pt x="230" y="173"/>
                  </a:lnTo>
                  <a:lnTo>
                    <a:pt x="213" y="173"/>
                  </a:lnTo>
                  <a:lnTo>
                    <a:pt x="196" y="173"/>
                  </a:lnTo>
                  <a:lnTo>
                    <a:pt x="178" y="173"/>
                  </a:lnTo>
                  <a:lnTo>
                    <a:pt x="161" y="173"/>
                  </a:lnTo>
                  <a:lnTo>
                    <a:pt x="142" y="173"/>
                  </a:lnTo>
                  <a:lnTo>
                    <a:pt x="124" y="173"/>
                  </a:lnTo>
                  <a:lnTo>
                    <a:pt x="90" y="173"/>
                  </a:lnTo>
                  <a:lnTo>
                    <a:pt x="71" y="156"/>
                  </a:lnTo>
                  <a:lnTo>
                    <a:pt x="90" y="156"/>
                  </a:lnTo>
                  <a:lnTo>
                    <a:pt x="107" y="138"/>
                  </a:lnTo>
                  <a:lnTo>
                    <a:pt x="90" y="138"/>
                  </a:lnTo>
                  <a:lnTo>
                    <a:pt x="71" y="138"/>
                  </a:lnTo>
                  <a:lnTo>
                    <a:pt x="71" y="121"/>
                  </a:lnTo>
                  <a:lnTo>
                    <a:pt x="90" y="121"/>
                  </a:lnTo>
                  <a:lnTo>
                    <a:pt x="124" y="121"/>
                  </a:lnTo>
                  <a:lnTo>
                    <a:pt x="107" y="121"/>
                  </a:lnTo>
                  <a:lnTo>
                    <a:pt x="90" y="121"/>
                  </a:lnTo>
                  <a:lnTo>
                    <a:pt x="71" y="121"/>
                  </a:lnTo>
                  <a:lnTo>
                    <a:pt x="53" y="121"/>
                  </a:lnTo>
                  <a:lnTo>
                    <a:pt x="71" y="121"/>
                  </a:lnTo>
                  <a:lnTo>
                    <a:pt x="53" y="121"/>
                  </a:lnTo>
                  <a:lnTo>
                    <a:pt x="36" y="121"/>
                  </a:lnTo>
                  <a:lnTo>
                    <a:pt x="17" y="121"/>
                  </a:lnTo>
                  <a:lnTo>
                    <a:pt x="0" y="121"/>
                  </a:lnTo>
                  <a:lnTo>
                    <a:pt x="17" y="104"/>
                  </a:lnTo>
                  <a:lnTo>
                    <a:pt x="71" y="87"/>
                  </a:lnTo>
                  <a:lnTo>
                    <a:pt x="107" y="69"/>
                  </a:lnTo>
                  <a:lnTo>
                    <a:pt x="124" y="69"/>
                  </a:lnTo>
                  <a:lnTo>
                    <a:pt x="161" y="52"/>
                  </a:lnTo>
                  <a:lnTo>
                    <a:pt x="178" y="52"/>
                  </a:lnTo>
                  <a:lnTo>
                    <a:pt x="196" y="52"/>
                  </a:lnTo>
                  <a:lnTo>
                    <a:pt x="213" y="52"/>
                  </a:lnTo>
                  <a:lnTo>
                    <a:pt x="247" y="69"/>
                  </a:lnTo>
                  <a:lnTo>
                    <a:pt x="247" y="52"/>
                  </a:lnTo>
                  <a:lnTo>
                    <a:pt x="267" y="35"/>
                  </a:lnTo>
                  <a:lnTo>
                    <a:pt x="284" y="35"/>
                  </a:lnTo>
                  <a:lnTo>
                    <a:pt x="301" y="35"/>
                  </a:lnTo>
                  <a:lnTo>
                    <a:pt x="301" y="17"/>
                  </a:lnTo>
                  <a:lnTo>
                    <a:pt x="318" y="17"/>
                  </a:lnTo>
                  <a:lnTo>
                    <a:pt x="353" y="17"/>
                  </a:lnTo>
                  <a:lnTo>
                    <a:pt x="389" y="17"/>
                  </a:lnTo>
                  <a:lnTo>
                    <a:pt x="424" y="17"/>
                  </a:lnTo>
                  <a:lnTo>
                    <a:pt x="441" y="0"/>
                  </a:lnTo>
                  <a:lnTo>
                    <a:pt x="459" y="0"/>
                  </a:lnTo>
                  <a:lnTo>
                    <a:pt x="478" y="17"/>
                  </a:lnTo>
                  <a:lnTo>
                    <a:pt x="495" y="17"/>
                  </a:lnTo>
                  <a:lnTo>
                    <a:pt x="495" y="0"/>
                  </a:lnTo>
                  <a:lnTo>
                    <a:pt x="514" y="0"/>
                  </a:lnTo>
                  <a:lnTo>
                    <a:pt x="531" y="0"/>
                  </a:lnTo>
                  <a:lnTo>
                    <a:pt x="549" y="0"/>
                  </a:lnTo>
                  <a:lnTo>
                    <a:pt x="566" y="0"/>
                  </a:lnTo>
                  <a:lnTo>
                    <a:pt x="602" y="0"/>
                  </a:lnTo>
                  <a:lnTo>
                    <a:pt x="654" y="17"/>
                  </a:lnTo>
                  <a:lnTo>
                    <a:pt x="708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7" name="Freeform 1359">
              <a:extLst>
                <a:ext uri="{FF2B5EF4-FFF2-40B4-BE49-F238E27FC236}">
                  <a16:creationId xmlns:a16="http://schemas.microsoft.com/office/drawing/2014/main" id="{E653F270-D7D9-4631-8D07-3434A15C5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074" y="2255377"/>
              <a:ext cx="157185" cy="122466"/>
            </a:xfrm>
            <a:custGeom>
              <a:avLst/>
              <a:gdLst>
                <a:gd name="T0" fmla="*/ 1 w 175"/>
                <a:gd name="T1" fmla="*/ 1 h 119"/>
                <a:gd name="T2" fmla="*/ 1 w 175"/>
                <a:gd name="T3" fmla="*/ 1 h 119"/>
                <a:gd name="T4" fmla="*/ 1 w 175"/>
                <a:gd name="T5" fmla="*/ 1 h 119"/>
                <a:gd name="T6" fmla="*/ 1 w 175"/>
                <a:gd name="T7" fmla="*/ 1 h 119"/>
                <a:gd name="T8" fmla="*/ 1 w 175"/>
                <a:gd name="T9" fmla="*/ 1 h 119"/>
                <a:gd name="T10" fmla="*/ 1 w 175"/>
                <a:gd name="T11" fmla="*/ 1 h 119"/>
                <a:gd name="T12" fmla="*/ 1 w 175"/>
                <a:gd name="T13" fmla="*/ 1 h 119"/>
                <a:gd name="T14" fmla="*/ 1 w 175"/>
                <a:gd name="T15" fmla="*/ 1 h 119"/>
                <a:gd name="T16" fmla="*/ 1 w 175"/>
                <a:gd name="T17" fmla="*/ 1 h 119"/>
                <a:gd name="T18" fmla="*/ 1 w 175"/>
                <a:gd name="T19" fmla="*/ 1 h 119"/>
                <a:gd name="T20" fmla="*/ 1 w 175"/>
                <a:gd name="T21" fmla="*/ 1 h 119"/>
                <a:gd name="T22" fmla="*/ 1 w 175"/>
                <a:gd name="T23" fmla="*/ 1 h 119"/>
                <a:gd name="T24" fmla="*/ 1 w 175"/>
                <a:gd name="T25" fmla="*/ 1 h 119"/>
                <a:gd name="T26" fmla="*/ 0 w 175"/>
                <a:gd name="T27" fmla="*/ 1 h 119"/>
                <a:gd name="T28" fmla="*/ 0 w 175"/>
                <a:gd name="T29" fmla="*/ 1 h 119"/>
                <a:gd name="T30" fmla="*/ 0 w 175"/>
                <a:gd name="T31" fmla="*/ 1 h 119"/>
                <a:gd name="T32" fmla="*/ 1 w 175"/>
                <a:gd name="T33" fmla="*/ 1 h 119"/>
                <a:gd name="T34" fmla="*/ 1 w 175"/>
                <a:gd name="T35" fmla="*/ 1 h 119"/>
                <a:gd name="T36" fmla="*/ 1 w 175"/>
                <a:gd name="T37" fmla="*/ 1 h 119"/>
                <a:gd name="T38" fmla="*/ 1 w 175"/>
                <a:gd name="T39" fmla="*/ 1 h 119"/>
                <a:gd name="T40" fmla="*/ 1 w 175"/>
                <a:gd name="T41" fmla="*/ 1 h 119"/>
                <a:gd name="T42" fmla="*/ 1 w 175"/>
                <a:gd name="T43" fmla="*/ 1 h 119"/>
                <a:gd name="T44" fmla="*/ 1 w 175"/>
                <a:gd name="T45" fmla="*/ 0 h 119"/>
                <a:gd name="T46" fmla="*/ 1 w 175"/>
                <a:gd name="T47" fmla="*/ 0 h 119"/>
                <a:gd name="T48" fmla="*/ 1 w 175"/>
                <a:gd name="T49" fmla="*/ 0 h 119"/>
                <a:gd name="T50" fmla="*/ 1 w 175"/>
                <a:gd name="T51" fmla="*/ 0 h 119"/>
                <a:gd name="T52" fmla="*/ 1 w 175"/>
                <a:gd name="T53" fmla="*/ 0 h 119"/>
                <a:gd name="T54" fmla="*/ 1 w 175"/>
                <a:gd name="T55" fmla="*/ 0 h 119"/>
                <a:gd name="T56" fmla="*/ 1 w 175"/>
                <a:gd name="T57" fmla="*/ 1 h 119"/>
                <a:gd name="T58" fmla="*/ 1 w 175"/>
                <a:gd name="T59" fmla="*/ 1 h 119"/>
                <a:gd name="T60" fmla="*/ 1 w 175"/>
                <a:gd name="T61" fmla="*/ 1 h 119"/>
                <a:gd name="T62" fmla="*/ 1 w 175"/>
                <a:gd name="T63" fmla="*/ 1 h 119"/>
                <a:gd name="T64" fmla="*/ 1 w 175"/>
                <a:gd name="T65" fmla="*/ 1 h 1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119"/>
                <a:gd name="T101" fmla="*/ 175 w 175"/>
                <a:gd name="T102" fmla="*/ 119 h 11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119">
                  <a:moveTo>
                    <a:pt x="141" y="33"/>
                  </a:moveTo>
                  <a:lnTo>
                    <a:pt x="141" y="50"/>
                  </a:lnTo>
                  <a:lnTo>
                    <a:pt x="141" y="67"/>
                  </a:lnTo>
                  <a:lnTo>
                    <a:pt x="158" y="67"/>
                  </a:lnTo>
                  <a:lnTo>
                    <a:pt x="175" y="67"/>
                  </a:lnTo>
                  <a:lnTo>
                    <a:pt x="158" y="85"/>
                  </a:lnTo>
                  <a:lnTo>
                    <a:pt x="158" y="102"/>
                  </a:lnTo>
                  <a:lnTo>
                    <a:pt x="123" y="119"/>
                  </a:lnTo>
                  <a:lnTo>
                    <a:pt x="106" y="119"/>
                  </a:lnTo>
                  <a:lnTo>
                    <a:pt x="89" y="119"/>
                  </a:lnTo>
                  <a:lnTo>
                    <a:pt x="89" y="102"/>
                  </a:lnTo>
                  <a:lnTo>
                    <a:pt x="54" y="85"/>
                  </a:lnTo>
                  <a:lnTo>
                    <a:pt x="35" y="67"/>
                  </a:lnTo>
                  <a:lnTo>
                    <a:pt x="0" y="67"/>
                  </a:lnTo>
                  <a:lnTo>
                    <a:pt x="0" y="50"/>
                  </a:lnTo>
                  <a:lnTo>
                    <a:pt x="0" y="33"/>
                  </a:lnTo>
                  <a:lnTo>
                    <a:pt x="18" y="50"/>
                  </a:lnTo>
                  <a:lnTo>
                    <a:pt x="35" y="50"/>
                  </a:lnTo>
                  <a:lnTo>
                    <a:pt x="54" y="50"/>
                  </a:lnTo>
                  <a:lnTo>
                    <a:pt x="54" y="33"/>
                  </a:lnTo>
                  <a:lnTo>
                    <a:pt x="54" y="15"/>
                  </a:lnTo>
                  <a:lnTo>
                    <a:pt x="35" y="15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106" y="0"/>
                  </a:lnTo>
                  <a:lnTo>
                    <a:pt x="123" y="0"/>
                  </a:lnTo>
                  <a:lnTo>
                    <a:pt x="141" y="0"/>
                  </a:lnTo>
                  <a:lnTo>
                    <a:pt x="141" y="15"/>
                  </a:lnTo>
                  <a:lnTo>
                    <a:pt x="123" y="33"/>
                  </a:lnTo>
                  <a:lnTo>
                    <a:pt x="106" y="33"/>
                  </a:lnTo>
                  <a:lnTo>
                    <a:pt x="123" y="33"/>
                  </a:lnTo>
                  <a:lnTo>
                    <a:pt x="141" y="3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8" name="Freeform 1360">
              <a:extLst>
                <a:ext uri="{FF2B5EF4-FFF2-40B4-BE49-F238E27FC236}">
                  <a16:creationId xmlns:a16="http://schemas.microsoft.com/office/drawing/2014/main" id="{AFD1E0A7-7F78-4604-B3E3-EC32000D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3668" y="2442474"/>
              <a:ext cx="91002" cy="74839"/>
            </a:xfrm>
            <a:custGeom>
              <a:avLst/>
              <a:gdLst>
                <a:gd name="T0" fmla="*/ 1 w 103"/>
                <a:gd name="T1" fmla="*/ 1 h 73"/>
                <a:gd name="T2" fmla="*/ 1 w 103"/>
                <a:gd name="T3" fmla="*/ 1 h 73"/>
                <a:gd name="T4" fmla="*/ 1 w 103"/>
                <a:gd name="T5" fmla="*/ 1 h 73"/>
                <a:gd name="T6" fmla="*/ 0 w 103"/>
                <a:gd name="T7" fmla="*/ 1 h 73"/>
                <a:gd name="T8" fmla="*/ 1 w 103"/>
                <a:gd name="T9" fmla="*/ 1 h 73"/>
                <a:gd name="T10" fmla="*/ 1 w 103"/>
                <a:gd name="T11" fmla="*/ 1 h 73"/>
                <a:gd name="T12" fmla="*/ 1 w 103"/>
                <a:gd name="T13" fmla="*/ 0 h 73"/>
                <a:gd name="T14" fmla="*/ 1 w 103"/>
                <a:gd name="T15" fmla="*/ 1 h 73"/>
                <a:gd name="T16" fmla="*/ 1 w 103"/>
                <a:gd name="T17" fmla="*/ 1 h 73"/>
                <a:gd name="T18" fmla="*/ 1 w 103"/>
                <a:gd name="T19" fmla="*/ 1 h 73"/>
                <a:gd name="T20" fmla="*/ 1 w 103"/>
                <a:gd name="T21" fmla="*/ 1 h 73"/>
                <a:gd name="T22" fmla="*/ 1 w 103"/>
                <a:gd name="T23" fmla="*/ 1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73"/>
                <a:gd name="T38" fmla="*/ 103 w 103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73">
                  <a:moveTo>
                    <a:pt x="86" y="73"/>
                  </a:moveTo>
                  <a:lnTo>
                    <a:pt x="52" y="56"/>
                  </a:lnTo>
                  <a:lnTo>
                    <a:pt x="17" y="37"/>
                  </a:lnTo>
                  <a:lnTo>
                    <a:pt x="0" y="37"/>
                  </a:lnTo>
                  <a:lnTo>
                    <a:pt x="17" y="37"/>
                  </a:lnTo>
                  <a:lnTo>
                    <a:pt x="17" y="19"/>
                  </a:lnTo>
                  <a:lnTo>
                    <a:pt x="34" y="0"/>
                  </a:lnTo>
                  <a:lnTo>
                    <a:pt x="69" y="19"/>
                  </a:lnTo>
                  <a:lnTo>
                    <a:pt x="86" y="37"/>
                  </a:lnTo>
                  <a:lnTo>
                    <a:pt x="103" y="56"/>
                  </a:lnTo>
                  <a:lnTo>
                    <a:pt x="86" y="56"/>
                  </a:lnTo>
                  <a:lnTo>
                    <a:pt x="86" y="7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49" name="Freeform 1361">
              <a:extLst>
                <a:ext uri="{FF2B5EF4-FFF2-40B4-BE49-F238E27FC236}">
                  <a16:creationId xmlns:a16="http://schemas.microsoft.com/office/drawing/2014/main" id="{3BA831DA-6832-4139-A53E-EA8A57541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259" y="2217954"/>
              <a:ext cx="136504" cy="122466"/>
            </a:xfrm>
            <a:custGeom>
              <a:avLst/>
              <a:gdLst>
                <a:gd name="T0" fmla="*/ 0 w 159"/>
                <a:gd name="T1" fmla="*/ 0 h 121"/>
                <a:gd name="T2" fmla="*/ 0 w 159"/>
                <a:gd name="T3" fmla="*/ 0 h 121"/>
                <a:gd name="T4" fmla="*/ 0 w 159"/>
                <a:gd name="T5" fmla="*/ 0 h 121"/>
                <a:gd name="T6" fmla="*/ 0 w 159"/>
                <a:gd name="T7" fmla="*/ 0 h 121"/>
                <a:gd name="T8" fmla="*/ 0 w 159"/>
                <a:gd name="T9" fmla="*/ 0 h 121"/>
                <a:gd name="T10" fmla="*/ 0 w 159"/>
                <a:gd name="T11" fmla="*/ 0 h 121"/>
                <a:gd name="T12" fmla="*/ 0 w 159"/>
                <a:gd name="T13" fmla="*/ 0 h 121"/>
                <a:gd name="T14" fmla="*/ 0 w 159"/>
                <a:gd name="T15" fmla="*/ 0 h 121"/>
                <a:gd name="T16" fmla="*/ 0 w 159"/>
                <a:gd name="T17" fmla="*/ 0 h 121"/>
                <a:gd name="T18" fmla="*/ 0 w 159"/>
                <a:gd name="T19" fmla="*/ 0 h 121"/>
                <a:gd name="T20" fmla="*/ 0 w 159"/>
                <a:gd name="T21" fmla="*/ 0 h 121"/>
                <a:gd name="T22" fmla="*/ 0 w 159"/>
                <a:gd name="T23" fmla="*/ 0 h 121"/>
                <a:gd name="T24" fmla="*/ 0 w 159"/>
                <a:gd name="T25" fmla="*/ 0 h 121"/>
                <a:gd name="T26" fmla="*/ 0 w 159"/>
                <a:gd name="T27" fmla="*/ 0 h 121"/>
                <a:gd name="T28" fmla="*/ 0 w 159"/>
                <a:gd name="T29" fmla="*/ 0 h 121"/>
                <a:gd name="T30" fmla="*/ 0 w 159"/>
                <a:gd name="T31" fmla="*/ 0 h 121"/>
                <a:gd name="T32" fmla="*/ 0 w 159"/>
                <a:gd name="T33" fmla="*/ 0 h 121"/>
                <a:gd name="T34" fmla="*/ 0 w 159"/>
                <a:gd name="T35" fmla="*/ 0 h 121"/>
                <a:gd name="T36" fmla="*/ 0 w 159"/>
                <a:gd name="T37" fmla="*/ 0 h 121"/>
                <a:gd name="T38" fmla="*/ 0 w 159"/>
                <a:gd name="T39" fmla="*/ 0 h 121"/>
                <a:gd name="T40" fmla="*/ 0 w 159"/>
                <a:gd name="T41" fmla="*/ 0 h 121"/>
                <a:gd name="T42" fmla="*/ 0 w 159"/>
                <a:gd name="T43" fmla="*/ 0 h 121"/>
                <a:gd name="T44" fmla="*/ 0 w 159"/>
                <a:gd name="T45" fmla="*/ 0 h 121"/>
                <a:gd name="T46" fmla="*/ 0 w 159"/>
                <a:gd name="T47" fmla="*/ 0 h 1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9"/>
                <a:gd name="T73" fmla="*/ 0 h 121"/>
                <a:gd name="T74" fmla="*/ 159 w 159"/>
                <a:gd name="T75" fmla="*/ 121 h 1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9" h="121">
                  <a:moveTo>
                    <a:pt x="159" y="34"/>
                  </a:moveTo>
                  <a:lnTo>
                    <a:pt x="142" y="34"/>
                  </a:lnTo>
                  <a:lnTo>
                    <a:pt x="125" y="34"/>
                  </a:lnTo>
                  <a:lnTo>
                    <a:pt x="108" y="69"/>
                  </a:lnTo>
                  <a:lnTo>
                    <a:pt x="108" y="86"/>
                  </a:lnTo>
                  <a:lnTo>
                    <a:pt x="71" y="86"/>
                  </a:lnTo>
                  <a:lnTo>
                    <a:pt x="54" y="86"/>
                  </a:lnTo>
                  <a:lnTo>
                    <a:pt x="54" y="103"/>
                  </a:lnTo>
                  <a:lnTo>
                    <a:pt x="54" y="121"/>
                  </a:lnTo>
                  <a:lnTo>
                    <a:pt x="35" y="121"/>
                  </a:lnTo>
                  <a:lnTo>
                    <a:pt x="17" y="121"/>
                  </a:lnTo>
                  <a:lnTo>
                    <a:pt x="17" y="103"/>
                  </a:lnTo>
                  <a:lnTo>
                    <a:pt x="17" y="86"/>
                  </a:lnTo>
                  <a:lnTo>
                    <a:pt x="17" y="69"/>
                  </a:lnTo>
                  <a:lnTo>
                    <a:pt x="0" y="34"/>
                  </a:lnTo>
                  <a:lnTo>
                    <a:pt x="17" y="34"/>
                  </a:lnTo>
                  <a:lnTo>
                    <a:pt x="35" y="34"/>
                  </a:lnTo>
                  <a:lnTo>
                    <a:pt x="35" y="17"/>
                  </a:lnTo>
                  <a:lnTo>
                    <a:pt x="54" y="17"/>
                  </a:lnTo>
                  <a:lnTo>
                    <a:pt x="54" y="0"/>
                  </a:lnTo>
                  <a:lnTo>
                    <a:pt x="88" y="17"/>
                  </a:lnTo>
                  <a:lnTo>
                    <a:pt x="108" y="17"/>
                  </a:lnTo>
                  <a:lnTo>
                    <a:pt x="159" y="17"/>
                  </a:lnTo>
                  <a:lnTo>
                    <a:pt x="159" y="3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0" name="Freeform 1362">
              <a:extLst>
                <a:ext uri="{FF2B5EF4-FFF2-40B4-BE49-F238E27FC236}">
                  <a16:creationId xmlns:a16="http://schemas.microsoft.com/office/drawing/2014/main" id="{4030F0C6-E332-464E-BACF-B004C4392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677" y="2530921"/>
              <a:ext cx="45499" cy="37421"/>
            </a:xfrm>
            <a:custGeom>
              <a:avLst/>
              <a:gdLst>
                <a:gd name="T0" fmla="*/ 1 w 52"/>
                <a:gd name="T1" fmla="*/ 1 h 36"/>
                <a:gd name="T2" fmla="*/ 1 w 52"/>
                <a:gd name="T3" fmla="*/ 1 h 36"/>
                <a:gd name="T4" fmla="*/ 0 w 52"/>
                <a:gd name="T5" fmla="*/ 1 h 36"/>
                <a:gd name="T6" fmla="*/ 0 w 52"/>
                <a:gd name="T7" fmla="*/ 1 h 36"/>
                <a:gd name="T8" fmla="*/ 0 w 52"/>
                <a:gd name="T9" fmla="*/ 0 h 36"/>
                <a:gd name="T10" fmla="*/ 1 w 52"/>
                <a:gd name="T11" fmla="*/ 0 h 36"/>
                <a:gd name="T12" fmla="*/ 1 w 52"/>
                <a:gd name="T13" fmla="*/ 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6"/>
                <a:gd name="T23" fmla="*/ 52 w 52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6">
                  <a:moveTo>
                    <a:pt x="52" y="19"/>
                  </a:moveTo>
                  <a:lnTo>
                    <a:pt x="17" y="36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2" y="1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1" name="Freeform 1363">
              <a:extLst>
                <a:ext uri="{FF2B5EF4-FFF2-40B4-BE49-F238E27FC236}">
                  <a16:creationId xmlns:a16="http://schemas.microsoft.com/office/drawing/2014/main" id="{0254D26F-A56A-4339-A572-605F7EEC2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993" y="2255377"/>
              <a:ext cx="128230" cy="51026"/>
            </a:xfrm>
            <a:custGeom>
              <a:avLst/>
              <a:gdLst>
                <a:gd name="T0" fmla="*/ 1 w 142"/>
                <a:gd name="T1" fmla="*/ 1 h 50"/>
                <a:gd name="T2" fmla="*/ 1 w 142"/>
                <a:gd name="T3" fmla="*/ 1 h 50"/>
                <a:gd name="T4" fmla="*/ 1 w 142"/>
                <a:gd name="T5" fmla="*/ 1 h 50"/>
                <a:gd name="T6" fmla="*/ 1 w 142"/>
                <a:gd name="T7" fmla="*/ 1 h 50"/>
                <a:gd name="T8" fmla="*/ 0 w 142"/>
                <a:gd name="T9" fmla="*/ 1 h 50"/>
                <a:gd name="T10" fmla="*/ 0 w 142"/>
                <a:gd name="T11" fmla="*/ 0 h 50"/>
                <a:gd name="T12" fmla="*/ 1 w 142"/>
                <a:gd name="T13" fmla="*/ 0 h 50"/>
                <a:gd name="T14" fmla="*/ 1 w 142"/>
                <a:gd name="T15" fmla="*/ 0 h 50"/>
                <a:gd name="T16" fmla="*/ 1 w 142"/>
                <a:gd name="T17" fmla="*/ 0 h 50"/>
                <a:gd name="T18" fmla="*/ 1 w 142"/>
                <a:gd name="T19" fmla="*/ 0 h 50"/>
                <a:gd name="T20" fmla="*/ 1 w 142"/>
                <a:gd name="T21" fmla="*/ 1 h 50"/>
                <a:gd name="T22" fmla="*/ 1 w 142"/>
                <a:gd name="T23" fmla="*/ 1 h 50"/>
                <a:gd name="T24" fmla="*/ 1 w 142"/>
                <a:gd name="T25" fmla="*/ 1 h 50"/>
                <a:gd name="T26" fmla="*/ 1 w 142"/>
                <a:gd name="T27" fmla="*/ 1 h 50"/>
                <a:gd name="T28" fmla="*/ 1 w 142"/>
                <a:gd name="T29" fmla="*/ 1 h 50"/>
                <a:gd name="T30" fmla="*/ 1 w 142"/>
                <a:gd name="T31" fmla="*/ 1 h 50"/>
                <a:gd name="T32" fmla="*/ 1 w 142"/>
                <a:gd name="T33" fmla="*/ 1 h 50"/>
                <a:gd name="T34" fmla="*/ 1 w 142"/>
                <a:gd name="T35" fmla="*/ 1 h 50"/>
                <a:gd name="T36" fmla="*/ 1 w 142"/>
                <a:gd name="T37" fmla="*/ 1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2"/>
                <a:gd name="T58" fmla="*/ 0 h 50"/>
                <a:gd name="T59" fmla="*/ 142 w 142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2" h="50">
                  <a:moveTo>
                    <a:pt x="54" y="50"/>
                  </a:moveTo>
                  <a:lnTo>
                    <a:pt x="37" y="50"/>
                  </a:lnTo>
                  <a:lnTo>
                    <a:pt x="37" y="33"/>
                  </a:lnTo>
                  <a:lnTo>
                    <a:pt x="19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4" y="0"/>
                  </a:lnTo>
                  <a:lnTo>
                    <a:pt x="71" y="0"/>
                  </a:lnTo>
                  <a:lnTo>
                    <a:pt x="108" y="0"/>
                  </a:lnTo>
                  <a:lnTo>
                    <a:pt x="125" y="15"/>
                  </a:lnTo>
                  <a:lnTo>
                    <a:pt x="142" y="33"/>
                  </a:lnTo>
                  <a:lnTo>
                    <a:pt x="125" y="33"/>
                  </a:lnTo>
                  <a:lnTo>
                    <a:pt x="125" y="50"/>
                  </a:lnTo>
                  <a:lnTo>
                    <a:pt x="108" y="50"/>
                  </a:lnTo>
                  <a:lnTo>
                    <a:pt x="90" y="33"/>
                  </a:lnTo>
                  <a:lnTo>
                    <a:pt x="90" y="50"/>
                  </a:lnTo>
                  <a:lnTo>
                    <a:pt x="71" y="50"/>
                  </a:lnTo>
                  <a:lnTo>
                    <a:pt x="54" y="5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2" name="Freeform 1364">
              <a:extLst>
                <a:ext uri="{FF2B5EF4-FFF2-40B4-BE49-F238E27FC236}">
                  <a16:creationId xmlns:a16="http://schemas.microsoft.com/office/drawing/2014/main" id="{8DACE4C5-38A1-41F9-A495-56460C146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630" y="2479895"/>
              <a:ext cx="12411" cy="0"/>
            </a:xfrm>
            <a:custGeom>
              <a:avLst/>
              <a:gdLst>
                <a:gd name="T0" fmla="*/ 0 w 13"/>
                <a:gd name="T1" fmla="*/ 1 w 13"/>
                <a:gd name="T2" fmla="*/ 0 w 13"/>
                <a:gd name="T3" fmla="*/ 0 60000 65536"/>
                <a:gd name="T4" fmla="*/ 0 60000 65536"/>
                <a:gd name="T5" fmla="*/ 0 60000 65536"/>
                <a:gd name="T6" fmla="*/ 0 w 13"/>
                <a:gd name="T7" fmla="*/ 13 w 13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3">
                  <a:moveTo>
                    <a:pt x="0" y="0"/>
                  </a:move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3" name="Freeform 1365">
              <a:extLst>
                <a:ext uri="{FF2B5EF4-FFF2-40B4-BE49-F238E27FC236}">
                  <a16:creationId xmlns:a16="http://schemas.microsoft.com/office/drawing/2014/main" id="{E9167E45-53BF-4734-91CE-45C5A9A83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763" y="2255377"/>
              <a:ext cx="707327" cy="540888"/>
            </a:xfrm>
            <a:custGeom>
              <a:avLst/>
              <a:gdLst>
                <a:gd name="T0" fmla="*/ 1 w 795"/>
                <a:gd name="T1" fmla="*/ 1 h 535"/>
                <a:gd name="T2" fmla="*/ 1 w 795"/>
                <a:gd name="T3" fmla="*/ 1 h 535"/>
                <a:gd name="T4" fmla="*/ 1 w 795"/>
                <a:gd name="T5" fmla="*/ 1 h 535"/>
                <a:gd name="T6" fmla="*/ 1 w 795"/>
                <a:gd name="T7" fmla="*/ 1 h 535"/>
                <a:gd name="T8" fmla="*/ 1 w 795"/>
                <a:gd name="T9" fmla="*/ 1 h 535"/>
                <a:gd name="T10" fmla="*/ 1 w 795"/>
                <a:gd name="T11" fmla="*/ 1 h 535"/>
                <a:gd name="T12" fmla="*/ 1 w 795"/>
                <a:gd name="T13" fmla="*/ 1 h 535"/>
                <a:gd name="T14" fmla="*/ 1 w 795"/>
                <a:gd name="T15" fmla="*/ 1 h 535"/>
                <a:gd name="T16" fmla="*/ 1 w 795"/>
                <a:gd name="T17" fmla="*/ 1 h 535"/>
                <a:gd name="T18" fmla="*/ 1 w 795"/>
                <a:gd name="T19" fmla="*/ 1 h 535"/>
                <a:gd name="T20" fmla="*/ 1 w 795"/>
                <a:gd name="T21" fmla="*/ 1 h 535"/>
                <a:gd name="T22" fmla="*/ 1 w 795"/>
                <a:gd name="T23" fmla="*/ 1 h 535"/>
                <a:gd name="T24" fmla="*/ 1 w 795"/>
                <a:gd name="T25" fmla="*/ 1 h 535"/>
                <a:gd name="T26" fmla="*/ 1 w 795"/>
                <a:gd name="T27" fmla="*/ 1 h 535"/>
                <a:gd name="T28" fmla="*/ 1 w 795"/>
                <a:gd name="T29" fmla="*/ 1 h 535"/>
                <a:gd name="T30" fmla="*/ 1 w 795"/>
                <a:gd name="T31" fmla="*/ 1 h 535"/>
                <a:gd name="T32" fmla="*/ 1 w 795"/>
                <a:gd name="T33" fmla="*/ 1 h 535"/>
                <a:gd name="T34" fmla="*/ 1 w 795"/>
                <a:gd name="T35" fmla="*/ 1 h 535"/>
                <a:gd name="T36" fmla="*/ 1 w 795"/>
                <a:gd name="T37" fmla="*/ 1 h 535"/>
                <a:gd name="T38" fmla="*/ 1 w 795"/>
                <a:gd name="T39" fmla="*/ 1 h 535"/>
                <a:gd name="T40" fmla="*/ 1 w 795"/>
                <a:gd name="T41" fmla="*/ 1 h 535"/>
                <a:gd name="T42" fmla="*/ 1 w 795"/>
                <a:gd name="T43" fmla="*/ 1 h 535"/>
                <a:gd name="T44" fmla="*/ 1 w 795"/>
                <a:gd name="T45" fmla="*/ 1 h 535"/>
                <a:gd name="T46" fmla="*/ 1 w 795"/>
                <a:gd name="T47" fmla="*/ 1 h 535"/>
                <a:gd name="T48" fmla="*/ 1 w 795"/>
                <a:gd name="T49" fmla="*/ 1 h 535"/>
                <a:gd name="T50" fmla="*/ 1 w 795"/>
                <a:gd name="T51" fmla="*/ 1 h 535"/>
                <a:gd name="T52" fmla="*/ 1 w 795"/>
                <a:gd name="T53" fmla="*/ 1 h 535"/>
                <a:gd name="T54" fmla="*/ 1 w 795"/>
                <a:gd name="T55" fmla="*/ 1 h 535"/>
                <a:gd name="T56" fmla="*/ 1 w 795"/>
                <a:gd name="T57" fmla="*/ 1 h 535"/>
                <a:gd name="T58" fmla="*/ 1 w 795"/>
                <a:gd name="T59" fmla="*/ 1 h 535"/>
                <a:gd name="T60" fmla="*/ 1 w 795"/>
                <a:gd name="T61" fmla="*/ 1 h 535"/>
                <a:gd name="T62" fmla="*/ 1 w 795"/>
                <a:gd name="T63" fmla="*/ 1 h 535"/>
                <a:gd name="T64" fmla="*/ 1 w 795"/>
                <a:gd name="T65" fmla="*/ 0 h 535"/>
                <a:gd name="T66" fmla="*/ 1 w 795"/>
                <a:gd name="T67" fmla="*/ 0 h 535"/>
                <a:gd name="T68" fmla="*/ 1 w 795"/>
                <a:gd name="T69" fmla="*/ 1 h 535"/>
                <a:gd name="T70" fmla="*/ 1 w 795"/>
                <a:gd name="T71" fmla="*/ 1 h 535"/>
                <a:gd name="T72" fmla="*/ 1 w 795"/>
                <a:gd name="T73" fmla="*/ 1 h 535"/>
                <a:gd name="T74" fmla="*/ 1 w 795"/>
                <a:gd name="T75" fmla="*/ 0 h 535"/>
                <a:gd name="T76" fmla="*/ 1 w 795"/>
                <a:gd name="T77" fmla="*/ 1 h 535"/>
                <a:gd name="T78" fmla="*/ 1 w 795"/>
                <a:gd name="T79" fmla="*/ 1 h 535"/>
                <a:gd name="T80" fmla="*/ 1 w 795"/>
                <a:gd name="T81" fmla="*/ 1 h 535"/>
                <a:gd name="T82" fmla="*/ 1 w 795"/>
                <a:gd name="T83" fmla="*/ 1 h 535"/>
                <a:gd name="T84" fmla="*/ 1 w 795"/>
                <a:gd name="T85" fmla="*/ 1 h 535"/>
                <a:gd name="T86" fmla="*/ 1 w 795"/>
                <a:gd name="T87" fmla="*/ 1 h 535"/>
                <a:gd name="T88" fmla="*/ 1 w 795"/>
                <a:gd name="T89" fmla="*/ 1 h 535"/>
                <a:gd name="T90" fmla="*/ 1 w 795"/>
                <a:gd name="T91" fmla="*/ 1 h 535"/>
                <a:gd name="T92" fmla="*/ 1 w 795"/>
                <a:gd name="T93" fmla="*/ 1 h 535"/>
                <a:gd name="T94" fmla="*/ 1 w 795"/>
                <a:gd name="T95" fmla="*/ 1 h 535"/>
                <a:gd name="T96" fmla="*/ 1 w 795"/>
                <a:gd name="T97" fmla="*/ 1 h 535"/>
                <a:gd name="T98" fmla="*/ 1 w 795"/>
                <a:gd name="T99" fmla="*/ 1 h 535"/>
                <a:gd name="T100" fmla="*/ 1 w 795"/>
                <a:gd name="T101" fmla="*/ 1 h 535"/>
                <a:gd name="T102" fmla="*/ 1 w 795"/>
                <a:gd name="T103" fmla="*/ 1 h 535"/>
                <a:gd name="T104" fmla="*/ 1 w 795"/>
                <a:gd name="T105" fmla="*/ 1 h 535"/>
                <a:gd name="T106" fmla="*/ 1 w 795"/>
                <a:gd name="T107" fmla="*/ 1 h 535"/>
                <a:gd name="T108" fmla="*/ 1 w 795"/>
                <a:gd name="T109" fmla="*/ 1 h 5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95"/>
                <a:gd name="T166" fmla="*/ 0 h 535"/>
                <a:gd name="T167" fmla="*/ 795 w 795"/>
                <a:gd name="T168" fmla="*/ 535 h 53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95" h="535">
                  <a:moveTo>
                    <a:pt x="741" y="378"/>
                  </a:moveTo>
                  <a:lnTo>
                    <a:pt x="741" y="395"/>
                  </a:lnTo>
                  <a:lnTo>
                    <a:pt x="724" y="395"/>
                  </a:lnTo>
                  <a:lnTo>
                    <a:pt x="690" y="395"/>
                  </a:lnTo>
                  <a:lnTo>
                    <a:pt x="672" y="361"/>
                  </a:lnTo>
                  <a:lnTo>
                    <a:pt x="638" y="346"/>
                  </a:lnTo>
                  <a:lnTo>
                    <a:pt x="619" y="346"/>
                  </a:lnTo>
                  <a:lnTo>
                    <a:pt x="619" y="361"/>
                  </a:lnTo>
                  <a:lnTo>
                    <a:pt x="638" y="361"/>
                  </a:lnTo>
                  <a:lnTo>
                    <a:pt x="619" y="361"/>
                  </a:lnTo>
                  <a:lnTo>
                    <a:pt x="619" y="378"/>
                  </a:lnTo>
                  <a:lnTo>
                    <a:pt x="638" y="378"/>
                  </a:lnTo>
                  <a:lnTo>
                    <a:pt x="638" y="395"/>
                  </a:lnTo>
                  <a:lnTo>
                    <a:pt x="655" y="395"/>
                  </a:lnTo>
                  <a:lnTo>
                    <a:pt x="672" y="395"/>
                  </a:lnTo>
                  <a:lnTo>
                    <a:pt x="672" y="413"/>
                  </a:lnTo>
                  <a:lnTo>
                    <a:pt x="690" y="413"/>
                  </a:lnTo>
                  <a:lnTo>
                    <a:pt x="707" y="413"/>
                  </a:lnTo>
                  <a:lnTo>
                    <a:pt x="707" y="430"/>
                  </a:lnTo>
                  <a:lnTo>
                    <a:pt x="707" y="447"/>
                  </a:lnTo>
                  <a:lnTo>
                    <a:pt x="707" y="466"/>
                  </a:lnTo>
                  <a:lnTo>
                    <a:pt x="707" y="484"/>
                  </a:lnTo>
                  <a:lnTo>
                    <a:pt x="707" y="501"/>
                  </a:lnTo>
                  <a:lnTo>
                    <a:pt x="672" y="484"/>
                  </a:lnTo>
                  <a:lnTo>
                    <a:pt x="638" y="466"/>
                  </a:lnTo>
                  <a:lnTo>
                    <a:pt x="601" y="447"/>
                  </a:lnTo>
                  <a:lnTo>
                    <a:pt x="619" y="484"/>
                  </a:lnTo>
                  <a:lnTo>
                    <a:pt x="655" y="501"/>
                  </a:lnTo>
                  <a:lnTo>
                    <a:pt x="655" y="518"/>
                  </a:lnTo>
                  <a:lnTo>
                    <a:pt x="655" y="535"/>
                  </a:lnTo>
                  <a:lnTo>
                    <a:pt x="655" y="518"/>
                  </a:lnTo>
                  <a:lnTo>
                    <a:pt x="619" y="501"/>
                  </a:lnTo>
                  <a:lnTo>
                    <a:pt x="601" y="501"/>
                  </a:lnTo>
                  <a:lnTo>
                    <a:pt x="584" y="501"/>
                  </a:lnTo>
                  <a:lnTo>
                    <a:pt x="532" y="501"/>
                  </a:lnTo>
                  <a:lnTo>
                    <a:pt x="515" y="484"/>
                  </a:lnTo>
                  <a:lnTo>
                    <a:pt x="515" y="447"/>
                  </a:lnTo>
                  <a:lnTo>
                    <a:pt x="478" y="447"/>
                  </a:lnTo>
                  <a:lnTo>
                    <a:pt x="461" y="430"/>
                  </a:lnTo>
                  <a:lnTo>
                    <a:pt x="425" y="413"/>
                  </a:lnTo>
                  <a:lnTo>
                    <a:pt x="425" y="430"/>
                  </a:lnTo>
                  <a:lnTo>
                    <a:pt x="407" y="413"/>
                  </a:lnTo>
                  <a:lnTo>
                    <a:pt x="390" y="413"/>
                  </a:lnTo>
                  <a:lnTo>
                    <a:pt x="371" y="430"/>
                  </a:lnTo>
                  <a:lnTo>
                    <a:pt x="336" y="413"/>
                  </a:lnTo>
                  <a:lnTo>
                    <a:pt x="336" y="395"/>
                  </a:lnTo>
                  <a:lnTo>
                    <a:pt x="354" y="395"/>
                  </a:lnTo>
                  <a:lnTo>
                    <a:pt x="371" y="395"/>
                  </a:lnTo>
                  <a:lnTo>
                    <a:pt x="390" y="395"/>
                  </a:lnTo>
                  <a:lnTo>
                    <a:pt x="407" y="395"/>
                  </a:lnTo>
                  <a:lnTo>
                    <a:pt x="425" y="395"/>
                  </a:lnTo>
                  <a:lnTo>
                    <a:pt x="442" y="395"/>
                  </a:lnTo>
                  <a:lnTo>
                    <a:pt x="461" y="378"/>
                  </a:lnTo>
                  <a:lnTo>
                    <a:pt x="442" y="378"/>
                  </a:lnTo>
                  <a:lnTo>
                    <a:pt x="442" y="361"/>
                  </a:lnTo>
                  <a:lnTo>
                    <a:pt x="425" y="361"/>
                  </a:lnTo>
                  <a:lnTo>
                    <a:pt x="442" y="346"/>
                  </a:lnTo>
                  <a:lnTo>
                    <a:pt x="461" y="346"/>
                  </a:lnTo>
                  <a:lnTo>
                    <a:pt x="478" y="346"/>
                  </a:lnTo>
                  <a:lnTo>
                    <a:pt x="478" y="328"/>
                  </a:lnTo>
                  <a:lnTo>
                    <a:pt x="478" y="311"/>
                  </a:lnTo>
                  <a:lnTo>
                    <a:pt x="478" y="276"/>
                  </a:lnTo>
                  <a:lnTo>
                    <a:pt x="442" y="242"/>
                  </a:lnTo>
                  <a:lnTo>
                    <a:pt x="407" y="225"/>
                  </a:lnTo>
                  <a:lnTo>
                    <a:pt x="407" y="242"/>
                  </a:lnTo>
                  <a:lnTo>
                    <a:pt x="390" y="242"/>
                  </a:lnTo>
                  <a:lnTo>
                    <a:pt x="371" y="242"/>
                  </a:lnTo>
                  <a:lnTo>
                    <a:pt x="371" y="225"/>
                  </a:lnTo>
                  <a:lnTo>
                    <a:pt x="390" y="225"/>
                  </a:lnTo>
                  <a:lnTo>
                    <a:pt x="371" y="205"/>
                  </a:lnTo>
                  <a:lnTo>
                    <a:pt x="354" y="171"/>
                  </a:lnTo>
                  <a:lnTo>
                    <a:pt x="319" y="171"/>
                  </a:lnTo>
                  <a:lnTo>
                    <a:pt x="302" y="171"/>
                  </a:lnTo>
                  <a:lnTo>
                    <a:pt x="302" y="188"/>
                  </a:lnTo>
                  <a:lnTo>
                    <a:pt x="285" y="205"/>
                  </a:lnTo>
                  <a:lnTo>
                    <a:pt x="267" y="205"/>
                  </a:lnTo>
                  <a:lnTo>
                    <a:pt x="267" y="188"/>
                  </a:lnTo>
                  <a:lnTo>
                    <a:pt x="231" y="171"/>
                  </a:lnTo>
                  <a:lnTo>
                    <a:pt x="179" y="188"/>
                  </a:lnTo>
                  <a:lnTo>
                    <a:pt x="125" y="188"/>
                  </a:lnTo>
                  <a:lnTo>
                    <a:pt x="125" y="171"/>
                  </a:lnTo>
                  <a:lnTo>
                    <a:pt x="108" y="171"/>
                  </a:lnTo>
                  <a:lnTo>
                    <a:pt x="91" y="171"/>
                  </a:lnTo>
                  <a:lnTo>
                    <a:pt x="73" y="171"/>
                  </a:lnTo>
                  <a:lnTo>
                    <a:pt x="56" y="171"/>
                  </a:lnTo>
                  <a:lnTo>
                    <a:pt x="39" y="154"/>
                  </a:lnTo>
                  <a:lnTo>
                    <a:pt x="20" y="136"/>
                  </a:lnTo>
                  <a:lnTo>
                    <a:pt x="39" y="136"/>
                  </a:lnTo>
                  <a:lnTo>
                    <a:pt x="56" y="136"/>
                  </a:lnTo>
                  <a:lnTo>
                    <a:pt x="73" y="136"/>
                  </a:lnTo>
                  <a:lnTo>
                    <a:pt x="73" y="119"/>
                  </a:lnTo>
                  <a:lnTo>
                    <a:pt x="56" y="119"/>
                  </a:lnTo>
                  <a:lnTo>
                    <a:pt x="20" y="119"/>
                  </a:lnTo>
                  <a:lnTo>
                    <a:pt x="20" y="102"/>
                  </a:lnTo>
                  <a:lnTo>
                    <a:pt x="0" y="102"/>
                  </a:lnTo>
                  <a:lnTo>
                    <a:pt x="20" y="67"/>
                  </a:lnTo>
                  <a:lnTo>
                    <a:pt x="20" y="50"/>
                  </a:lnTo>
                  <a:lnTo>
                    <a:pt x="20" y="33"/>
                  </a:lnTo>
                  <a:lnTo>
                    <a:pt x="56" y="0"/>
                  </a:lnTo>
                  <a:lnTo>
                    <a:pt x="73" y="0"/>
                  </a:lnTo>
                  <a:lnTo>
                    <a:pt x="108" y="0"/>
                  </a:lnTo>
                  <a:lnTo>
                    <a:pt x="125" y="0"/>
                  </a:lnTo>
                  <a:lnTo>
                    <a:pt x="125" y="15"/>
                  </a:lnTo>
                  <a:lnTo>
                    <a:pt x="108" y="33"/>
                  </a:lnTo>
                  <a:lnTo>
                    <a:pt x="91" y="50"/>
                  </a:lnTo>
                  <a:lnTo>
                    <a:pt x="91" y="67"/>
                  </a:lnTo>
                  <a:lnTo>
                    <a:pt x="108" y="67"/>
                  </a:lnTo>
                  <a:lnTo>
                    <a:pt x="108" y="85"/>
                  </a:lnTo>
                  <a:lnTo>
                    <a:pt x="125" y="85"/>
                  </a:lnTo>
                  <a:lnTo>
                    <a:pt x="125" y="67"/>
                  </a:lnTo>
                  <a:lnTo>
                    <a:pt x="125" y="50"/>
                  </a:lnTo>
                  <a:lnTo>
                    <a:pt x="143" y="15"/>
                  </a:lnTo>
                  <a:lnTo>
                    <a:pt x="196" y="0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48" y="33"/>
                  </a:lnTo>
                  <a:lnTo>
                    <a:pt x="267" y="67"/>
                  </a:lnTo>
                  <a:lnTo>
                    <a:pt x="285" y="67"/>
                  </a:lnTo>
                  <a:lnTo>
                    <a:pt x="302" y="67"/>
                  </a:lnTo>
                  <a:lnTo>
                    <a:pt x="319" y="67"/>
                  </a:lnTo>
                  <a:lnTo>
                    <a:pt x="336" y="67"/>
                  </a:lnTo>
                  <a:lnTo>
                    <a:pt x="354" y="50"/>
                  </a:lnTo>
                  <a:lnTo>
                    <a:pt x="371" y="50"/>
                  </a:lnTo>
                  <a:lnTo>
                    <a:pt x="390" y="67"/>
                  </a:lnTo>
                  <a:lnTo>
                    <a:pt x="425" y="67"/>
                  </a:lnTo>
                  <a:lnTo>
                    <a:pt x="425" y="85"/>
                  </a:lnTo>
                  <a:lnTo>
                    <a:pt x="442" y="102"/>
                  </a:lnTo>
                  <a:lnTo>
                    <a:pt x="478" y="119"/>
                  </a:lnTo>
                  <a:lnTo>
                    <a:pt x="496" y="119"/>
                  </a:lnTo>
                  <a:lnTo>
                    <a:pt x="515" y="119"/>
                  </a:lnTo>
                  <a:lnTo>
                    <a:pt x="532" y="119"/>
                  </a:lnTo>
                  <a:lnTo>
                    <a:pt x="549" y="136"/>
                  </a:lnTo>
                  <a:lnTo>
                    <a:pt x="584" y="154"/>
                  </a:lnTo>
                  <a:lnTo>
                    <a:pt x="601" y="154"/>
                  </a:lnTo>
                  <a:lnTo>
                    <a:pt x="601" y="171"/>
                  </a:lnTo>
                  <a:lnTo>
                    <a:pt x="619" y="171"/>
                  </a:lnTo>
                  <a:lnTo>
                    <a:pt x="638" y="171"/>
                  </a:lnTo>
                  <a:lnTo>
                    <a:pt x="655" y="188"/>
                  </a:lnTo>
                  <a:lnTo>
                    <a:pt x="638" y="188"/>
                  </a:lnTo>
                  <a:lnTo>
                    <a:pt x="619" y="205"/>
                  </a:lnTo>
                  <a:lnTo>
                    <a:pt x="601" y="205"/>
                  </a:lnTo>
                  <a:lnTo>
                    <a:pt x="619" y="205"/>
                  </a:lnTo>
                  <a:lnTo>
                    <a:pt x="638" y="205"/>
                  </a:lnTo>
                  <a:lnTo>
                    <a:pt x="655" y="205"/>
                  </a:lnTo>
                  <a:lnTo>
                    <a:pt x="655" y="225"/>
                  </a:lnTo>
                  <a:lnTo>
                    <a:pt x="638" y="225"/>
                  </a:lnTo>
                  <a:lnTo>
                    <a:pt x="619" y="242"/>
                  </a:lnTo>
                  <a:lnTo>
                    <a:pt x="638" y="242"/>
                  </a:lnTo>
                  <a:lnTo>
                    <a:pt x="655" y="242"/>
                  </a:lnTo>
                  <a:lnTo>
                    <a:pt x="655" y="259"/>
                  </a:lnTo>
                  <a:lnTo>
                    <a:pt x="672" y="276"/>
                  </a:lnTo>
                  <a:lnTo>
                    <a:pt x="690" y="294"/>
                  </a:lnTo>
                  <a:lnTo>
                    <a:pt x="707" y="294"/>
                  </a:lnTo>
                  <a:lnTo>
                    <a:pt x="707" y="311"/>
                  </a:lnTo>
                  <a:lnTo>
                    <a:pt x="724" y="311"/>
                  </a:lnTo>
                  <a:lnTo>
                    <a:pt x="741" y="311"/>
                  </a:lnTo>
                  <a:lnTo>
                    <a:pt x="761" y="328"/>
                  </a:lnTo>
                  <a:lnTo>
                    <a:pt x="778" y="328"/>
                  </a:lnTo>
                  <a:lnTo>
                    <a:pt x="778" y="346"/>
                  </a:lnTo>
                  <a:lnTo>
                    <a:pt x="795" y="346"/>
                  </a:lnTo>
                  <a:lnTo>
                    <a:pt x="778" y="346"/>
                  </a:lnTo>
                  <a:lnTo>
                    <a:pt x="778" y="361"/>
                  </a:lnTo>
                  <a:lnTo>
                    <a:pt x="778" y="378"/>
                  </a:lnTo>
                  <a:lnTo>
                    <a:pt x="761" y="378"/>
                  </a:lnTo>
                  <a:lnTo>
                    <a:pt x="741" y="37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4" name="Freeform 1366">
              <a:extLst>
                <a:ext uri="{FF2B5EF4-FFF2-40B4-BE49-F238E27FC236}">
                  <a16:creationId xmlns:a16="http://schemas.microsoft.com/office/drawing/2014/main" id="{B81651AD-B9C9-4B06-9277-720CD8589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810" y="1643051"/>
              <a:ext cx="1435339" cy="1221251"/>
            </a:xfrm>
            <a:custGeom>
              <a:avLst/>
              <a:gdLst>
                <a:gd name="T0" fmla="*/ 1 w 1618"/>
                <a:gd name="T1" fmla="*/ 0 h 1209"/>
                <a:gd name="T2" fmla="*/ 1 w 1618"/>
                <a:gd name="T3" fmla="*/ 0 h 1209"/>
                <a:gd name="T4" fmla="*/ 1 w 1618"/>
                <a:gd name="T5" fmla="*/ 0 h 1209"/>
                <a:gd name="T6" fmla="*/ 1 w 1618"/>
                <a:gd name="T7" fmla="*/ 0 h 1209"/>
                <a:gd name="T8" fmla="*/ 1 w 1618"/>
                <a:gd name="T9" fmla="*/ 0 h 1209"/>
                <a:gd name="T10" fmla="*/ 1 w 1618"/>
                <a:gd name="T11" fmla="*/ 0 h 1209"/>
                <a:gd name="T12" fmla="*/ 1 w 1618"/>
                <a:gd name="T13" fmla="*/ 0 h 1209"/>
                <a:gd name="T14" fmla="*/ 1 w 1618"/>
                <a:gd name="T15" fmla="*/ 0 h 1209"/>
                <a:gd name="T16" fmla="*/ 1 w 1618"/>
                <a:gd name="T17" fmla="*/ 0 h 1209"/>
                <a:gd name="T18" fmla="*/ 1 w 1618"/>
                <a:gd name="T19" fmla="*/ 0 h 1209"/>
                <a:gd name="T20" fmla="*/ 1 w 1618"/>
                <a:gd name="T21" fmla="*/ 0 h 1209"/>
                <a:gd name="T22" fmla="*/ 1 w 1618"/>
                <a:gd name="T23" fmla="*/ 0 h 1209"/>
                <a:gd name="T24" fmla="*/ 1 w 1618"/>
                <a:gd name="T25" fmla="*/ 0 h 1209"/>
                <a:gd name="T26" fmla="*/ 1 w 1618"/>
                <a:gd name="T27" fmla="*/ 0 h 1209"/>
                <a:gd name="T28" fmla="*/ 1 w 1618"/>
                <a:gd name="T29" fmla="*/ 0 h 1209"/>
                <a:gd name="T30" fmla="*/ 1 w 1618"/>
                <a:gd name="T31" fmla="*/ 0 h 1209"/>
                <a:gd name="T32" fmla="*/ 1 w 1618"/>
                <a:gd name="T33" fmla="*/ 0 h 1209"/>
                <a:gd name="T34" fmla="*/ 1 w 1618"/>
                <a:gd name="T35" fmla="*/ 0 h 1209"/>
                <a:gd name="T36" fmla="*/ 1 w 1618"/>
                <a:gd name="T37" fmla="*/ 0 h 1209"/>
                <a:gd name="T38" fmla="*/ 1 w 1618"/>
                <a:gd name="T39" fmla="*/ 0 h 1209"/>
                <a:gd name="T40" fmla="*/ 1 w 1618"/>
                <a:gd name="T41" fmla="*/ 0 h 1209"/>
                <a:gd name="T42" fmla="*/ 1 w 1618"/>
                <a:gd name="T43" fmla="*/ 0 h 1209"/>
                <a:gd name="T44" fmla="*/ 1 w 1618"/>
                <a:gd name="T45" fmla="*/ 0 h 1209"/>
                <a:gd name="T46" fmla="*/ 1 w 1618"/>
                <a:gd name="T47" fmla="*/ 0 h 1209"/>
                <a:gd name="T48" fmla="*/ 1 w 1618"/>
                <a:gd name="T49" fmla="*/ 0 h 1209"/>
                <a:gd name="T50" fmla="*/ 1 w 1618"/>
                <a:gd name="T51" fmla="*/ 0 h 1209"/>
                <a:gd name="T52" fmla="*/ 1 w 1618"/>
                <a:gd name="T53" fmla="*/ 0 h 1209"/>
                <a:gd name="T54" fmla="*/ 1 w 1618"/>
                <a:gd name="T55" fmla="*/ 0 h 1209"/>
                <a:gd name="T56" fmla="*/ 1 w 1618"/>
                <a:gd name="T57" fmla="*/ 0 h 1209"/>
                <a:gd name="T58" fmla="*/ 1 w 1618"/>
                <a:gd name="T59" fmla="*/ 0 h 1209"/>
                <a:gd name="T60" fmla="*/ 1 w 1618"/>
                <a:gd name="T61" fmla="*/ 0 h 1209"/>
                <a:gd name="T62" fmla="*/ 1 w 1618"/>
                <a:gd name="T63" fmla="*/ 0 h 1209"/>
                <a:gd name="T64" fmla="*/ 1 w 1618"/>
                <a:gd name="T65" fmla="*/ 0 h 1209"/>
                <a:gd name="T66" fmla="*/ 1 w 1618"/>
                <a:gd name="T67" fmla="*/ 0 h 1209"/>
                <a:gd name="T68" fmla="*/ 1 w 1618"/>
                <a:gd name="T69" fmla="*/ 0 h 1209"/>
                <a:gd name="T70" fmla="*/ 1 w 1618"/>
                <a:gd name="T71" fmla="*/ 0 h 1209"/>
                <a:gd name="T72" fmla="*/ 1 w 1618"/>
                <a:gd name="T73" fmla="*/ 0 h 1209"/>
                <a:gd name="T74" fmla="*/ 1 w 1618"/>
                <a:gd name="T75" fmla="*/ 0 h 1209"/>
                <a:gd name="T76" fmla="*/ 1 w 1618"/>
                <a:gd name="T77" fmla="*/ 0 h 1209"/>
                <a:gd name="T78" fmla="*/ 1 w 1618"/>
                <a:gd name="T79" fmla="*/ 0 h 1209"/>
                <a:gd name="T80" fmla="*/ 1 w 1618"/>
                <a:gd name="T81" fmla="*/ 0 h 1209"/>
                <a:gd name="T82" fmla="*/ 1 w 1618"/>
                <a:gd name="T83" fmla="*/ 0 h 1209"/>
                <a:gd name="T84" fmla="*/ 1 w 1618"/>
                <a:gd name="T85" fmla="*/ 0 h 1209"/>
                <a:gd name="T86" fmla="*/ 1 w 1618"/>
                <a:gd name="T87" fmla="*/ 0 h 1209"/>
                <a:gd name="T88" fmla="*/ 1 w 1618"/>
                <a:gd name="T89" fmla="*/ 0 h 1209"/>
                <a:gd name="T90" fmla="*/ 1 w 1618"/>
                <a:gd name="T91" fmla="*/ 0 h 1209"/>
                <a:gd name="T92" fmla="*/ 1 w 1618"/>
                <a:gd name="T93" fmla="*/ 0 h 1209"/>
                <a:gd name="T94" fmla="*/ 1 w 1618"/>
                <a:gd name="T95" fmla="*/ 0 h 1209"/>
                <a:gd name="T96" fmla="*/ 1 w 1618"/>
                <a:gd name="T97" fmla="*/ 0 h 1209"/>
                <a:gd name="T98" fmla="*/ 1 w 1618"/>
                <a:gd name="T99" fmla="*/ 0 h 1209"/>
                <a:gd name="T100" fmla="*/ 1 w 1618"/>
                <a:gd name="T101" fmla="*/ 0 h 1209"/>
                <a:gd name="T102" fmla="*/ 1 w 1618"/>
                <a:gd name="T103" fmla="*/ 0 h 1209"/>
                <a:gd name="T104" fmla="*/ 1 w 1618"/>
                <a:gd name="T105" fmla="*/ 0 h 1209"/>
                <a:gd name="T106" fmla="*/ 1 w 1618"/>
                <a:gd name="T107" fmla="*/ 0 h 1209"/>
                <a:gd name="T108" fmla="*/ 1 w 1618"/>
                <a:gd name="T109" fmla="*/ 0 h 1209"/>
                <a:gd name="T110" fmla="*/ 1 w 1618"/>
                <a:gd name="T111" fmla="*/ 0 h 1209"/>
                <a:gd name="T112" fmla="*/ 1 w 1618"/>
                <a:gd name="T113" fmla="*/ 0 h 1209"/>
                <a:gd name="T114" fmla="*/ 1 w 1618"/>
                <a:gd name="T115" fmla="*/ 0 h 1209"/>
                <a:gd name="T116" fmla="*/ 1 w 1618"/>
                <a:gd name="T117" fmla="*/ 0 h 1209"/>
                <a:gd name="T118" fmla="*/ 1 w 1618"/>
                <a:gd name="T119" fmla="*/ 0 h 1209"/>
                <a:gd name="T120" fmla="*/ 1 w 1618"/>
                <a:gd name="T121" fmla="*/ 0 h 1209"/>
                <a:gd name="T122" fmla="*/ 1 w 1618"/>
                <a:gd name="T123" fmla="*/ 0 h 1209"/>
                <a:gd name="T124" fmla="*/ 1 w 1618"/>
                <a:gd name="T125" fmla="*/ 0 h 120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18"/>
                <a:gd name="T190" fmla="*/ 0 h 1209"/>
                <a:gd name="T191" fmla="*/ 1618 w 1618"/>
                <a:gd name="T192" fmla="*/ 1209 h 120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18" h="1209">
                  <a:moveTo>
                    <a:pt x="545" y="846"/>
                  </a:moveTo>
                  <a:lnTo>
                    <a:pt x="562" y="846"/>
                  </a:lnTo>
                  <a:lnTo>
                    <a:pt x="562" y="829"/>
                  </a:lnTo>
                  <a:lnTo>
                    <a:pt x="579" y="811"/>
                  </a:lnTo>
                  <a:lnTo>
                    <a:pt x="599" y="777"/>
                  </a:lnTo>
                  <a:lnTo>
                    <a:pt x="562" y="777"/>
                  </a:lnTo>
                  <a:lnTo>
                    <a:pt x="510" y="777"/>
                  </a:lnTo>
                  <a:lnTo>
                    <a:pt x="493" y="742"/>
                  </a:lnTo>
                  <a:lnTo>
                    <a:pt x="510" y="742"/>
                  </a:lnTo>
                  <a:lnTo>
                    <a:pt x="527" y="760"/>
                  </a:lnTo>
                  <a:lnTo>
                    <a:pt x="545" y="760"/>
                  </a:lnTo>
                  <a:lnTo>
                    <a:pt x="562" y="760"/>
                  </a:lnTo>
                  <a:lnTo>
                    <a:pt x="562" y="742"/>
                  </a:lnTo>
                  <a:lnTo>
                    <a:pt x="562" y="725"/>
                  </a:lnTo>
                  <a:lnTo>
                    <a:pt x="527" y="708"/>
                  </a:lnTo>
                  <a:lnTo>
                    <a:pt x="510" y="691"/>
                  </a:lnTo>
                  <a:lnTo>
                    <a:pt x="510" y="708"/>
                  </a:lnTo>
                  <a:lnTo>
                    <a:pt x="493" y="708"/>
                  </a:lnTo>
                  <a:lnTo>
                    <a:pt x="476" y="725"/>
                  </a:lnTo>
                  <a:lnTo>
                    <a:pt x="458" y="708"/>
                  </a:lnTo>
                  <a:lnTo>
                    <a:pt x="458" y="691"/>
                  </a:lnTo>
                  <a:lnTo>
                    <a:pt x="458" y="673"/>
                  </a:lnTo>
                  <a:lnTo>
                    <a:pt x="476" y="673"/>
                  </a:lnTo>
                  <a:lnTo>
                    <a:pt x="476" y="656"/>
                  </a:lnTo>
                  <a:lnTo>
                    <a:pt x="458" y="639"/>
                  </a:lnTo>
                  <a:lnTo>
                    <a:pt x="458" y="621"/>
                  </a:lnTo>
                  <a:lnTo>
                    <a:pt x="458" y="589"/>
                  </a:lnTo>
                  <a:lnTo>
                    <a:pt x="422" y="552"/>
                  </a:lnTo>
                  <a:lnTo>
                    <a:pt x="405" y="518"/>
                  </a:lnTo>
                  <a:lnTo>
                    <a:pt x="351" y="501"/>
                  </a:lnTo>
                  <a:lnTo>
                    <a:pt x="316" y="466"/>
                  </a:lnTo>
                  <a:lnTo>
                    <a:pt x="263" y="466"/>
                  </a:lnTo>
                  <a:lnTo>
                    <a:pt x="245" y="466"/>
                  </a:lnTo>
                  <a:lnTo>
                    <a:pt x="228" y="466"/>
                  </a:lnTo>
                  <a:lnTo>
                    <a:pt x="211" y="483"/>
                  </a:lnTo>
                  <a:lnTo>
                    <a:pt x="193" y="483"/>
                  </a:lnTo>
                  <a:lnTo>
                    <a:pt x="193" y="466"/>
                  </a:lnTo>
                  <a:lnTo>
                    <a:pt x="176" y="466"/>
                  </a:lnTo>
                  <a:lnTo>
                    <a:pt x="176" y="483"/>
                  </a:lnTo>
                  <a:lnTo>
                    <a:pt x="157" y="483"/>
                  </a:lnTo>
                  <a:lnTo>
                    <a:pt x="140" y="483"/>
                  </a:lnTo>
                  <a:lnTo>
                    <a:pt x="122" y="466"/>
                  </a:lnTo>
                  <a:lnTo>
                    <a:pt x="105" y="466"/>
                  </a:lnTo>
                  <a:lnTo>
                    <a:pt x="105" y="449"/>
                  </a:lnTo>
                  <a:lnTo>
                    <a:pt x="122" y="449"/>
                  </a:lnTo>
                  <a:lnTo>
                    <a:pt x="122" y="432"/>
                  </a:lnTo>
                  <a:lnTo>
                    <a:pt x="105" y="432"/>
                  </a:lnTo>
                  <a:lnTo>
                    <a:pt x="88" y="432"/>
                  </a:lnTo>
                  <a:lnTo>
                    <a:pt x="71" y="432"/>
                  </a:lnTo>
                  <a:lnTo>
                    <a:pt x="53" y="432"/>
                  </a:lnTo>
                  <a:lnTo>
                    <a:pt x="53" y="414"/>
                  </a:lnTo>
                  <a:lnTo>
                    <a:pt x="71" y="414"/>
                  </a:lnTo>
                  <a:lnTo>
                    <a:pt x="88" y="414"/>
                  </a:lnTo>
                  <a:lnTo>
                    <a:pt x="105" y="414"/>
                  </a:lnTo>
                  <a:lnTo>
                    <a:pt x="122" y="414"/>
                  </a:lnTo>
                  <a:lnTo>
                    <a:pt x="122" y="397"/>
                  </a:lnTo>
                  <a:lnTo>
                    <a:pt x="157" y="397"/>
                  </a:lnTo>
                  <a:lnTo>
                    <a:pt x="176" y="397"/>
                  </a:lnTo>
                  <a:lnTo>
                    <a:pt x="176" y="380"/>
                  </a:lnTo>
                  <a:lnTo>
                    <a:pt x="157" y="380"/>
                  </a:lnTo>
                  <a:lnTo>
                    <a:pt x="140" y="380"/>
                  </a:lnTo>
                  <a:lnTo>
                    <a:pt x="122" y="380"/>
                  </a:lnTo>
                  <a:lnTo>
                    <a:pt x="105" y="380"/>
                  </a:lnTo>
                  <a:lnTo>
                    <a:pt x="71" y="380"/>
                  </a:lnTo>
                  <a:lnTo>
                    <a:pt x="36" y="380"/>
                  </a:lnTo>
                  <a:lnTo>
                    <a:pt x="0" y="345"/>
                  </a:lnTo>
                  <a:lnTo>
                    <a:pt x="17" y="328"/>
                  </a:lnTo>
                  <a:lnTo>
                    <a:pt x="36" y="328"/>
                  </a:lnTo>
                  <a:lnTo>
                    <a:pt x="53" y="328"/>
                  </a:lnTo>
                  <a:lnTo>
                    <a:pt x="71" y="328"/>
                  </a:lnTo>
                  <a:lnTo>
                    <a:pt x="88" y="311"/>
                  </a:lnTo>
                  <a:lnTo>
                    <a:pt x="105" y="311"/>
                  </a:lnTo>
                  <a:lnTo>
                    <a:pt x="122" y="311"/>
                  </a:lnTo>
                  <a:lnTo>
                    <a:pt x="157" y="311"/>
                  </a:lnTo>
                  <a:lnTo>
                    <a:pt x="176" y="293"/>
                  </a:lnTo>
                  <a:lnTo>
                    <a:pt x="193" y="278"/>
                  </a:lnTo>
                  <a:lnTo>
                    <a:pt x="211" y="261"/>
                  </a:lnTo>
                  <a:lnTo>
                    <a:pt x="176" y="243"/>
                  </a:lnTo>
                  <a:lnTo>
                    <a:pt x="157" y="243"/>
                  </a:lnTo>
                  <a:lnTo>
                    <a:pt x="140" y="226"/>
                  </a:lnTo>
                  <a:lnTo>
                    <a:pt x="157" y="209"/>
                  </a:lnTo>
                  <a:lnTo>
                    <a:pt x="193" y="209"/>
                  </a:lnTo>
                  <a:lnTo>
                    <a:pt x="228" y="192"/>
                  </a:lnTo>
                  <a:lnTo>
                    <a:pt x="245" y="155"/>
                  </a:lnTo>
                  <a:lnTo>
                    <a:pt x="263" y="155"/>
                  </a:lnTo>
                  <a:lnTo>
                    <a:pt x="280" y="172"/>
                  </a:lnTo>
                  <a:lnTo>
                    <a:pt x="297" y="155"/>
                  </a:lnTo>
                  <a:lnTo>
                    <a:pt x="297" y="138"/>
                  </a:lnTo>
                  <a:lnTo>
                    <a:pt x="316" y="121"/>
                  </a:lnTo>
                  <a:lnTo>
                    <a:pt x="351" y="121"/>
                  </a:lnTo>
                  <a:lnTo>
                    <a:pt x="368" y="103"/>
                  </a:lnTo>
                  <a:lnTo>
                    <a:pt x="405" y="103"/>
                  </a:lnTo>
                  <a:lnTo>
                    <a:pt x="422" y="86"/>
                  </a:lnTo>
                  <a:lnTo>
                    <a:pt x="458" y="86"/>
                  </a:lnTo>
                  <a:lnTo>
                    <a:pt x="476" y="86"/>
                  </a:lnTo>
                  <a:lnTo>
                    <a:pt x="493" y="103"/>
                  </a:lnTo>
                  <a:lnTo>
                    <a:pt x="510" y="121"/>
                  </a:lnTo>
                  <a:lnTo>
                    <a:pt x="510" y="103"/>
                  </a:lnTo>
                  <a:lnTo>
                    <a:pt x="510" y="86"/>
                  </a:lnTo>
                  <a:lnTo>
                    <a:pt x="527" y="103"/>
                  </a:lnTo>
                  <a:lnTo>
                    <a:pt x="562" y="103"/>
                  </a:lnTo>
                  <a:lnTo>
                    <a:pt x="562" y="86"/>
                  </a:lnTo>
                  <a:lnTo>
                    <a:pt x="579" y="86"/>
                  </a:lnTo>
                  <a:lnTo>
                    <a:pt x="616" y="86"/>
                  </a:lnTo>
                  <a:lnTo>
                    <a:pt x="650" y="86"/>
                  </a:lnTo>
                  <a:lnTo>
                    <a:pt x="668" y="103"/>
                  </a:lnTo>
                  <a:lnTo>
                    <a:pt x="685" y="103"/>
                  </a:lnTo>
                  <a:lnTo>
                    <a:pt x="702" y="103"/>
                  </a:lnTo>
                  <a:lnTo>
                    <a:pt x="685" y="103"/>
                  </a:lnTo>
                  <a:lnTo>
                    <a:pt x="668" y="86"/>
                  </a:lnTo>
                  <a:lnTo>
                    <a:pt x="650" y="69"/>
                  </a:lnTo>
                  <a:lnTo>
                    <a:pt x="668" y="69"/>
                  </a:lnTo>
                  <a:lnTo>
                    <a:pt x="685" y="69"/>
                  </a:lnTo>
                  <a:lnTo>
                    <a:pt x="685" y="52"/>
                  </a:lnTo>
                  <a:lnTo>
                    <a:pt x="702" y="34"/>
                  </a:lnTo>
                  <a:lnTo>
                    <a:pt x="739" y="34"/>
                  </a:lnTo>
                  <a:lnTo>
                    <a:pt x="756" y="34"/>
                  </a:lnTo>
                  <a:lnTo>
                    <a:pt x="773" y="34"/>
                  </a:lnTo>
                  <a:lnTo>
                    <a:pt x="808" y="34"/>
                  </a:lnTo>
                  <a:lnTo>
                    <a:pt x="827" y="34"/>
                  </a:lnTo>
                  <a:lnTo>
                    <a:pt x="844" y="34"/>
                  </a:lnTo>
                  <a:lnTo>
                    <a:pt x="862" y="34"/>
                  </a:lnTo>
                  <a:lnTo>
                    <a:pt x="881" y="34"/>
                  </a:lnTo>
                  <a:lnTo>
                    <a:pt x="915" y="17"/>
                  </a:lnTo>
                  <a:lnTo>
                    <a:pt x="967" y="0"/>
                  </a:lnTo>
                  <a:lnTo>
                    <a:pt x="1004" y="0"/>
                  </a:lnTo>
                  <a:lnTo>
                    <a:pt x="1055" y="0"/>
                  </a:lnTo>
                  <a:lnTo>
                    <a:pt x="1090" y="0"/>
                  </a:lnTo>
                  <a:lnTo>
                    <a:pt x="1161" y="0"/>
                  </a:lnTo>
                  <a:lnTo>
                    <a:pt x="1196" y="17"/>
                  </a:lnTo>
                  <a:lnTo>
                    <a:pt x="1249" y="34"/>
                  </a:lnTo>
                  <a:lnTo>
                    <a:pt x="1286" y="52"/>
                  </a:lnTo>
                  <a:lnTo>
                    <a:pt x="1320" y="52"/>
                  </a:lnTo>
                  <a:lnTo>
                    <a:pt x="1338" y="52"/>
                  </a:lnTo>
                  <a:lnTo>
                    <a:pt x="1372" y="69"/>
                  </a:lnTo>
                  <a:lnTo>
                    <a:pt x="1355" y="86"/>
                  </a:lnTo>
                  <a:lnTo>
                    <a:pt x="1320" y="86"/>
                  </a:lnTo>
                  <a:lnTo>
                    <a:pt x="1267" y="86"/>
                  </a:lnTo>
                  <a:lnTo>
                    <a:pt x="1249" y="103"/>
                  </a:lnTo>
                  <a:lnTo>
                    <a:pt x="1178" y="103"/>
                  </a:lnTo>
                  <a:lnTo>
                    <a:pt x="1090" y="103"/>
                  </a:lnTo>
                  <a:lnTo>
                    <a:pt x="1073" y="103"/>
                  </a:lnTo>
                  <a:lnTo>
                    <a:pt x="1090" y="121"/>
                  </a:lnTo>
                  <a:lnTo>
                    <a:pt x="1161" y="103"/>
                  </a:lnTo>
                  <a:lnTo>
                    <a:pt x="1213" y="103"/>
                  </a:lnTo>
                  <a:lnTo>
                    <a:pt x="1267" y="103"/>
                  </a:lnTo>
                  <a:lnTo>
                    <a:pt x="1249" y="121"/>
                  </a:lnTo>
                  <a:lnTo>
                    <a:pt x="1230" y="155"/>
                  </a:lnTo>
                  <a:lnTo>
                    <a:pt x="1213" y="155"/>
                  </a:lnTo>
                  <a:lnTo>
                    <a:pt x="1267" y="155"/>
                  </a:lnTo>
                  <a:lnTo>
                    <a:pt x="1303" y="121"/>
                  </a:lnTo>
                  <a:lnTo>
                    <a:pt x="1338" y="103"/>
                  </a:lnTo>
                  <a:lnTo>
                    <a:pt x="1355" y="103"/>
                  </a:lnTo>
                  <a:lnTo>
                    <a:pt x="1355" y="121"/>
                  </a:lnTo>
                  <a:lnTo>
                    <a:pt x="1372" y="138"/>
                  </a:lnTo>
                  <a:lnTo>
                    <a:pt x="1338" y="155"/>
                  </a:lnTo>
                  <a:lnTo>
                    <a:pt x="1320" y="192"/>
                  </a:lnTo>
                  <a:lnTo>
                    <a:pt x="1303" y="209"/>
                  </a:lnTo>
                  <a:lnTo>
                    <a:pt x="1338" y="192"/>
                  </a:lnTo>
                  <a:lnTo>
                    <a:pt x="1372" y="155"/>
                  </a:lnTo>
                  <a:lnTo>
                    <a:pt x="1389" y="138"/>
                  </a:lnTo>
                  <a:lnTo>
                    <a:pt x="1407" y="138"/>
                  </a:lnTo>
                  <a:lnTo>
                    <a:pt x="1443" y="138"/>
                  </a:lnTo>
                  <a:lnTo>
                    <a:pt x="1460" y="138"/>
                  </a:lnTo>
                  <a:lnTo>
                    <a:pt x="1478" y="138"/>
                  </a:lnTo>
                  <a:lnTo>
                    <a:pt x="1495" y="138"/>
                  </a:lnTo>
                  <a:lnTo>
                    <a:pt x="1495" y="121"/>
                  </a:lnTo>
                  <a:lnTo>
                    <a:pt x="1512" y="121"/>
                  </a:lnTo>
                  <a:lnTo>
                    <a:pt x="1547" y="121"/>
                  </a:lnTo>
                  <a:lnTo>
                    <a:pt x="1566" y="121"/>
                  </a:lnTo>
                  <a:lnTo>
                    <a:pt x="1566" y="103"/>
                  </a:lnTo>
                  <a:lnTo>
                    <a:pt x="1601" y="103"/>
                  </a:lnTo>
                  <a:lnTo>
                    <a:pt x="1618" y="121"/>
                  </a:lnTo>
                  <a:lnTo>
                    <a:pt x="1618" y="138"/>
                  </a:lnTo>
                  <a:lnTo>
                    <a:pt x="1618" y="155"/>
                  </a:lnTo>
                  <a:lnTo>
                    <a:pt x="1566" y="172"/>
                  </a:lnTo>
                  <a:lnTo>
                    <a:pt x="1547" y="192"/>
                  </a:lnTo>
                  <a:lnTo>
                    <a:pt x="1512" y="209"/>
                  </a:lnTo>
                  <a:lnTo>
                    <a:pt x="1530" y="209"/>
                  </a:lnTo>
                  <a:lnTo>
                    <a:pt x="1512" y="226"/>
                  </a:lnTo>
                  <a:lnTo>
                    <a:pt x="1495" y="226"/>
                  </a:lnTo>
                  <a:lnTo>
                    <a:pt x="1495" y="243"/>
                  </a:lnTo>
                  <a:lnTo>
                    <a:pt x="1478" y="261"/>
                  </a:lnTo>
                  <a:lnTo>
                    <a:pt x="1460" y="261"/>
                  </a:lnTo>
                  <a:lnTo>
                    <a:pt x="1443" y="261"/>
                  </a:lnTo>
                  <a:lnTo>
                    <a:pt x="1443" y="278"/>
                  </a:lnTo>
                  <a:lnTo>
                    <a:pt x="1443" y="293"/>
                  </a:lnTo>
                  <a:lnTo>
                    <a:pt x="1426" y="311"/>
                  </a:lnTo>
                  <a:lnTo>
                    <a:pt x="1407" y="328"/>
                  </a:lnTo>
                  <a:lnTo>
                    <a:pt x="1389" y="328"/>
                  </a:lnTo>
                  <a:lnTo>
                    <a:pt x="1389" y="345"/>
                  </a:lnTo>
                  <a:lnTo>
                    <a:pt x="1389" y="362"/>
                  </a:lnTo>
                  <a:lnTo>
                    <a:pt x="1407" y="362"/>
                  </a:lnTo>
                  <a:lnTo>
                    <a:pt x="1426" y="362"/>
                  </a:lnTo>
                  <a:lnTo>
                    <a:pt x="1443" y="362"/>
                  </a:lnTo>
                  <a:lnTo>
                    <a:pt x="1443" y="380"/>
                  </a:lnTo>
                  <a:lnTo>
                    <a:pt x="1460" y="380"/>
                  </a:lnTo>
                  <a:lnTo>
                    <a:pt x="1443" y="380"/>
                  </a:lnTo>
                  <a:lnTo>
                    <a:pt x="1478" y="397"/>
                  </a:lnTo>
                  <a:lnTo>
                    <a:pt x="1478" y="414"/>
                  </a:lnTo>
                  <a:lnTo>
                    <a:pt x="1460" y="432"/>
                  </a:lnTo>
                  <a:lnTo>
                    <a:pt x="1443" y="432"/>
                  </a:lnTo>
                  <a:lnTo>
                    <a:pt x="1407" y="432"/>
                  </a:lnTo>
                  <a:lnTo>
                    <a:pt x="1389" y="432"/>
                  </a:lnTo>
                  <a:lnTo>
                    <a:pt x="1389" y="449"/>
                  </a:lnTo>
                  <a:lnTo>
                    <a:pt x="1407" y="449"/>
                  </a:lnTo>
                  <a:lnTo>
                    <a:pt x="1426" y="449"/>
                  </a:lnTo>
                  <a:lnTo>
                    <a:pt x="1443" y="483"/>
                  </a:lnTo>
                  <a:lnTo>
                    <a:pt x="1443" y="501"/>
                  </a:lnTo>
                  <a:lnTo>
                    <a:pt x="1443" y="518"/>
                  </a:lnTo>
                  <a:lnTo>
                    <a:pt x="1426" y="518"/>
                  </a:lnTo>
                  <a:lnTo>
                    <a:pt x="1407" y="518"/>
                  </a:lnTo>
                  <a:lnTo>
                    <a:pt x="1407" y="535"/>
                  </a:lnTo>
                  <a:lnTo>
                    <a:pt x="1426" y="552"/>
                  </a:lnTo>
                  <a:lnTo>
                    <a:pt x="1443" y="552"/>
                  </a:lnTo>
                  <a:lnTo>
                    <a:pt x="1426" y="572"/>
                  </a:lnTo>
                  <a:lnTo>
                    <a:pt x="1407" y="572"/>
                  </a:lnTo>
                  <a:lnTo>
                    <a:pt x="1407" y="589"/>
                  </a:lnTo>
                  <a:lnTo>
                    <a:pt x="1389" y="606"/>
                  </a:lnTo>
                  <a:lnTo>
                    <a:pt x="1372" y="621"/>
                  </a:lnTo>
                  <a:lnTo>
                    <a:pt x="1355" y="621"/>
                  </a:lnTo>
                  <a:lnTo>
                    <a:pt x="1338" y="606"/>
                  </a:lnTo>
                  <a:lnTo>
                    <a:pt x="1320" y="606"/>
                  </a:lnTo>
                  <a:lnTo>
                    <a:pt x="1338" y="621"/>
                  </a:lnTo>
                  <a:lnTo>
                    <a:pt x="1355" y="621"/>
                  </a:lnTo>
                  <a:lnTo>
                    <a:pt x="1372" y="656"/>
                  </a:lnTo>
                  <a:lnTo>
                    <a:pt x="1372" y="673"/>
                  </a:lnTo>
                  <a:lnTo>
                    <a:pt x="1355" y="673"/>
                  </a:lnTo>
                  <a:lnTo>
                    <a:pt x="1338" y="673"/>
                  </a:lnTo>
                  <a:lnTo>
                    <a:pt x="1320" y="656"/>
                  </a:lnTo>
                  <a:lnTo>
                    <a:pt x="1303" y="621"/>
                  </a:lnTo>
                  <a:lnTo>
                    <a:pt x="1286" y="621"/>
                  </a:lnTo>
                  <a:lnTo>
                    <a:pt x="1286" y="639"/>
                  </a:lnTo>
                  <a:lnTo>
                    <a:pt x="1338" y="673"/>
                  </a:lnTo>
                  <a:lnTo>
                    <a:pt x="1372" y="708"/>
                  </a:lnTo>
                  <a:lnTo>
                    <a:pt x="1389" y="742"/>
                  </a:lnTo>
                  <a:lnTo>
                    <a:pt x="1389" y="760"/>
                  </a:lnTo>
                  <a:lnTo>
                    <a:pt x="1372" y="760"/>
                  </a:lnTo>
                  <a:lnTo>
                    <a:pt x="1338" y="742"/>
                  </a:lnTo>
                  <a:lnTo>
                    <a:pt x="1320" y="725"/>
                  </a:lnTo>
                  <a:lnTo>
                    <a:pt x="1286" y="725"/>
                  </a:lnTo>
                  <a:lnTo>
                    <a:pt x="1267" y="725"/>
                  </a:lnTo>
                  <a:lnTo>
                    <a:pt x="1286" y="725"/>
                  </a:lnTo>
                  <a:lnTo>
                    <a:pt x="1267" y="742"/>
                  </a:lnTo>
                  <a:lnTo>
                    <a:pt x="1286" y="777"/>
                  </a:lnTo>
                  <a:lnTo>
                    <a:pt x="1338" y="777"/>
                  </a:lnTo>
                  <a:lnTo>
                    <a:pt x="1372" y="777"/>
                  </a:lnTo>
                  <a:lnTo>
                    <a:pt x="1355" y="777"/>
                  </a:lnTo>
                  <a:lnTo>
                    <a:pt x="1338" y="794"/>
                  </a:lnTo>
                  <a:lnTo>
                    <a:pt x="1303" y="811"/>
                  </a:lnTo>
                  <a:lnTo>
                    <a:pt x="1267" y="829"/>
                  </a:lnTo>
                  <a:lnTo>
                    <a:pt x="1213" y="846"/>
                  </a:lnTo>
                  <a:lnTo>
                    <a:pt x="1196" y="846"/>
                  </a:lnTo>
                  <a:lnTo>
                    <a:pt x="1161" y="863"/>
                  </a:lnTo>
                  <a:lnTo>
                    <a:pt x="1125" y="863"/>
                  </a:lnTo>
                  <a:lnTo>
                    <a:pt x="1107" y="863"/>
                  </a:lnTo>
                  <a:lnTo>
                    <a:pt x="1090" y="863"/>
                  </a:lnTo>
                  <a:lnTo>
                    <a:pt x="1090" y="881"/>
                  </a:lnTo>
                  <a:lnTo>
                    <a:pt x="1090" y="898"/>
                  </a:lnTo>
                  <a:lnTo>
                    <a:pt x="1073" y="898"/>
                  </a:lnTo>
                  <a:lnTo>
                    <a:pt x="1055" y="915"/>
                  </a:lnTo>
                  <a:lnTo>
                    <a:pt x="1038" y="932"/>
                  </a:lnTo>
                  <a:lnTo>
                    <a:pt x="1038" y="952"/>
                  </a:lnTo>
                  <a:lnTo>
                    <a:pt x="1021" y="952"/>
                  </a:lnTo>
                  <a:lnTo>
                    <a:pt x="984" y="967"/>
                  </a:lnTo>
                  <a:lnTo>
                    <a:pt x="967" y="967"/>
                  </a:lnTo>
                  <a:lnTo>
                    <a:pt x="950" y="967"/>
                  </a:lnTo>
                  <a:lnTo>
                    <a:pt x="950" y="952"/>
                  </a:lnTo>
                  <a:lnTo>
                    <a:pt x="933" y="952"/>
                  </a:lnTo>
                  <a:lnTo>
                    <a:pt x="933" y="967"/>
                  </a:lnTo>
                  <a:lnTo>
                    <a:pt x="933" y="984"/>
                  </a:lnTo>
                  <a:lnTo>
                    <a:pt x="915" y="1001"/>
                  </a:lnTo>
                  <a:lnTo>
                    <a:pt x="862" y="1001"/>
                  </a:lnTo>
                  <a:lnTo>
                    <a:pt x="862" y="1019"/>
                  </a:lnTo>
                  <a:lnTo>
                    <a:pt x="862" y="1036"/>
                  </a:lnTo>
                  <a:lnTo>
                    <a:pt x="862" y="1053"/>
                  </a:lnTo>
                  <a:lnTo>
                    <a:pt x="862" y="1070"/>
                  </a:lnTo>
                  <a:lnTo>
                    <a:pt x="827" y="1070"/>
                  </a:lnTo>
                  <a:lnTo>
                    <a:pt x="827" y="1105"/>
                  </a:lnTo>
                  <a:lnTo>
                    <a:pt x="808" y="1105"/>
                  </a:lnTo>
                  <a:lnTo>
                    <a:pt x="808" y="1122"/>
                  </a:lnTo>
                  <a:lnTo>
                    <a:pt x="827" y="1157"/>
                  </a:lnTo>
                  <a:lnTo>
                    <a:pt x="808" y="1157"/>
                  </a:lnTo>
                  <a:lnTo>
                    <a:pt x="808" y="1191"/>
                  </a:lnTo>
                  <a:lnTo>
                    <a:pt x="790" y="1209"/>
                  </a:lnTo>
                  <a:lnTo>
                    <a:pt x="773" y="1209"/>
                  </a:lnTo>
                  <a:lnTo>
                    <a:pt x="773" y="1191"/>
                  </a:lnTo>
                  <a:lnTo>
                    <a:pt x="756" y="1191"/>
                  </a:lnTo>
                  <a:lnTo>
                    <a:pt x="756" y="1209"/>
                  </a:lnTo>
                  <a:lnTo>
                    <a:pt x="739" y="1191"/>
                  </a:lnTo>
                  <a:lnTo>
                    <a:pt x="721" y="1157"/>
                  </a:lnTo>
                  <a:lnTo>
                    <a:pt x="702" y="1157"/>
                  </a:lnTo>
                  <a:lnTo>
                    <a:pt x="685" y="1157"/>
                  </a:lnTo>
                  <a:lnTo>
                    <a:pt x="668" y="1157"/>
                  </a:lnTo>
                  <a:lnTo>
                    <a:pt x="650" y="1157"/>
                  </a:lnTo>
                  <a:lnTo>
                    <a:pt x="633" y="1157"/>
                  </a:lnTo>
                  <a:lnTo>
                    <a:pt x="633" y="1140"/>
                  </a:lnTo>
                  <a:lnTo>
                    <a:pt x="633" y="1122"/>
                  </a:lnTo>
                  <a:lnTo>
                    <a:pt x="616" y="1105"/>
                  </a:lnTo>
                  <a:lnTo>
                    <a:pt x="579" y="1070"/>
                  </a:lnTo>
                  <a:lnTo>
                    <a:pt x="562" y="1053"/>
                  </a:lnTo>
                  <a:lnTo>
                    <a:pt x="562" y="1036"/>
                  </a:lnTo>
                  <a:lnTo>
                    <a:pt x="579" y="1036"/>
                  </a:lnTo>
                  <a:lnTo>
                    <a:pt x="579" y="1019"/>
                  </a:lnTo>
                  <a:lnTo>
                    <a:pt x="562" y="1019"/>
                  </a:lnTo>
                  <a:lnTo>
                    <a:pt x="545" y="1019"/>
                  </a:lnTo>
                  <a:lnTo>
                    <a:pt x="545" y="1001"/>
                  </a:lnTo>
                  <a:lnTo>
                    <a:pt x="527" y="1001"/>
                  </a:lnTo>
                  <a:lnTo>
                    <a:pt x="510" y="967"/>
                  </a:lnTo>
                  <a:lnTo>
                    <a:pt x="510" y="952"/>
                  </a:lnTo>
                  <a:lnTo>
                    <a:pt x="510" y="932"/>
                  </a:lnTo>
                  <a:lnTo>
                    <a:pt x="510" y="915"/>
                  </a:lnTo>
                  <a:lnTo>
                    <a:pt x="510" y="898"/>
                  </a:lnTo>
                  <a:lnTo>
                    <a:pt x="527" y="881"/>
                  </a:lnTo>
                  <a:lnTo>
                    <a:pt x="545" y="863"/>
                  </a:lnTo>
                  <a:lnTo>
                    <a:pt x="545" y="84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5" name="Freeform 1367">
              <a:extLst>
                <a:ext uri="{FF2B5EF4-FFF2-40B4-BE49-F238E27FC236}">
                  <a16:creationId xmlns:a16="http://schemas.microsoft.com/office/drawing/2014/main" id="{FDA22096-D3B9-475F-A714-B0925401E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729" y="2425465"/>
              <a:ext cx="78594" cy="54429"/>
            </a:xfrm>
            <a:custGeom>
              <a:avLst/>
              <a:gdLst>
                <a:gd name="T0" fmla="*/ 1 w 86"/>
                <a:gd name="T1" fmla="*/ 1 h 52"/>
                <a:gd name="T2" fmla="*/ 1 w 86"/>
                <a:gd name="T3" fmla="*/ 1 h 52"/>
                <a:gd name="T4" fmla="*/ 0 w 86"/>
                <a:gd name="T5" fmla="*/ 1 h 52"/>
                <a:gd name="T6" fmla="*/ 0 w 86"/>
                <a:gd name="T7" fmla="*/ 0 h 52"/>
                <a:gd name="T8" fmla="*/ 1 w 86"/>
                <a:gd name="T9" fmla="*/ 0 h 52"/>
                <a:gd name="T10" fmla="*/ 1 w 86"/>
                <a:gd name="T11" fmla="*/ 0 h 52"/>
                <a:gd name="T12" fmla="*/ 1 w 86"/>
                <a:gd name="T13" fmla="*/ 0 h 52"/>
                <a:gd name="T14" fmla="*/ 1 w 86"/>
                <a:gd name="T15" fmla="*/ 1 h 52"/>
                <a:gd name="T16" fmla="*/ 1 w 86"/>
                <a:gd name="T17" fmla="*/ 1 h 52"/>
                <a:gd name="T18" fmla="*/ 1 w 86"/>
                <a:gd name="T19" fmla="*/ 1 h 52"/>
                <a:gd name="T20" fmla="*/ 1 w 86"/>
                <a:gd name="T21" fmla="*/ 1 h 52"/>
                <a:gd name="T22" fmla="*/ 1 w 86"/>
                <a:gd name="T23" fmla="*/ 1 h 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6"/>
                <a:gd name="T37" fmla="*/ 0 h 52"/>
                <a:gd name="T38" fmla="*/ 86 w 86"/>
                <a:gd name="T39" fmla="*/ 52 h 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6" h="52">
                  <a:moveTo>
                    <a:pt x="17" y="52"/>
                  </a:moveTo>
                  <a:lnTo>
                    <a:pt x="17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86" y="17"/>
                  </a:lnTo>
                  <a:lnTo>
                    <a:pt x="69" y="34"/>
                  </a:lnTo>
                  <a:lnTo>
                    <a:pt x="51" y="52"/>
                  </a:lnTo>
                  <a:lnTo>
                    <a:pt x="34" y="52"/>
                  </a:lnTo>
                  <a:lnTo>
                    <a:pt x="17" y="5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6" name="Freeform 1368">
              <a:extLst>
                <a:ext uri="{FF2B5EF4-FFF2-40B4-BE49-F238E27FC236}">
                  <a16:creationId xmlns:a16="http://schemas.microsoft.com/office/drawing/2014/main" id="{F2F5194D-3044-47A7-B39B-A336899C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630" y="2479895"/>
              <a:ext cx="12411" cy="0"/>
            </a:xfrm>
            <a:custGeom>
              <a:avLst/>
              <a:gdLst>
                <a:gd name="T0" fmla="*/ 0 w 13"/>
                <a:gd name="T1" fmla="*/ 1 w 13"/>
                <a:gd name="T2" fmla="*/ 0 w 13"/>
                <a:gd name="T3" fmla="*/ 0 60000 65536"/>
                <a:gd name="T4" fmla="*/ 0 60000 65536"/>
                <a:gd name="T5" fmla="*/ 0 60000 65536"/>
                <a:gd name="T6" fmla="*/ 0 w 13"/>
                <a:gd name="T7" fmla="*/ 13 w 13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13">
                  <a:moveTo>
                    <a:pt x="0" y="0"/>
                  </a:move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7" name="Freeform 1369">
              <a:extLst>
                <a:ext uri="{FF2B5EF4-FFF2-40B4-BE49-F238E27FC236}">
                  <a16:creationId xmlns:a16="http://schemas.microsoft.com/office/drawing/2014/main" id="{876EC3F3-7106-43AF-B5A2-E6CA73651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828" y="2602361"/>
              <a:ext cx="239912" cy="105455"/>
            </a:xfrm>
            <a:custGeom>
              <a:avLst/>
              <a:gdLst>
                <a:gd name="T0" fmla="*/ 1 w 265"/>
                <a:gd name="T1" fmla="*/ 1 h 103"/>
                <a:gd name="T2" fmla="*/ 1 w 265"/>
                <a:gd name="T3" fmla="*/ 1 h 103"/>
                <a:gd name="T4" fmla="*/ 1 w 265"/>
                <a:gd name="T5" fmla="*/ 1 h 103"/>
                <a:gd name="T6" fmla="*/ 1 w 265"/>
                <a:gd name="T7" fmla="*/ 1 h 103"/>
                <a:gd name="T8" fmla="*/ 1 w 265"/>
                <a:gd name="T9" fmla="*/ 1 h 103"/>
                <a:gd name="T10" fmla="*/ 1 w 265"/>
                <a:gd name="T11" fmla="*/ 1 h 103"/>
                <a:gd name="T12" fmla="*/ 1 w 265"/>
                <a:gd name="T13" fmla="*/ 1 h 103"/>
                <a:gd name="T14" fmla="*/ 1 w 265"/>
                <a:gd name="T15" fmla="*/ 1 h 103"/>
                <a:gd name="T16" fmla="*/ 1 w 265"/>
                <a:gd name="T17" fmla="*/ 1 h 103"/>
                <a:gd name="T18" fmla="*/ 1 w 265"/>
                <a:gd name="T19" fmla="*/ 1 h 103"/>
                <a:gd name="T20" fmla="*/ 1 w 265"/>
                <a:gd name="T21" fmla="*/ 1 h 103"/>
                <a:gd name="T22" fmla="*/ 1 w 265"/>
                <a:gd name="T23" fmla="*/ 1 h 103"/>
                <a:gd name="T24" fmla="*/ 1 w 265"/>
                <a:gd name="T25" fmla="*/ 1 h 103"/>
                <a:gd name="T26" fmla="*/ 1 w 265"/>
                <a:gd name="T27" fmla="*/ 1 h 103"/>
                <a:gd name="T28" fmla="*/ 1 w 265"/>
                <a:gd name="T29" fmla="*/ 1 h 103"/>
                <a:gd name="T30" fmla="*/ 0 w 265"/>
                <a:gd name="T31" fmla="*/ 1 h 103"/>
                <a:gd name="T32" fmla="*/ 1 w 265"/>
                <a:gd name="T33" fmla="*/ 1 h 103"/>
                <a:gd name="T34" fmla="*/ 1 w 265"/>
                <a:gd name="T35" fmla="*/ 1 h 103"/>
                <a:gd name="T36" fmla="*/ 1 w 265"/>
                <a:gd name="T37" fmla="*/ 1 h 103"/>
                <a:gd name="T38" fmla="*/ 1 w 265"/>
                <a:gd name="T39" fmla="*/ 1 h 103"/>
                <a:gd name="T40" fmla="*/ 0 w 265"/>
                <a:gd name="T41" fmla="*/ 1 h 103"/>
                <a:gd name="T42" fmla="*/ 0 w 265"/>
                <a:gd name="T43" fmla="*/ 0 h 103"/>
                <a:gd name="T44" fmla="*/ 0 w 265"/>
                <a:gd name="T45" fmla="*/ 1 h 103"/>
                <a:gd name="T46" fmla="*/ 0 w 265"/>
                <a:gd name="T47" fmla="*/ 0 h 103"/>
                <a:gd name="T48" fmla="*/ 1 w 265"/>
                <a:gd name="T49" fmla="*/ 0 h 103"/>
                <a:gd name="T50" fmla="*/ 1 w 265"/>
                <a:gd name="T51" fmla="*/ 0 h 103"/>
                <a:gd name="T52" fmla="*/ 1 w 265"/>
                <a:gd name="T53" fmla="*/ 1 h 103"/>
                <a:gd name="T54" fmla="*/ 1 w 265"/>
                <a:gd name="T55" fmla="*/ 1 h 103"/>
                <a:gd name="T56" fmla="*/ 1 w 265"/>
                <a:gd name="T57" fmla="*/ 1 h 103"/>
                <a:gd name="T58" fmla="*/ 1 w 265"/>
                <a:gd name="T59" fmla="*/ 1 h 103"/>
                <a:gd name="T60" fmla="*/ 1 w 265"/>
                <a:gd name="T61" fmla="*/ 0 h 103"/>
                <a:gd name="T62" fmla="*/ 1 w 265"/>
                <a:gd name="T63" fmla="*/ 1 h 103"/>
                <a:gd name="T64" fmla="*/ 1 w 265"/>
                <a:gd name="T65" fmla="*/ 1 h 103"/>
                <a:gd name="T66" fmla="*/ 1 w 265"/>
                <a:gd name="T67" fmla="*/ 1 h 103"/>
                <a:gd name="T68" fmla="*/ 1 w 265"/>
                <a:gd name="T69" fmla="*/ 0 h 103"/>
                <a:gd name="T70" fmla="*/ 1 w 265"/>
                <a:gd name="T71" fmla="*/ 0 h 103"/>
                <a:gd name="T72" fmla="*/ 1 w 265"/>
                <a:gd name="T73" fmla="*/ 0 h 103"/>
                <a:gd name="T74" fmla="*/ 1 w 265"/>
                <a:gd name="T75" fmla="*/ 1 h 103"/>
                <a:gd name="T76" fmla="*/ 1 w 265"/>
                <a:gd name="T77" fmla="*/ 0 h 103"/>
                <a:gd name="T78" fmla="*/ 1 w 265"/>
                <a:gd name="T79" fmla="*/ 0 h 103"/>
                <a:gd name="T80" fmla="*/ 1 w 265"/>
                <a:gd name="T81" fmla="*/ 0 h 103"/>
                <a:gd name="T82" fmla="*/ 1 w 265"/>
                <a:gd name="T83" fmla="*/ 0 h 103"/>
                <a:gd name="T84" fmla="*/ 1 w 265"/>
                <a:gd name="T85" fmla="*/ 0 h 103"/>
                <a:gd name="T86" fmla="*/ 1 w 265"/>
                <a:gd name="T87" fmla="*/ 1 h 103"/>
                <a:gd name="T88" fmla="*/ 1 w 265"/>
                <a:gd name="T89" fmla="*/ 1 h 10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5"/>
                <a:gd name="T136" fmla="*/ 0 h 103"/>
                <a:gd name="T137" fmla="*/ 265 w 265"/>
                <a:gd name="T138" fmla="*/ 103 h 10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5" h="103">
                  <a:moveTo>
                    <a:pt x="265" y="49"/>
                  </a:moveTo>
                  <a:lnTo>
                    <a:pt x="245" y="49"/>
                  </a:lnTo>
                  <a:lnTo>
                    <a:pt x="228" y="69"/>
                  </a:lnTo>
                  <a:lnTo>
                    <a:pt x="228" y="86"/>
                  </a:lnTo>
                  <a:lnTo>
                    <a:pt x="194" y="86"/>
                  </a:lnTo>
                  <a:lnTo>
                    <a:pt x="176" y="103"/>
                  </a:lnTo>
                  <a:lnTo>
                    <a:pt x="140" y="103"/>
                  </a:lnTo>
                  <a:lnTo>
                    <a:pt x="105" y="103"/>
                  </a:lnTo>
                  <a:lnTo>
                    <a:pt x="88" y="103"/>
                  </a:lnTo>
                  <a:lnTo>
                    <a:pt x="53" y="86"/>
                  </a:lnTo>
                  <a:lnTo>
                    <a:pt x="34" y="69"/>
                  </a:lnTo>
                  <a:lnTo>
                    <a:pt x="17" y="69"/>
                  </a:lnTo>
                  <a:lnTo>
                    <a:pt x="34" y="69"/>
                  </a:lnTo>
                  <a:lnTo>
                    <a:pt x="34" y="49"/>
                  </a:lnTo>
                  <a:lnTo>
                    <a:pt x="17" y="49"/>
                  </a:lnTo>
                  <a:lnTo>
                    <a:pt x="0" y="49"/>
                  </a:lnTo>
                  <a:lnTo>
                    <a:pt x="34" y="49"/>
                  </a:lnTo>
                  <a:lnTo>
                    <a:pt x="53" y="32"/>
                  </a:lnTo>
                  <a:lnTo>
                    <a:pt x="34" y="32"/>
                  </a:lnTo>
                  <a:lnTo>
                    <a:pt x="17" y="3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3" y="15"/>
                  </a:lnTo>
                  <a:lnTo>
                    <a:pt x="53" y="32"/>
                  </a:lnTo>
                  <a:lnTo>
                    <a:pt x="53" y="15"/>
                  </a:lnTo>
                  <a:lnTo>
                    <a:pt x="71" y="15"/>
                  </a:lnTo>
                  <a:lnTo>
                    <a:pt x="71" y="0"/>
                  </a:lnTo>
                  <a:lnTo>
                    <a:pt x="71" y="15"/>
                  </a:lnTo>
                  <a:lnTo>
                    <a:pt x="88" y="15"/>
                  </a:lnTo>
                  <a:lnTo>
                    <a:pt x="105" y="15"/>
                  </a:lnTo>
                  <a:lnTo>
                    <a:pt x="105" y="0"/>
                  </a:lnTo>
                  <a:lnTo>
                    <a:pt x="123" y="0"/>
                  </a:lnTo>
                  <a:lnTo>
                    <a:pt x="140" y="0"/>
                  </a:lnTo>
                  <a:lnTo>
                    <a:pt x="159" y="15"/>
                  </a:lnTo>
                  <a:lnTo>
                    <a:pt x="159" y="0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211" y="0"/>
                  </a:lnTo>
                  <a:lnTo>
                    <a:pt x="228" y="0"/>
                  </a:lnTo>
                  <a:lnTo>
                    <a:pt x="228" y="32"/>
                  </a:lnTo>
                  <a:lnTo>
                    <a:pt x="265" y="4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8" name="Freeform 1370">
              <a:extLst>
                <a:ext uri="{FF2B5EF4-FFF2-40B4-BE49-F238E27FC236}">
                  <a16:creationId xmlns:a16="http://schemas.microsoft.com/office/drawing/2014/main" id="{D1E0CA4B-B3BB-41CF-AA52-BEF75B0B9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5176" y="2530921"/>
              <a:ext cx="33090" cy="20410"/>
            </a:xfrm>
            <a:custGeom>
              <a:avLst/>
              <a:gdLst>
                <a:gd name="T0" fmla="*/ 1 w 36"/>
                <a:gd name="T1" fmla="*/ 1 h 17"/>
                <a:gd name="T2" fmla="*/ 0 w 36"/>
                <a:gd name="T3" fmla="*/ 1 h 17"/>
                <a:gd name="T4" fmla="*/ 0 w 36"/>
                <a:gd name="T5" fmla="*/ 0 h 17"/>
                <a:gd name="T6" fmla="*/ 1 w 36"/>
                <a:gd name="T7" fmla="*/ 0 h 17"/>
                <a:gd name="T8" fmla="*/ 1 w 36"/>
                <a:gd name="T9" fmla="*/ 1 h 17"/>
                <a:gd name="T10" fmla="*/ 1 w 36"/>
                <a:gd name="T11" fmla="*/ 1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17"/>
                <a:gd name="T20" fmla="*/ 36 w 36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17">
                  <a:moveTo>
                    <a:pt x="17" y="17"/>
                  </a:moveTo>
                  <a:lnTo>
                    <a:pt x="0" y="17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6" y="17"/>
                  </a:lnTo>
                  <a:lnTo>
                    <a:pt x="17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59" name="Freeform 1371">
              <a:extLst>
                <a:ext uri="{FF2B5EF4-FFF2-40B4-BE49-F238E27FC236}">
                  <a16:creationId xmlns:a16="http://schemas.microsoft.com/office/drawing/2014/main" id="{BC26E509-A963-48F7-989B-B3AF6BFCD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104" y="2149917"/>
              <a:ext cx="62048" cy="37421"/>
            </a:xfrm>
            <a:custGeom>
              <a:avLst/>
              <a:gdLst>
                <a:gd name="T0" fmla="*/ 1 w 69"/>
                <a:gd name="T1" fmla="*/ 1 h 36"/>
                <a:gd name="T2" fmla="*/ 1 w 69"/>
                <a:gd name="T3" fmla="*/ 1 h 36"/>
                <a:gd name="T4" fmla="*/ 0 w 69"/>
                <a:gd name="T5" fmla="*/ 1 h 36"/>
                <a:gd name="T6" fmla="*/ 1 w 69"/>
                <a:gd name="T7" fmla="*/ 1 h 36"/>
                <a:gd name="T8" fmla="*/ 1 w 69"/>
                <a:gd name="T9" fmla="*/ 0 h 36"/>
                <a:gd name="T10" fmla="*/ 1 w 69"/>
                <a:gd name="T11" fmla="*/ 0 h 36"/>
                <a:gd name="T12" fmla="*/ 1 w 69"/>
                <a:gd name="T13" fmla="*/ 1 h 36"/>
                <a:gd name="T14" fmla="*/ 1 w 69"/>
                <a:gd name="T15" fmla="*/ 1 h 36"/>
                <a:gd name="T16" fmla="*/ 1 w 69"/>
                <a:gd name="T17" fmla="*/ 1 h 36"/>
                <a:gd name="T18" fmla="*/ 1 w 69"/>
                <a:gd name="T19" fmla="*/ 1 h 36"/>
                <a:gd name="T20" fmla="*/ 1 w 69"/>
                <a:gd name="T21" fmla="*/ 1 h 36"/>
                <a:gd name="T22" fmla="*/ 1 w 69"/>
                <a:gd name="T23" fmla="*/ 1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9"/>
                <a:gd name="T37" fmla="*/ 0 h 36"/>
                <a:gd name="T38" fmla="*/ 69 w 69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9" h="36">
                  <a:moveTo>
                    <a:pt x="17" y="36"/>
                  </a:moveTo>
                  <a:lnTo>
                    <a:pt x="17" y="19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35" y="19"/>
                  </a:lnTo>
                  <a:lnTo>
                    <a:pt x="52" y="19"/>
                  </a:lnTo>
                  <a:lnTo>
                    <a:pt x="69" y="19"/>
                  </a:lnTo>
                  <a:lnTo>
                    <a:pt x="52" y="19"/>
                  </a:lnTo>
                  <a:lnTo>
                    <a:pt x="35" y="36"/>
                  </a:lnTo>
                  <a:lnTo>
                    <a:pt x="17" y="3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60" name="Freeform 1372">
              <a:extLst>
                <a:ext uri="{FF2B5EF4-FFF2-40B4-BE49-F238E27FC236}">
                  <a16:creationId xmlns:a16="http://schemas.microsoft.com/office/drawing/2014/main" id="{434096D2-0038-46B8-BB83-00A7A8FED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64" y="2367635"/>
              <a:ext cx="910014" cy="986527"/>
            </a:xfrm>
            <a:custGeom>
              <a:avLst/>
              <a:gdLst>
                <a:gd name="T0" fmla="*/ 1 w 1023"/>
                <a:gd name="T1" fmla="*/ 0 h 975"/>
                <a:gd name="T2" fmla="*/ 1 w 1023"/>
                <a:gd name="T3" fmla="*/ 0 h 975"/>
                <a:gd name="T4" fmla="*/ 1 w 1023"/>
                <a:gd name="T5" fmla="*/ 0 h 975"/>
                <a:gd name="T6" fmla="*/ 1 w 1023"/>
                <a:gd name="T7" fmla="*/ 0 h 975"/>
                <a:gd name="T8" fmla="*/ 1 w 1023"/>
                <a:gd name="T9" fmla="*/ 0 h 975"/>
                <a:gd name="T10" fmla="*/ 1 w 1023"/>
                <a:gd name="T11" fmla="*/ 0 h 975"/>
                <a:gd name="T12" fmla="*/ 1 w 1023"/>
                <a:gd name="T13" fmla="*/ 0 h 975"/>
                <a:gd name="T14" fmla="*/ 1 w 1023"/>
                <a:gd name="T15" fmla="*/ 0 h 975"/>
                <a:gd name="T16" fmla="*/ 1 w 1023"/>
                <a:gd name="T17" fmla="*/ 0 h 975"/>
                <a:gd name="T18" fmla="*/ 1 w 1023"/>
                <a:gd name="T19" fmla="*/ 0 h 975"/>
                <a:gd name="T20" fmla="*/ 1 w 1023"/>
                <a:gd name="T21" fmla="*/ 0 h 975"/>
                <a:gd name="T22" fmla="*/ 1 w 1023"/>
                <a:gd name="T23" fmla="*/ 0 h 975"/>
                <a:gd name="T24" fmla="*/ 1 w 1023"/>
                <a:gd name="T25" fmla="*/ 0 h 975"/>
                <a:gd name="T26" fmla="*/ 1 w 1023"/>
                <a:gd name="T27" fmla="*/ 0 h 975"/>
                <a:gd name="T28" fmla="*/ 1 w 1023"/>
                <a:gd name="T29" fmla="*/ 0 h 975"/>
                <a:gd name="T30" fmla="*/ 1 w 1023"/>
                <a:gd name="T31" fmla="*/ 0 h 975"/>
                <a:gd name="T32" fmla="*/ 1 w 1023"/>
                <a:gd name="T33" fmla="*/ 0 h 975"/>
                <a:gd name="T34" fmla="*/ 1 w 1023"/>
                <a:gd name="T35" fmla="*/ 0 h 975"/>
                <a:gd name="T36" fmla="*/ 1 w 1023"/>
                <a:gd name="T37" fmla="*/ 0 h 975"/>
                <a:gd name="T38" fmla="*/ 1 w 1023"/>
                <a:gd name="T39" fmla="*/ 0 h 975"/>
                <a:gd name="T40" fmla="*/ 1 w 1023"/>
                <a:gd name="T41" fmla="*/ 0 h 975"/>
                <a:gd name="T42" fmla="*/ 1 w 1023"/>
                <a:gd name="T43" fmla="*/ 0 h 975"/>
                <a:gd name="T44" fmla="*/ 1 w 1023"/>
                <a:gd name="T45" fmla="*/ 0 h 975"/>
                <a:gd name="T46" fmla="*/ 1 w 1023"/>
                <a:gd name="T47" fmla="*/ 0 h 975"/>
                <a:gd name="T48" fmla="*/ 1 w 1023"/>
                <a:gd name="T49" fmla="*/ 0 h 975"/>
                <a:gd name="T50" fmla="*/ 1 w 1023"/>
                <a:gd name="T51" fmla="*/ 0 h 975"/>
                <a:gd name="T52" fmla="*/ 1 w 1023"/>
                <a:gd name="T53" fmla="*/ 0 h 975"/>
                <a:gd name="T54" fmla="*/ 1 w 1023"/>
                <a:gd name="T55" fmla="*/ 0 h 975"/>
                <a:gd name="T56" fmla="*/ 1 w 1023"/>
                <a:gd name="T57" fmla="*/ 0 h 975"/>
                <a:gd name="T58" fmla="*/ 1 w 1023"/>
                <a:gd name="T59" fmla="*/ 0 h 975"/>
                <a:gd name="T60" fmla="*/ 1 w 1023"/>
                <a:gd name="T61" fmla="*/ 0 h 975"/>
                <a:gd name="T62" fmla="*/ 1 w 1023"/>
                <a:gd name="T63" fmla="*/ 0 h 975"/>
                <a:gd name="T64" fmla="*/ 1 w 1023"/>
                <a:gd name="T65" fmla="*/ 0 h 975"/>
                <a:gd name="T66" fmla="*/ 1 w 1023"/>
                <a:gd name="T67" fmla="*/ 0 h 975"/>
                <a:gd name="T68" fmla="*/ 1 w 1023"/>
                <a:gd name="T69" fmla="*/ 0 h 975"/>
                <a:gd name="T70" fmla="*/ 1 w 1023"/>
                <a:gd name="T71" fmla="*/ 0 h 975"/>
                <a:gd name="T72" fmla="*/ 1 w 1023"/>
                <a:gd name="T73" fmla="*/ 0 h 975"/>
                <a:gd name="T74" fmla="*/ 1 w 1023"/>
                <a:gd name="T75" fmla="*/ 0 h 975"/>
                <a:gd name="T76" fmla="*/ 1 w 1023"/>
                <a:gd name="T77" fmla="*/ 0 h 975"/>
                <a:gd name="T78" fmla="*/ 1 w 1023"/>
                <a:gd name="T79" fmla="*/ 0 h 975"/>
                <a:gd name="T80" fmla="*/ 1 w 1023"/>
                <a:gd name="T81" fmla="*/ 0 h 975"/>
                <a:gd name="T82" fmla="*/ 1 w 1023"/>
                <a:gd name="T83" fmla="*/ 0 h 975"/>
                <a:gd name="T84" fmla="*/ 1 w 1023"/>
                <a:gd name="T85" fmla="*/ 0 h 975"/>
                <a:gd name="T86" fmla="*/ 1 w 1023"/>
                <a:gd name="T87" fmla="*/ 0 h 975"/>
                <a:gd name="T88" fmla="*/ 1 w 1023"/>
                <a:gd name="T89" fmla="*/ 0 h 975"/>
                <a:gd name="T90" fmla="*/ 1 w 1023"/>
                <a:gd name="T91" fmla="*/ 0 h 975"/>
                <a:gd name="T92" fmla="*/ 1 w 1023"/>
                <a:gd name="T93" fmla="*/ 0 h 975"/>
                <a:gd name="T94" fmla="*/ 1 w 1023"/>
                <a:gd name="T95" fmla="*/ 0 h 975"/>
                <a:gd name="T96" fmla="*/ 1 w 1023"/>
                <a:gd name="T97" fmla="*/ 0 h 975"/>
                <a:gd name="T98" fmla="*/ 1 w 1023"/>
                <a:gd name="T99" fmla="*/ 0 h 975"/>
                <a:gd name="T100" fmla="*/ 1 w 1023"/>
                <a:gd name="T101" fmla="*/ 0 h 975"/>
                <a:gd name="T102" fmla="*/ 1 w 1023"/>
                <a:gd name="T103" fmla="*/ 0 h 975"/>
                <a:gd name="T104" fmla="*/ 1 w 1023"/>
                <a:gd name="T105" fmla="*/ 0 h 975"/>
                <a:gd name="T106" fmla="*/ 1 w 1023"/>
                <a:gd name="T107" fmla="*/ 0 h 975"/>
                <a:gd name="T108" fmla="*/ 1 w 1023"/>
                <a:gd name="T109" fmla="*/ 0 h 975"/>
                <a:gd name="T110" fmla="*/ 1 w 1023"/>
                <a:gd name="T111" fmla="*/ 0 h 975"/>
                <a:gd name="T112" fmla="*/ 1 w 1023"/>
                <a:gd name="T113" fmla="*/ 0 h 975"/>
                <a:gd name="T114" fmla="*/ 1 w 1023"/>
                <a:gd name="T115" fmla="*/ 0 h 975"/>
                <a:gd name="T116" fmla="*/ 1 w 1023"/>
                <a:gd name="T117" fmla="*/ 0 h 975"/>
                <a:gd name="T118" fmla="*/ 1 w 1023"/>
                <a:gd name="T119" fmla="*/ 0 h 975"/>
                <a:gd name="T120" fmla="*/ 1 w 1023"/>
                <a:gd name="T121" fmla="*/ 0 h 9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23"/>
                <a:gd name="T184" fmla="*/ 0 h 975"/>
                <a:gd name="T185" fmla="*/ 1023 w 1023"/>
                <a:gd name="T186" fmla="*/ 975 h 9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23" h="975">
                  <a:moveTo>
                    <a:pt x="1023" y="945"/>
                  </a:moveTo>
                  <a:lnTo>
                    <a:pt x="1023" y="945"/>
                  </a:lnTo>
                  <a:lnTo>
                    <a:pt x="1023" y="897"/>
                  </a:lnTo>
                  <a:lnTo>
                    <a:pt x="971" y="864"/>
                  </a:lnTo>
                  <a:lnTo>
                    <a:pt x="917" y="768"/>
                  </a:lnTo>
                  <a:lnTo>
                    <a:pt x="900" y="768"/>
                  </a:lnTo>
                  <a:lnTo>
                    <a:pt x="883" y="720"/>
                  </a:lnTo>
                  <a:lnTo>
                    <a:pt x="848" y="735"/>
                  </a:lnTo>
                  <a:lnTo>
                    <a:pt x="831" y="753"/>
                  </a:lnTo>
                  <a:lnTo>
                    <a:pt x="779" y="705"/>
                  </a:lnTo>
                  <a:lnTo>
                    <a:pt x="779" y="687"/>
                  </a:lnTo>
                  <a:lnTo>
                    <a:pt x="727" y="705"/>
                  </a:lnTo>
                  <a:lnTo>
                    <a:pt x="727" y="687"/>
                  </a:lnTo>
                  <a:lnTo>
                    <a:pt x="727" y="129"/>
                  </a:lnTo>
                  <a:lnTo>
                    <a:pt x="675" y="96"/>
                  </a:lnTo>
                  <a:lnTo>
                    <a:pt x="624" y="112"/>
                  </a:lnTo>
                  <a:lnTo>
                    <a:pt x="589" y="96"/>
                  </a:lnTo>
                  <a:lnTo>
                    <a:pt x="555" y="96"/>
                  </a:lnTo>
                  <a:lnTo>
                    <a:pt x="503" y="64"/>
                  </a:lnTo>
                  <a:lnTo>
                    <a:pt x="434" y="64"/>
                  </a:lnTo>
                  <a:lnTo>
                    <a:pt x="416" y="33"/>
                  </a:lnTo>
                  <a:lnTo>
                    <a:pt x="364" y="33"/>
                  </a:lnTo>
                  <a:lnTo>
                    <a:pt x="347" y="16"/>
                  </a:lnTo>
                  <a:lnTo>
                    <a:pt x="313" y="0"/>
                  </a:lnTo>
                  <a:lnTo>
                    <a:pt x="278" y="33"/>
                  </a:lnTo>
                  <a:lnTo>
                    <a:pt x="244" y="48"/>
                  </a:lnTo>
                  <a:lnTo>
                    <a:pt x="192" y="81"/>
                  </a:lnTo>
                  <a:lnTo>
                    <a:pt x="174" y="81"/>
                  </a:lnTo>
                  <a:lnTo>
                    <a:pt x="140" y="112"/>
                  </a:lnTo>
                  <a:lnTo>
                    <a:pt x="123" y="177"/>
                  </a:lnTo>
                  <a:lnTo>
                    <a:pt x="52" y="192"/>
                  </a:lnTo>
                  <a:lnTo>
                    <a:pt x="34" y="225"/>
                  </a:lnTo>
                  <a:lnTo>
                    <a:pt x="103" y="273"/>
                  </a:lnTo>
                  <a:lnTo>
                    <a:pt x="123" y="304"/>
                  </a:lnTo>
                  <a:lnTo>
                    <a:pt x="157" y="352"/>
                  </a:lnTo>
                  <a:lnTo>
                    <a:pt x="157" y="369"/>
                  </a:lnTo>
                  <a:lnTo>
                    <a:pt x="103" y="369"/>
                  </a:lnTo>
                  <a:lnTo>
                    <a:pt x="103" y="336"/>
                  </a:lnTo>
                  <a:lnTo>
                    <a:pt x="86" y="336"/>
                  </a:lnTo>
                  <a:lnTo>
                    <a:pt x="17" y="369"/>
                  </a:lnTo>
                  <a:lnTo>
                    <a:pt x="0" y="400"/>
                  </a:lnTo>
                  <a:lnTo>
                    <a:pt x="34" y="417"/>
                  </a:lnTo>
                  <a:lnTo>
                    <a:pt x="34" y="432"/>
                  </a:lnTo>
                  <a:lnTo>
                    <a:pt x="34" y="448"/>
                  </a:lnTo>
                  <a:lnTo>
                    <a:pt x="69" y="465"/>
                  </a:lnTo>
                  <a:lnTo>
                    <a:pt x="103" y="465"/>
                  </a:lnTo>
                  <a:lnTo>
                    <a:pt x="140" y="465"/>
                  </a:lnTo>
                  <a:lnTo>
                    <a:pt x="174" y="448"/>
                  </a:lnTo>
                  <a:lnTo>
                    <a:pt x="174" y="465"/>
                  </a:lnTo>
                  <a:lnTo>
                    <a:pt x="192" y="495"/>
                  </a:lnTo>
                  <a:lnTo>
                    <a:pt x="174" y="528"/>
                  </a:lnTo>
                  <a:lnTo>
                    <a:pt x="140" y="528"/>
                  </a:lnTo>
                  <a:lnTo>
                    <a:pt x="123" y="543"/>
                  </a:lnTo>
                  <a:lnTo>
                    <a:pt x="103" y="543"/>
                  </a:lnTo>
                  <a:lnTo>
                    <a:pt x="86" y="543"/>
                  </a:lnTo>
                  <a:lnTo>
                    <a:pt x="52" y="624"/>
                  </a:lnTo>
                  <a:lnTo>
                    <a:pt x="103" y="720"/>
                  </a:lnTo>
                  <a:lnTo>
                    <a:pt x="123" y="720"/>
                  </a:lnTo>
                  <a:lnTo>
                    <a:pt x="157" y="705"/>
                  </a:lnTo>
                  <a:lnTo>
                    <a:pt x="157" y="735"/>
                  </a:lnTo>
                  <a:lnTo>
                    <a:pt x="157" y="753"/>
                  </a:lnTo>
                  <a:lnTo>
                    <a:pt x="174" y="768"/>
                  </a:lnTo>
                  <a:lnTo>
                    <a:pt x="226" y="768"/>
                  </a:lnTo>
                  <a:lnTo>
                    <a:pt x="244" y="783"/>
                  </a:lnTo>
                  <a:lnTo>
                    <a:pt x="244" y="768"/>
                  </a:lnTo>
                  <a:lnTo>
                    <a:pt x="278" y="768"/>
                  </a:lnTo>
                  <a:lnTo>
                    <a:pt x="278" y="801"/>
                  </a:lnTo>
                  <a:lnTo>
                    <a:pt x="278" y="831"/>
                  </a:lnTo>
                  <a:lnTo>
                    <a:pt x="192" y="897"/>
                  </a:lnTo>
                  <a:lnTo>
                    <a:pt x="140" y="912"/>
                  </a:lnTo>
                  <a:lnTo>
                    <a:pt x="123" y="927"/>
                  </a:lnTo>
                  <a:lnTo>
                    <a:pt x="69" y="960"/>
                  </a:lnTo>
                  <a:lnTo>
                    <a:pt x="86" y="975"/>
                  </a:lnTo>
                  <a:lnTo>
                    <a:pt x="174" y="927"/>
                  </a:lnTo>
                  <a:lnTo>
                    <a:pt x="244" y="897"/>
                  </a:lnTo>
                  <a:lnTo>
                    <a:pt x="261" y="879"/>
                  </a:lnTo>
                  <a:lnTo>
                    <a:pt x="295" y="849"/>
                  </a:lnTo>
                  <a:lnTo>
                    <a:pt x="382" y="783"/>
                  </a:lnTo>
                  <a:lnTo>
                    <a:pt x="399" y="768"/>
                  </a:lnTo>
                  <a:lnTo>
                    <a:pt x="364" y="753"/>
                  </a:lnTo>
                  <a:lnTo>
                    <a:pt x="382" y="735"/>
                  </a:lnTo>
                  <a:lnTo>
                    <a:pt x="416" y="705"/>
                  </a:lnTo>
                  <a:lnTo>
                    <a:pt x="416" y="672"/>
                  </a:lnTo>
                  <a:lnTo>
                    <a:pt x="468" y="639"/>
                  </a:lnTo>
                  <a:lnTo>
                    <a:pt x="485" y="639"/>
                  </a:lnTo>
                  <a:lnTo>
                    <a:pt x="468" y="657"/>
                  </a:lnTo>
                  <a:lnTo>
                    <a:pt x="451" y="672"/>
                  </a:lnTo>
                  <a:lnTo>
                    <a:pt x="434" y="720"/>
                  </a:lnTo>
                  <a:lnTo>
                    <a:pt x="451" y="735"/>
                  </a:lnTo>
                  <a:lnTo>
                    <a:pt x="434" y="753"/>
                  </a:lnTo>
                  <a:lnTo>
                    <a:pt x="451" y="753"/>
                  </a:lnTo>
                  <a:lnTo>
                    <a:pt x="503" y="720"/>
                  </a:lnTo>
                  <a:lnTo>
                    <a:pt x="520" y="720"/>
                  </a:lnTo>
                  <a:lnTo>
                    <a:pt x="537" y="687"/>
                  </a:lnTo>
                  <a:lnTo>
                    <a:pt x="520" y="657"/>
                  </a:lnTo>
                  <a:lnTo>
                    <a:pt x="572" y="672"/>
                  </a:lnTo>
                  <a:lnTo>
                    <a:pt x="641" y="705"/>
                  </a:lnTo>
                  <a:lnTo>
                    <a:pt x="693" y="705"/>
                  </a:lnTo>
                  <a:lnTo>
                    <a:pt x="745" y="720"/>
                  </a:lnTo>
                  <a:lnTo>
                    <a:pt x="762" y="720"/>
                  </a:lnTo>
                  <a:lnTo>
                    <a:pt x="762" y="735"/>
                  </a:lnTo>
                  <a:lnTo>
                    <a:pt x="848" y="801"/>
                  </a:lnTo>
                  <a:lnTo>
                    <a:pt x="900" y="897"/>
                  </a:lnTo>
                  <a:lnTo>
                    <a:pt x="883" y="816"/>
                  </a:lnTo>
                  <a:lnTo>
                    <a:pt x="866" y="801"/>
                  </a:lnTo>
                  <a:lnTo>
                    <a:pt x="883" y="801"/>
                  </a:lnTo>
                  <a:lnTo>
                    <a:pt x="883" y="768"/>
                  </a:lnTo>
                  <a:lnTo>
                    <a:pt x="900" y="849"/>
                  </a:lnTo>
                  <a:lnTo>
                    <a:pt x="917" y="831"/>
                  </a:lnTo>
                  <a:lnTo>
                    <a:pt x="952" y="864"/>
                  </a:lnTo>
                  <a:lnTo>
                    <a:pt x="917" y="849"/>
                  </a:lnTo>
                  <a:lnTo>
                    <a:pt x="917" y="864"/>
                  </a:lnTo>
                  <a:lnTo>
                    <a:pt x="917" y="897"/>
                  </a:lnTo>
                  <a:lnTo>
                    <a:pt x="935" y="879"/>
                  </a:lnTo>
                  <a:lnTo>
                    <a:pt x="935" y="912"/>
                  </a:lnTo>
                  <a:lnTo>
                    <a:pt x="971" y="960"/>
                  </a:lnTo>
                  <a:lnTo>
                    <a:pt x="971" y="927"/>
                  </a:lnTo>
                  <a:lnTo>
                    <a:pt x="952" y="897"/>
                  </a:lnTo>
                  <a:lnTo>
                    <a:pt x="971" y="897"/>
                  </a:lnTo>
                  <a:lnTo>
                    <a:pt x="971" y="912"/>
                  </a:lnTo>
                  <a:lnTo>
                    <a:pt x="988" y="945"/>
                  </a:lnTo>
                  <a:lnTo>
                    <a:pt x="1006" y="960"/>
                  </a:lnTo>
                  <a:lnTo>
                    <a:pt x="1023" y="94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61" name="Freeform 1373">
              <a:extLst>
                <a:ext uri="{FF2B5EF4-FFF2-40B4-BE49-F238E27FC236}">
                  <a16:creationId xmlns:a16="http://schemas.microsoft.com/office/drawing/2014/main" id="{01509CC8-9865-4548-BDCD-7436661CC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083" y="3255509"/>
              <a:ext cx="28957" cy="34017"/>
            </a:xfrm>
            <a:custGeom>
              <a:avLst/>
              <a:gdLst>
                <a:gd name="T0" fmla="*/ 0 w 34"/>
                <a:gd name="T1" fmla="*/ 0 h 33"/>
                <a:gd name="T2" fmla="*/ 0 w 34"/>
                <a:gd name="T3" fmla="*/ 0 h 33"/>
                <a:gd name="T4" fmla="*/ 1 w 34"/>
                <a:gd name="T5" fmla="*/ 0 h 33"/>
                <a:gd name="T6" fmla="*/ 1 w 34"/>
                <a:gd name="T7" fmla="*/ 0 h 33"/>
                <a:gd name="T8" fmla="*/ 0 w 34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33"/>
                <a:gd name="T17" fmla="*/ 34 w 3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33">
                  <a:moveTo>
                    <a:pt x="0" y="18"/>
                  </a:moveTo>
                  <a:lnTo>
                    <a:pt x="0" y="18"/>
                  </a:lnTo>
                  <a:lnTo>
                    <a:pt x="34" y="33"/>
                  </a:lnTo>
                  <a:lnTo>
                    <a:pt x="34" y="0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62" name="Freeform 1374">
              <a:extLst>
                <a:ext uri="{FF2B5EF4-FFF2-40B4-BE49-F238E27FC236}">
                  <a16:creationId xmlns:a16="http://schemas.microsoft.com/office/drawing/2014/main" id="{2BA8B430-A142-4C54-B060-C57690CC0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1447" y="3401784"/>
              <a:ext cx="33090" cy="17011"/>
            </a:xfrm>
            <a:custGeom>
              <a:avLst/>
              <a:gdLst>
                <a:gd name="T0" fmla="*/ 0 w 34"/>
                <a:gd name="T1" fmla="*/ 0 h 17"/>
                <a:gd name="T2" fmla="*/ 0 w 34"/>
                <a:gd name="T3" fmla="*/ 0 h 17"/>
                <a:gd name="T4" fmla="*/ 1 w 34"/>
                <a:gd name="T5" fmla="*/ 1 h 17"/>
                <a:gd name="T6" fmla="*/ 1 w 34"/>
                <a:gd name="T7" fmla="*/ 0 h 17"/>
                <a:gd name="T8" fmla="*/ 0 w 34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0" y="0"/>
                  </a:moveTo>
                  <a:lnTo>
                    <a:pt x="0" y="0"/>
                  </a:lnTo>
                  <a:lnTo>
                    <a:pt x="34" y="17"/>
                  </a:lnTo>
                  <a:lnTo>
                    <a:pt x="34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63" name="Freeform 1375">
              <a:extLst>
                <a:ext uri="{FF2B5EF4-FFF2-40B4-BE49-F238E27FC236}">
                  <a16:creationId xmlns:a16="http://schemas.microsoft.com/office/drawing/2014/main" id="{AAEF719A-A35D-4012-A483-63E9100D3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64" y="3061603"/>
              <a:ext cx="45501" cy="34017"/>
            </a:xfrm>
            <a:custGeom>
              <a:avLst/>
              <a:gdLst>
                <a:gd name="T0" fmla="*/ 0 w 52"/>
                <a:gd name="T1" fmla="*/ 0 h 33"/>
                <a:gd name="T2" fmla="*/ 0 w 52"/>
                <a:gd name="T3" fmla="*/ 0 h 33"/>
                <a:gd name="T4" fmla="*/ 1 w 52"/>
                <a:gd name="T5" fmla="*/ 0 h 33"/>
                <a:gd name="T6" fmla="*/ 1 w 52"/>
                <a:gd name="T7" fmla="*/ 0 h 33"/>
                <a:gd name="T8" fmla="*/ 1 w 52"/>
                <a:gd name="T9" fmla="*/ 0 h 33"/>
                <a:gd name="T10" fmla="*/ 0 w 52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3"/>
                <a:gd name="T20" fmla="*/ 52 w 5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3">
                  <a:moveTo>
                    <a:pt x="0" y="18"/>
                  </a:moveTo>
                  <a:lnTo>
                    <a:pt x="0" y="18"/>
                  </a:lnTo>
                  <a:lnTo>
                    <a:pt x="34" y="33"/>
                  </a:lnTo>
                  <a:lnTo>
                    <a:pt x="52" y="18"/>
                  </a:lnTo>
                  <a:lnTo>
                    <a:pt x="34" y="0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64" name="Freeform 1376">
              <a:extLst>
                <a:ext uri="{FF2B5EF4-FFF2-40B4-BE49-F238E27FC236}">
                  <a16:creationId xmlns:a16="http://schemas.microsoft.com/office/drawing/2014/main" id="{73E34187-586B-4A29-9B52-C8AA96CBE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96" y="3160257"/>
              <a:ext cx="74456" cy="78241"/>
            </a:xfrm>
            <a:custGeom>
              <a:avLst/>
              <a:gdLst>
                <a:gd name="T0" fmla="*/ 0 w 87"/>
                <a:gd name="T1" fmla="*/ 0 h 81"/>
                <a:gd name="T2" fmla="*/ 0 w 87"/>
                <a:gd name="T3" fmla="*/ 0 h 81"/>
                <a:gd name="T4" fmla="*/ 0 w 87"/>
                <a:gd name="T5" fmla="*/ 0 h 81"/>
                <a:gd name="T6" fmla="*/ 0 w 87"/>
                <a:gd name="T7" fmla="*/ 0 h 81"/>
                <a:gd name="T8" fmla="*/ 0 w 87"/>
                <a:gd name="T9" fmla="*/ 0 h 81"/>
                <a:gd name="T10" fmla="*/ 0 w 87"/>
                <a:gd name="T11" fmla="*/ 0 h 81"/>
                <a:gd name="T12" fmla="*/ 0 w 87"/>
                <a:gd name="T13" fmla="*/ 0 h 81"/>
                <a:gd name="T14" fmla="*/ 0 w 87"/>
                <a:gd name="T15" fmla="*/ 0 h 81"/>
                <a:gd name="T16" fmla="*/ 0 w 87"/>
                <a:gd name="T17" fmla="*/ 0 h 81"/>
                <a:gd name="T18" fmla="*/ 0 w 87"/>
                <a:gd name="T19" fmla="*/ 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81"/>
                <a:gd name="T32" fmla="*/ 87 w 87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81">
                  <a:moveTo>
                    <a:pt x="0" y="66"/>
                  </a:moveTo>
                  <a:lnTo>
                    <a:pt x="0" y="66"/>
                  </a:lnTo>
                  <a:lnTo>
                    <a:pt x="17" y="81"/>
                  </a:lnTo>
                  <a:lnTo>
                    <a:pt x="52" y="48"/>
                  </a:lnTo>
                  <a:lnTo>
                    <a:pt x="69" y="48"/>
                  </a:lnTo>
                  <a:lnTo>
                    <a:pt x="69" y="33"/>
                  </a:lnTo>
                  <a:lnTo>
                    <a:pt x="52" y="33"/>
                  </a:lnTo>
                  <a:lnTo>
                    <a:pt x="87" y="18"/>
                  </a:lnTo>
                  <a:lnTo>
                    <a:pt x="69" y="0"/>
                  </a:lnTo>
                  <a:lnTo>
                    <a:pt x="0" y="6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65" name="Freeform 1377">
              <a:extLst>
                <a:ext uri="{FF2B5EF4-FFF2-40B4-BE49-F238E27FC236}">
                  <a16:creationId xmlns:a16="http://schemas.microsoft.com/office/drawing/2014/main" id="{514E9041-CE29-47D1-A09C-DCDD4F380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792" y="3354159"/>
              <a:ext cx="49636" cy="95251"/>
            </a:xfrm>
            <a:custGeom>
              <a:avLst/>
              <a:gdLst>
                <a:gd name="T0" fmla="*/ 0 w 54"/>
                <a:gd name="T1" fmla="*/ 0 h 96"/>
                <a:gd name="T2" fmla="*/ 0 w 54"/>
                <a:gd name="T3" fmla="*/ 0 h 96"/>
                <a:gd name="T4" fmla="*/ 0 w 54"/>
                <a:gd name="T5" fmla="*/ 1 h 96"/>
                <a:gd name="T6" fmla="*/ 1 w 54"/>
                <a:gd name="T7" fmla="*/ 1 h 96"/>
                <a:gd name="T8" fmla="*/ 1 w 54"/>
                <a:gd name="T9" fmla="*/ 1 h 96"/>
                <a:gd name="T10" fmla="*/ 1 w 54"/>
                <a:gd name="T11" fmla="*/ 1 h 96"/>
                <a:gd name="T12" fmla="*/ 1 w 54"/>
                <a:gd name="T13" fmla="*/ 1 h 96"/>
                <a:gd name="T14" fmla="*/ 1 w 54"/>
                <a:gd name="T15" fmla="*/ 1 h 96"/>
                <a:gd name="T16" fmla="*/ 1 w 54"/>
                <a:gd name="T17" fmla="*/ 0 h 96"/>
                <a:gd name="T18" fmla="*/ 0 w 54"/>
                <a:gd name="T19" fmla="*/ 0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96"/>
                <a:gd name="T32" fmla="*/ 54 w 54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96">
                  <a:moveTo>
                    <a:pt x="0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19" y="81"/>
                  </a:lnTo>
                  <a:lnTo>
                    <a:pt x="54" y="96"/>
                  </a:lnTo>
                  <a:lnTo>
                    <a:pt x="19" y="65"/>
                  </a:lnTo>
                  <a:lnTo>
                    <a:pt x="36" y="48"/>
                  </a:lnTo>
                  <a:lnTo>
                    <a:pt x="19" y="33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66" name="Freeform 1378">
              <a:extLst>
                <a:ext uri="{FF2B5EF4-FFF2-40B4-BE49-F238E27FC236}">
                  <a16:creationId xmlns:a16="http://schemas.microsoft.com/office/drawing/2014/main" id="{166D8B9D-FBFC-4451-B7F4-9BC94DB3D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476" y="3497035"/>
              <a:ext cx="124093" cy="98653"/>
            </a:xfrm>
            <a:custGeom>
              <a:avLst/>
              <a:gdLst>
                <a:gd name="T0" fmla="*/ 0 w 140"/>
                <a:gd name="T1" fmla="*/ 0 h 96"/>
                <a:gd name="T2" fmla="*/ 0 w 140"/>
                <a:gd name="T3" fmla="*/ 0 h 96"/>
                <a:gd name="T4" fmla="*/ 1 w 140"/>
                <a:gd name="T5" fmla="*/ 1 h 96"/>
                <a:gd name="T6" fmla="*/ 1 w 140"/>
                <a:gd name="T7" fmla="*/ 1 h 96"/>
                <a:gd name="T8" fmla="*/ 1 w 140"/>
                <a:gd name="T9" fmla="*/ 1 h 96"/>
                <a:gd name="T10" fmla="*/ 1 w 140"/>
                <a:gd name="T11" fmla="*/ 1 h 96"/>
                <a:gd name="T12" fmla="*/ 1 w 140"/>
                <a:gd name="T13" fmla="*/ 1 h 96"/>
                <a:gd name="T14" fmla="*/ 1 w 140"/>
                <a:gd name="T15" fmla="*/ 1 h 96"/>
                <a:gd name="T16" fmla="*/ 1 w 140"/>
                <a:gd name="T17" fmla="*/ 1 h 96"/>
                <a:gd name="T18" fmla="*/ 1 w 140"/>
                <a:gd name="T19" fmla="*/ 0 h 96"/>
                <a:gd name="T20" fmla="*/ 0 w 140"/>
                <a:gd name="T21" fmla="*/ 0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0"/>
                <a:gd name="T34" fmla="*/ 0 h 96"/>
                <a:gd name="T35" fmla="*/ 140 w 140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0" h="96">
                  <a:moveTo>
                    <a:pt x="0" y="0"/>
                  </a:moveTo>
                  <a:lnTo>
                    <a:pt x="0" y="0"/>
                  </a:lnTo>
                  <a:lnTo>
                    <a:pt x="17" y="33"/>
                  </a:lnTo>
                  <a:lnTo>
                    <a:pt x="52" y="48"/>
                  </a:lnTo>
                  <a:lnTo>
                    <a:pt x="86" y="65"/>
                  </a:lnTo>
                  <a:lnTo>
                    <a:pt x="86" y="81"/>
                  </a:lnTo>
                  <a:lnTo>
                    <a:pt x="121" y="96"/>
                  </a:lnTo>
                  <a:lnTo>
                    <a:pt x="140" y="96"/>
                  </a:lnTo>
                  <a:lnTo>
                    <a:pt x="69" y="17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67" name="Line 1379">
              <a:extLst>
                <a:ext uri="{FF2B5EF4-FFF2-40B4-BE49-F238E27FC236}">
                  <a16:creationId xmlns:a16="http://schemas.microsoft.com/office/drawing/2014/main" id="{CD01FA13-3A25-4F7D-855E-F0610C077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4282" y="3391580"/>
              <a:ext cx="16546" cy="64633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68" name="Freeform 1380">
              <a:extLst>
                <a:ext uri="{FF2B5EF4-FFF2-40B4-BE49-F238E27FC236}">
                  <a16:creationId xmlns:a16="http://schemas.microsoft.com/office/drawing/2014/main" id="{DDC6C248-4040-4934-9F77-97C1F268E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964" y="3371170"/>
              <a:ext cx="33090" cy="13607"/>
            </a:xfrm>
            <a:custGeom>
              <a:avLst/>
              <a:gdLst>
                <a:gd name="T0" fmla="*/ 0 w 34"/>
                <a:gd name="T1" fmla="*/ 0 h 16"/>
                <a:gd name="T2" fmla="*/ 0 w 34"/>
                <a:gd name="T3" fmla="*/ 0 h 16"/>
                <a:gd name="T4" fmla="*/ 1 w 34"/>
                <a:gd name="T5" fmla="*/ 0 h 16"/>
                <a:gd name="T6" fmla="*/ 1 w 34"/>
                <a:gd name="T7" fmla="*/ 0 h 16"/>
                <a:gd name="T8" fmla="*/ 1 w 34"/>
                <a:gd name="T9" fmla="*/ 0 h 16"/>
                <a:gd name="T10" fmla="*/ 1 w 34"/>
                <a:gd name="T11" fmla="*/ 0 h 16"/>
                <a:gd name="T12" fmla="*/ 0 w 34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16"/>
                <a:gd name="T23" fmla="*/ 34 w 3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16">
                  <a:moveTo>
                    <a:pt x="0" y="16"/>
                  </a:moveTo>
                  <a:lnTo>
                    <a:pt x="0" y="16"/>
                  </a:lnTo>
                  <a:lnTo>
                    <a:pt x="34" y="16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69" name="Freeform 1381">
              <a:extLst>
                <a:ext uri="{FF2B5EF4-FFF2-40B4-BE49-F238E27FC236}">
                  <a16:creationId xmlns:a16="http://schemas.microsoft.com/office/drawing/2014/main" id="{F931D447-CD8F-44B2-AF9E-367F08A3E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381" y="2343821"/>
              <a:ext cx="2076483" cy="1493393"/>
            </a:xfrm>
            <a:custGeom>
              <a:avLst/>
              <a:gdLst>
                <a:gd name="T0" fmla="*/ 1 w 2338"/>
                <a:gd name="T1" fmla="*/ 1 h 1478"/>
                <a:gd name="T2" fmla="*/ 1 w 2338"/>
                <a:gd name="T3" fmla="*/ 1 h 1478"/>
                <a:gd name="T4" fmla="*/ 1 w 2338"/>
                <a:gd name="T5" fmla="*/ 1 h 1478"/>
                <a:gd name="T6" fmla="*/ 1 w 2338"/>
                <a:gd name="T7" fmla="*/ 1 h 1478"/>
                <a:gd name="T8" fmla="*/ 1 w 2338"/>
                <a:gd name="T9" fmla="*/ 1 h 1478"/>
                <a:gd name="T10" fmla="*/ 1 w 2338"/>
                <a:gd name="T11" fmla="*/ 1 h 1478"/>
                <a:gd name="T12" fmla="*/ 1 w 2338"/>
                <a:gd name="T13" fmla="*/ 1 h 1478"/>
                <a:gd name="T14" fmla="*/ 1 w 2338"/>
                <a:gd name="T15" fmla="*/ 1 h 1478"/>
                <a:gd name="T16" fmla="*/ 1 w 2338"/>
                <a:gd name="T17" fmla="*/ 1 h 1478"/>
                <a:gd name="T18" fmla="*/ 1 w 2338"/>
                <a:gd name="T19" fmla="*/ 1 h 1478"/>
                <a:gd name="T20" fmla="*/ 1 w 2338"/>
                <a:gd name="T21" fmla="*/ 1 h 1478"/>
                <a:gd name="T22" fmla="*/ 0 w 2338"/>
                <a:gd name="T23" fmla="*/ 1 h 1478"/>
                <a:gd name="T24" fmla="*/ 1 w 2338"/>
                <a:gd name="T25" fmla="*/ 1 h 1478"/>
                <a:gd name="T26" fmla="*/ 1 w 2338"/>
                <a:gd name="T27" fmla="*/ 1 h 1478"/>
                <a:gd name="T28" fmla="*/ 1 w 2338"/>
                <a:gd name="T29" fmla="*/ 1 h 1478"/>
                <a:gd name="T30" fmla="*/ 1 w 2338"/>
                <a:gd name="T31" fmla="*/ 1 h 1478"/>
                <a:gd name="T32" fmla="*/ 1 w 2338"/>
                <a:gd name="T33" fmla="*/ 1 h 1478"/>
                <a:gd name="T34" fmla="*/ 1 w 2338"/>
                <a:gd name="T35" fmla="*/ 1 h 1478"/>
                <a:gd name="T36" fmla="*/ 1 w 2338"/>
                <a:gd name="T37" fmla="*/ 1 h 1478"/>
                <a:gd name="T38" fmla="*/ 1 w 2338"/>
                <a:gd name="T39" fmla="*/ 1 h 1478"/>
                <a:gd name="T40" fmla="*/ 1 w 2338"/>
                <a:gd name="T41" fmla="*/ 1 h 1478"/>
                <a:gd name="T42" fmla="*/ 1 w 2338"/>
                <a:gd name="T43" fmla="*/ 1 h 1478"/>
                <a:gd name="T44" fmla="*/ 1 w 2338"/>
                <a:gd name="T45" fmla="*/ 1 h 1478"/>
                <a:gd name="T46" fmla="*/ 1 w 2338"/>
                <a:gd name="T47" fmla="*/ 1 h 1478"/>
                <a:gd name="T48" fmla="*/ 1 w 2338"/>
                <a:gd name="T49" fmla="*/ 1 h 1478"/>
                <a:gd name="T50" fmla="*/ 1 w 2338"/>
                <a:gd name="T51" fmla="*/ 0 h 1478"/>
                <a:gd name="T52" fmla="*/ 1 w 2338"/>
                <a:gd name="T53" fmla="*/ 1 h 1478"/>
                <a:gd name="T54" fmla="*/ 1 w 2338"/>
                <a:gd name="T55" fmla="*/ 1 h 1478"/>
                <a:gd name="T56" fmla="*/ 1 w 2338"/>
                <a:gd name="T57" fmla="*/ 1 h 1478"/>
                <a:gd name="T58" fmla="*/ 1 w 2338"/>
                <a:gd name="T59" fmla="*/ 1 h 1478"/>
                <a:gd name="T60" fmla="*/ 1 w 2338"/>
                <a:gd name="T61" fmla="*/ 1 h 1478"/>
                <a:gd name="T62" fmla="*/ 1 w 2338"/>
                <a:gd name="T63" fmla="*/ 1 h 1478"/>
                <a:gd name="T64" fmla="*/ 1 w 2338"/>
                <a:gd name="T65" fmla="*/ 1 h 1478"/>
                <a:gd name="T66" fmla="*/ 1 w 2338"/>
                <a:gd name="T67" fmla="*/ 1 h 1478"/>
                <a:gd name="T68" fmla="*/ 1 w 2338"/>
                <a:gd name="T69" fmla="*/ 1 h 1478"/>
                <a:gd name="T70" fmla="*/ 1 w 2338"/>
                <a:gd name="T71" fmla="*/ 1 h 1478"/>
                <a:gd name="T72" fmla="*/ 1 w 2338"/>
                <a:gd name="T73" fmla="*/ 1 h 1478"/>
                <a:gd name="T74" fmla="*/ 1 w 2338"/>
                <a:gd name="T75" fmla="*/ 1 h 1478"/>
                <a:gd name="T76" fmla="*/ 1 w 2338"/>
                <a:gd name="T77" fmla="*/ 1 h 1478"/>
                <a:gd name="T78" fmla="*/ 1 w 2338"/>
                <a:gd name="T79" fmla="*/ 1 h 1478"/>
                <a:gd name="T80" fmla="*/ 1 w 2338"/>
                <a:gd name="T81" fmla="*/ 1 h 1478"/>
                <a:gd name="T82" fmla="*/ 1 w 2338"/>
                <a:gd name="T83" fmla="*/ 1 h 1478"/>
                <a:gd name="T84" fmla="*/ 1 w 2338"/>
                <a:gd name="T85" fmla="*/ 1 h 1478"/>
                <a:gd name="T86" fmla="*/ 1 w 2338"/>
                <a:gd name="T87" fmla="*/ 1 h 1478"/>
                <a:gd name="T88" fmla="*/ 1 w 2338"/>
                <a:gd name="T89" fmla="*/ 1 h 1478"/>
                <a:gd name="T90" fmla="*/ 1 w 2338"/>
                <a:gd name="T91" fmla="*/ 1 h 1478"/>
                <a:gd name="T92" fmla="*/ 1 w 2338"/>
                <a:gd name="T93" fmla="*/ 1 h 1478"/>
                <a:gd name="T94" fmla="*/ 1 w 2338"/>
                <a:gd name="T95" fmla="*/ 1 h 1478"/>
                <a:gd name="T96" fmla="*/ 1 w 2338"/>
                <a:gd name="T97" fmla="*/ 1 h 1478"/>
                <a:gd name="T98" fmla="*/ 1 w 2338"/>
                <a:gd name="T99" fmla="*/ 1 h 1478"/>
                <a:gd name="T100" fmla="*/ 1 w 2338"/>
                <a:gd name="T101" fmla="*/ 1 h 1478"/>
                <a:gd name="T102" fmla="*/ 1 w 2338"/>
                <a:gd name="T103" fmla="*/ 1 h 1478"/>
                <a:gd name="T104" fmla="*/ 1 w 2338"/>
                <a:gd name="T105" fmla="*/ 1 h 1478"/>
                <a:gd name="T106" fmla="*/ 1 w 2338"/>
                <a:gd name="T107" fmla="*/ 1 h 1478"/>
                <a:gd name="T108" fmla="*/ 1 w 2338"/>
                <a:gd name="T109" fmla="*/ 1 h 1478"/>
                <a:gd name="T110" fmla="*/ 1 w 2338"/>
                <a:gd name="T111" fmla="*/ 1 h 1478"/>
                <a:gd name="T112" fmla="*/ 1 w 2338"/>
                <a:gd name="T113" fmla="*/ 1 h 1478"/>
                <a:gd name="T114" fmla="*/ 1 w 2338"/>
                <a:gd name="T115" fmla="*/ 1 h 1478"/>
                <a:gd name="T116" fmla="*/ 1 w 2338"/>
                <a:gd name="T117" fmla="*/ 1 h 1478"/>
                <a:gd name="T118" fmla="*/ 1 w 2338"/>
                <a:gd name="T119" fmla="*/ 1 h 1478"/>
                <a:gd name="T120" fmla="*/ 1 w 2338"/>
                <a:gd name="T121" fmla="*/ 1 h 14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38"/>
                <a:gd name="T184" fmla="*/ 0 h 1478"/>
                <a:gd name="T185" fmla="*/ 2338 w 2338"/>
                <a:gd name="T186" fmla="*/ 1478 h 14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38" h="1478">
                  <a:moveTo>
                    <a:pt x="1682" y="1415"/>
                  </a:moveTo>
                  <a:lnTo>
                    <a:pt x="1682" y="1415"/>
                  </a:lnTo>
                  <a:lnTo>
                    <a:pt x="1697" y="1415"/>
                  </a:lnTo>
                  <a:lnTo>
                    <a:pt x="1697" y="1430"/>
                  </a:lnTo>
                  <a:lnTo>
                    <a:pt x="1628" y="1447"/>
                  </a:lnTo>
                  <a:lnTo>
                    <a:pt x="1611" y="1463"/>
                  </a:lnTo>
                  <a:lnTo>
                    <a:pt x="1576" y="1478"/>
                  </a:lnTo>
                  <a:lnTo>
                    <a:pt x="1611" y="1430"/>
                  </a:lnTo>
                  <a:lnTo>
                    <a:pt x="1594" y="1430"/>
                  </a:lnTo>
                  <a:lnTo>
                    <a:pt x="1628" y="1415"/>
                  </a:lnTo>
                  <a:lnTo>
                    <a:pt x="1628" y="1351"/>
                  </a:lnTo>
                  <a:lnTo>
                    <a:pt x="1663" y="1382"/>
                  </a:lnTo>
                  <a:lnTo>
                    <a:pt x="1682" y="1367"/>
                  </a:lnTo>
                  <a:lnTo>
                    <a:pt x="1645" y="1334"/>
                  </a:lnTo>
                  <a:lnTo>
                    <a:pt x="1559" y="1319"/>
                  </a:lnTo>
                  <a:lnTo>
                    <a:pt x="1542" y="1303"/>
                  </a:lnTo>
                  <a:lnTo>
                    <a:pt x="1525" y="1255"/>
                  </a:lnTo>
                  <a:lnTo>
                    <a:pt x="1507" y="1255"/>
                  </a:lnTo>
                  <a:lnTo>
                    <a:pt x="1490" y="1223"/>
                  </a:lnTo>
                  <a:lnTo>
                    <a:pt x="1455" y="1207"/>
                  </a:lnTo>
                  <a:lnTo>
                    <a:pt x="1404" y="1255"/>
                  </a:lnTo>
                  <a:lnTo>
                    <a:pt x="1352" y="1255"/>
                  </a:lnTo>
                  <a:lnTo>
                    <a:pt x="1317" y="1223"/>
                  </a:lnTo>
                  <a:lnTo>
                    <a:pt x="1281" y="1223"/>
                  </a:lnTo>
                  <a:lnTo>
                    <a:pt x="1265" y="1190"/>
                  </a:lnTo>
                  <a:lnTo>
                    <a:pt x="1248" y="1207"/>
                  </a:lnTo>
                  <a:lnTo>
                    <a:pt x="501" y="1207"/>
                  </a:lnTo>
                  <a:lnTo>
                    <a:pt x="486" y="1207"/>
                  </a:lnTo>
                  <a:lnTo>
                    <a:pt x="486" y="1190"/>
                  </a:lnTo>
                  <a:lnTo>
                    <a:pt x="467" y="1190"/>
                  </a:lnTo>
                  <a:lnTo>
                    <a:pt x="415" y="1159"/>
                  </a:lnTo>
                  <a:lnTo>
                    <a:pt x="363" y="1127"/>
                  </a:lnTo>
                  <a:lnTo>
                    <a:pt x="346" y="1079"/>
                  </a:lnTo>
                  <a:lnTo>
                    <a:pt x="328" y="1063"/>
                  </a:lnTo>
                  <a:lnTo>
                    <a:pt x="277" y="1015"/>
                  </a:lnTo>
                  <a:lnTo>
                    <a:pt x="294" y="998"/>
                  </a:lnTo>
                  <a:lnTo>
                    <a:pt x="294" y="968"/>
                  </a:lnTo>
                  <a:lnTo>
                    <a:pt x="294" y="920"/>
                  </a:lnTo>
                  <a:lnTo>
                    <a:pt x="242" y="887"/>
                  </a:lnTo>
                  <a:lnTo>
                    <a:pt x="188" y="791"/>
                  </a:lnTo>
                  <a:lnTo>
                    <a:pt x="173" y="791"/>
                  </a:lnTo>
                  <a:lnTo>
                    <a:pt x="156" y="743"/>
                  </a:lnTo>
                  <a:lnTo>
                    <a:pt x="121" y="758"/>
                  </a:lnTo>
                  <a:lnTo>
                    <a:pt x="104" y="776"/>
                  </a:lnTo>
                  <a:lnTo>
                    <a:pt x="52" y="728"/>
                  </a:lnTo>
                  <a:lnTo>
                    <a:pt x="52" y="710"/>
                  </a:lnTo>
                  <a:lnTo>
                    <a:pt x="0" y="728"/>
                  </a:lnTo>
                  <a:lnTo>
                    <a:pt x="0" y="710"/>
                  </a:lnTo>
                  <a:lnTo>
                    <a:pt x="0" y="152"/>
                  </a:lnTo>
                  <a:lnTo>
                    <a:pt x="33" y="152"/>
                  </a:lnTo>
                  <a:lnTo>
                    <a:pt x="137" y="215"/>
                  </a:lnTo>
                  <a:lnTo>
                    <a:pt x="137" y="183"/>
                  </a:lnTo>
                  <a:lnTo>
                    <a:pt x="156" y="167"/>
                  </a:lnTo>
                  <a:lnTo>
                    <a:pt x="188" y="152"/>
                  </a:lnTo>
                  <a:lnTo>
                    <a:pt x="208" y="167"/>
                  </a:lnTo>
                  <a:lnTo>
                    <a:pt x="311" y="104"/>
                  </a:lnTo>
                  <a:lnTo>
                    <a:pt x="311" y="135"/>
                  </a:lnTo>
                  <a:lnTo>
                    <a:pt x="346" y="135"/>
                  </a:lnTo>
                  <a:lnTo>
                    <a:pt x="363" y="87"/>
                  </a:lnTo>
                  <a:lnTo>
                    <a:pt x="398" y="119"/>
                  </a:lnTo>
                  <a:lnTo>
                    <a:pt x="398" y="152"/>
                  </a:lnTo>
                  <a:lnTo>
                    <a:pt x="434" y="167"/>
                  </a:lnTo>
                  <a:lnTo>
                    <a:pt x="449" y="135"/>
                  </a:lnTo>
                  <a:lnTo>
                    <a:pt x="449" y="167"/>
                  </a:lnTo>
                  <a:lnTo>
                    <a:pt x="486" y="167"/>
                  </a:lnTo>
                  <a:lnTo>
                    <a:pt x="486" y="135"/>
                  </a:lnTo>
                  <a:lnTo>
                    <a:pt x="538" y="135"/>
                  </a:lnTo>
                  <a:lnTo>
                    <a:pt x="570" y="167"/>
                  </a:lnTo>
                  <a:lnTo>
                    <a:pt x="605" y="183"/>
                  </a:lnTo>
                  <a:lnTo>
                    <a:pt x="641" y="200"/>
                  </a:lnTo>
                  <a:lnTo>
                    <a:pt x="676" y="200"/>
                  </a:lnTo>
                  <a:lnTo>
                    <a:pt x="728" y="215"/>
                  </a:lnTo>
                  <a:lnTo>
                    <a:pt x="728" y="248"/>
                  </a:lnTo>
                  <a:lnTo>
                    <a:pt x="709" y="263"/>
                  </a:lnTo>
                  <a:lnTo>
                    <a:pt x="709" y="279"/>
                  </a:lnTo>
                  <a:lnTo>
                    <a:pt x="760" y="296"/>
                  </a:lnTo>
                  <a:lnTo>
                    <a:pt x="849" y="263"/>
                  </a:lnTo>
                  <a:lnTo>
                    <a:pt x="901" y="296"/>
                  </a:lnTo>
                  <a:lnTo>
                    <a:pt x="901" y="263"/>
                  </a:lnTo>
                  <a:lnTo>
                    <a:pt x="883" y="248"/>
                  </a:lnTo>
                  <a:lnTo>
                    <a:pt x="901" y="231"/>
                  </a:lnTo>
                  <a:lnTo>
                    <a:pt x="970" y="200"/>
                  </a:lnTo>
                  <a:lnTo>
                    <a:pt x="987" y="248"/>
                  </a:lnTo>
                  <a:lnTo>
                    <a:pt x="1073" y="279"/>
                  </a:lnTo>
                  <a:lnTo>
                    <a:pt x="1125" y="296"/>
                  </a:lnTo>
                  <a:lnTo>
                    <a:pt x="1162" y="296"/>
                  </a:lnTo>
                  <a:lnTo>
                    <a:pt x="1162" y="248"/>
                  </a:lnTo>
                  <a:lnTo>
                    <a:pt x="1177" y="231"/>
                  </a:lnTo>
                  <a:lnTo>
                    <a:pt x="1125" y="200"/>
                  </a:lnTo>
                  <a:lnTo>
                    <a:pt x="1162" y="183"/>
                  </a:lnTo>
                  <a:lnTo>
                    <a:pt x="1177" y="135"/>
                  </a:lnTo>
                  <a:lnTo>
                    <a:pt x="1214" y="183"/>
                  </a:lnTo>
                  <a:lnTo>
                    <a:pt x="1248" y="215"/>
                  </a:lnTo>
                  <a:lnTo>
                    <a:pt x="1214" y="248"/>
                  </a:lnTo>
                  <a:lnTo>
                    <a:pt x="1214" y="279"/>
                  </a:lnTo>
                  <a:lnTo>
                    <a:pt x="1229" y="296"/>
                  </a:lnTo>
                  <a:lnTo>
                    <a:pt x="1248" y="263"/>
                  </a:lnTo>
                  <a:lnTo>
                    <a:pt x="1281" y="231"/>
                  </a:lnTo>
                  <a:lnTo>
                    <a:pt x="1265" y="200"/>
                  </a:lnTo>
                  <a:lnTo>
                    <a:pt x="1281" y="167"/>
                  </a:lnTo>
                  <a:lnTo>
                    <a:pt x="1248" y="135"/>
                  </a:lnTo>
                  <a:lnTo>
                    <a:pt x="1214" y="104"/>
                  </a:lnTo>
                  <a:lnTo>
                    <a:pt x="1229" y="8"/>
                  </a:lnTo>
                  <a:lnTo>
                    <a:pt x="1283" y="0"/>
                  </a:lnTo>
                  <a:lnTo>
                    <a:pt x="1352" y="119"/>
                  </a:lnTo>
                  <a:lnTo>
                    <a:pt x="1333" y="152"/>
                  </a:lnTo>
                  <a:lnTo>
                    <a:pt x="1352" y="167"/>
                  </a:lnTo>
                  <a:lnTo>
                    <a:pt x="1404" y="231"/>
                  </a:lnTo>
                  <a:lnTo>
                    <a:pt x="1421" y="183"/>
                  </a:lnTo>
                  <a:lnTo>
                    <a:pt x="1455" y="215"/>
                  </a:lnTo>
                  <a:lnTo>
                    <a:pt x="1436" y="279"/>
                  </a:lnTo>
                  <a:lnTo>
                    <a:pt x="1473" y="311"/>
                  </a:lnTo>
                  <a:lnTo>
                    <a:pt x="1490" y="311"/>
                  </a:lnTo>
                  <a:lnTo>
                    <a:pt x="1490" y="279"/>
                  </a:lnTo>
                  <a:lnTo>
                    <a:pt x="1525" y="263"/>
                  </a:lnTo>
                  <a:lnTo>
                    <a:pt x="1525" y="135"/>
                  </a:lnTo>
                  <a:lnTo>
                    <a:pt x="1559" y="135"/>
                  </a:lnTo>
                  <a:lnTo>
                    <a:pt x="1594" y="152"/>
                  </a:lnTo>
                  <a:lnTo>
                    <a:pt x="1594" y="183"/>
                  </a:lnTo>
                  <a:lnTo>
                    <a:pt x="1628" y="183"/>
                  </a:lnTo>
                  <a:lnTo>
                    <a:pt x="1628" y="231"/>
                  </a:lnTo>
                  <a:lnTo>
                    <a:pt x="1594" y="248"/>
                  </a:lnTo>
                  <a:lnTo>
                    <a:pt x="1594" y="279"/>
                  </a:lnTo>
                  <a:lnTo>
                    <a:pt x="1628" y="296"/>
                  </a:lnTo>
                  <a:lnTo>
                    <a:pt x="1628" y="327"/>
                  </a:lnTo>
                  <a:lnTo>
                    <a:pt x="1559" y="392"/>
                  </a:lnTo>
                  <a:lnTo>
                    <a:pt x="1525" y="375"/>
                  </a:lnTo>
                  <a:lnTo>
                    <a:pt x="1525" y="359"/>
                  </a:lnTo>
                  <a:lnTo>
                    <a:pt x="1490" y="359"/>
                  </a:lnTo>
                  <a:lnTo>
                    <a:pt x="1507" y="392"/>
                  </a:lnTo>
                  <a:lnTo>
                    <a:pt x="1473" y="423"/>
                  </a:lnTo>
                  <a:lnTo>
                    <a:pt x="1473" y="455"/>
                  </a:lnTo>
                  <a:lnTo>
                    <a:pt x="1436" y="518"/>
                  </a:lnTo>
                  <a:lnTo>
                    <a:pt x="1404" y="518"/>
                  </a:lnTo>
                  <a:lnTo>
                    <a:pt x="1369" y="551"/>
                  </a:lnTo>
                  <a:lnTo>
                    <a:pt x="1384" y="584"/>
                  </a:lnTo>
                  <a:lnTo>
                    <a:pt x="1333" y="599"/>
                  </a:lnTo>
                  <a:lnTo>
                    <a:pt x="1333" y="632"/>
                  </a:lnTo>
                  <a:lnTo>
                    <a:pt x="1317" y="632"/>
                  </a:lnTo>
                  <a:lnTo>
                    <a:pt x="1300" y="647"/>
                  </a:lnTo>
                  <a:lnTo>
                    <a:pt x="1265" y="728"/>
                  </a:lnTo>
                  <a:lnTo>
                    <a:pt x="1265" y="776"/>
                  </a:lnTo>
                  <a:lnTo>
                    <a:pt x="1281" y="791"/>
                  </a:lnTo>
                  <a:lnTo>
                    <a:pt x="1317" y="791"/>
                  </a:lnTo>
                  <a:lnTo>
                    <a:pt x="1333" y="887"/>
                  </a:lnTo>
                  <a:lnTo>
                    <a:pt x="1369" y="872"/>
                  </a:lnTo>
                  <a:lnTo>
                    <a:pt x="1421" y="887"/>
                  </a:lnTo>
                  <a:lnTo>
                    <a:pt x="1455" y="920"/>
                  </a:lnTo>
                  <a:lnTo>
                    <a:pt x="1525" y="950"/>
                  </a:lnTo>
                  <a:lnTo>
                    <a:pt x="1594" y="950"/>
                  </a:lnTo>
                  <a:lnTo>
                    <a:pt x="1611" y="968"/>
                  </a:lnTo>
                  <a:lnTo>
                    <a:pt x="1611" y="1063"/>
                  </a:lnTo>
                  <a:lnTo>
                    <a:pt x="1682" y="1127"/>
                  </a:lnTo>
                  <a:lnTo>
                    <a:pt x="1715" y="1094"/>
                  </a:lnTo>
                  <a:lnTo>
                    <a:pt x="1682" y="983"/>
                  </a:lnTo>
                  <a:lnTo>
                    <a:pt x="1715" y="968"/>
                  </a:lnTo>
                  <a:lnTo>
                    <a:pt x="1749" y="920"/>
                  </a:lnTo>
                  <a:lnTo>
                    <a:pt x="1734" y="824"/>
                  </a:lnTo>
                  <a:lnTo>
                    <a:pt x="1697" y="791"/>
                  </a:lnTo>
                  <a:lnTo>
                    <a:pt x="1715" y="776"/>
                  </a:lnTo>
                  <a:lnTo>
                    <a:pt x="1734" y="776"/>
                  </a:lnTo>
                  <a:lnTo>
                    <a:pt x="1734" y="758"/>
                  </a:lnTo>
                  <a:lnTo>
                    <a:pt x="1734" y="710"/>
                  </a:lnTo>
                  <a:lnTo>
                    <a:pt x="1715" y="695"/>
                  </a:lnTo>
                  <a:lnTo>
                    <a:pt x="1734" y="647"/>
                  </a:lnTo>
                  <a:lnTo>
                    <a:pt x="1715" y="632"/>
                  </a:lnTo>
                  <a:lnTo>
                    <a:pt x="1715" y="614"/>
                  </a:lnTo>
                  <a:lnTo>
                    <a:pt x="1734" y="599"/>
                  </a:lnTo>
                  <a:lnTo>
                    <a:pt x="1786" y="614"/>
                  </a:lnTo>
                  <a:lnTo>
                    <a:pt x="1837" y="599"/>
                  </a:lnTo>
                  <a:lnTo>
                    <a:pt x="1905" y="647"/>
                  </a:lnTo>
                  <a:lnTo>
                    <a:pt x="1889" y="662"/>
                  </a:lnTo>
                  <a:lnTo>
                    <a:pt x="1905" y="680"/>
                  </a:lnTo>
                  <a:lnTo>
                    <a:pt x="1956" y="680"/>
                  </a:lnTo>
                  <a:lnTo>
                    <a:pt x="1956" y="776"/>
                  </a:lnTo>
                  <a:lnTo>
                    <a:pt x="2008" y="824"/>
                  </a:lnTo>
                  <a:lnTo>
                    <a:pt x="2027" y="806"/>
                  </a:lnTo>
                  <a:lnTo>
                    <a:pt x="2060" y="776"/>
                  </a:lnTo>
                  <a:lnTo>
                    <a:pt x="2079" y="758"/>
                  </a:lnTo>
                  <a:lnTo>
                    <a:pt x="2060" y="743"/>
                  </a:lnTo>
                  <a:lnTo>
                    <a:pt x="2079" y="710"/>
                  </a:lnTo>
                  <a:lnTo>
                    <a:pt x="2183" y="872"/>
                  </a:lnTo>
                  <a:lnTo>
                    <a:pt x="2166" y="887"/>
                  </a:lnTo>
                  <a:lnTo>
                    <a:pt x="2166" y="920"/>
                  </a:lnTo>
                  <a:lnTo>
                    <a:pt x="2200" y="935"/>
                  </a:lnTo>
                  <a:lnTo>
                    <a:pt x="2200" y="950"/>
                  </a:lnTo>
                  <a:lnTo>
                    <a:pt x="2235" y="968"/>
                  </a:lnTo>
                  <a:lnTo>
                    <a:pt x="2252" y="968"/>
                  </a:lnTo>
                  <a:lnTo>
                    <a:pt x="2287" y="983"/>
                  </a:lnTo>
                  <a:lnTo>
                    <a:pt x="2252" y="998"/>
                  </a:lnTo>
                  <a:lnTo>
                    <a:pt x="2287" y="998"/>
                  </a:lnTo>
                  <a:lnTo>
                    <a:pt x="2287" y="1031"/>
                  </a:lnTo>
                  <a:lnTo>
                    <a:pt x="2306" y="1031"/>
                  </a:lnTo>
                  <a:lnTo>
                    <a:pt x="2321" y="1046"/>
                  </a:lnTo>
                  <a:lnTo>
                    <a:pt x="2321" y="1063"/>
                  </a:lnTo>
                  <a:lnTo>
                    <a:pt x="2338" y="1094"/>
                  </a:lnTo>
                  <a:lnTo>
                    <a:pt x="2306" y="1111"/>
                  </a:lnTo>
                  <a:lnTo>
                    <a:pt x="2252" y="1127"/>
                  </a:lnTo>
                  <a:lnTo>
                    <a:pt x="2218" y="1175"/>
                  </a:lnTo>
                  <a:lnTo>
                    <a:pt x="2166" y="1175"/>
                  </a:lnTo>
                  <a:lnTo>
                    <a:pt x="2114" y="1159"/>
                  </a:lnTo>
                  <a:lnTo>
                    <a:pt x="2027" y="1175"/>
                  </a:lnTo>
                  <a:lnTo>
                    <a:pt x="2008" y="1207"/>
                  </a:lnTo>
                  <a:lnTo>
                    <a:pt x="1993" y="1207"/>
                  </a:lnTo>
                  <a:lnTo>
                    <a:pt x="1956" y="1223"/>
                  </a:lnTo>
                  <a:lnTo>
                    <a:pt x="1905" y="1286"/>
                  </a:lnTo>
                  <a:lnTo>
                    <a:pt x="1924" y="1286"/>
                  </a:lnTo>
                  <a:lnTo>
                    <a:pt x="1976" y="1238"/>
                  </a:lnTo>
                  <a:lnTo>
                    <a:pt x="2027" y="1207"/>
                  </a:lnTo>
                  <a:lnTo>
                    <a:pt x="2079" y="1207"/>
                  </a:lnTo>
                  <a:lnTo>
                    <a:pt x="2097" y="1207"/>
                  </a:lnTo>
                  <a:lnTo>
                    <a:pt x="2097" y="1238"/>
                  </a:lnTo>
                  <a:lnTo>
                    <a:pt x="2060" y="1255"/>
                  </a:lnTo>
                  <a:lnTo>
                    <a:pt x="2045" y="1255"/>
                  </a:lnTo>
                  <a:lnTo>
                    <a:pt x="2060" y="1271"/>
                  </a:lnTo>
                  <a:lnTo>
                    <a:pt x="2079" y="1255"/>
                  </a:lnTo>
                  <a:lnTo>
                    <a:pt x="2079" y="1303"/>
                  </a:lnTo>
                  <a:lnTo>
                    <a:pt x="2097" y="1319"/>
                  </a:lnTo>
                  <a:lnTo>
                    <a:pt x="2131" y="1334"/>
                  </a:lnTo>
                  <a:lnTo>
                    <a:pt x="2166" y="1334"/>
                  </a:lnTo>
                  <a:lnTo>
                    <a:pt x="2166" y="1319"/>
                  </a:lnTo>
                  <a:lnTo>
                    <a:pt x="2200" y="1286"/>
                  </a:lnTo>
                  <a:lnTo>
                    <a:pt x="2200" y="1319"/>
                  </a:lnTo>
                  <a:lnTo>
                    <a:pt x="2218" y="1319"/>
                  </a:lnTo>
                  <a:lnTo>
                    <a:pt x="2183" y="1334"/>
                  </a:lnTo>
                  <a:lnTo>
                    <a:pt x="2183" y="1351"/>
                  </a:lnTo>
                  <a:lnTo>
                    <a:pt x="2097" y="1382"/>
                  </a:lnTo>
                  <a:lnTo>
                    <a:pt x="2060" y="1415"/>
                  </a:lnTo>
                  <a:lnTo>
                    <a:pt x="2045" y="1382"/>
                  </a:lnTo>
                  <a:lnTo>
                    <a:pt x="2097" y="1351"/>
                  </a:lnTo>
                  <a:lnTo>
                    <a:pt x="2079" y="1351"/>
                  </a:lnTo>
                  <a:lnTo>
                    <a:pt x="2079" y="1334"/>
                  </a:lnTo>
                  <a:lnTo>
                    <a:pt x="2045" y="1351"/>
                  </a:lnTo>
                  <a:lnTo>
                    <a:pt x="2027" y="1351"/>
                  </a:lnTo>
                  <a:lnTo>
                    <a:pt x="2008" y="1334"/>
                  </a:lnTo>
                  <a:lnTo>
                    <a:pt x="1993" y="1286"/>
                  </a:lnTo>
                  <a:lnTo>
                    <a:pt x="1993" y="1271"/>
                  </a:lnTo>
                  <a:lnTo>
                    <a:pt x="1976" y="1286"/>
                  </a:lnTo>
                  <a:lnTo>
                    <a:pt x="1956" y="1271"/>
                  </a:lnTo>
                  <a:lnTo>
                    <a:pt x="1924" y="1351"/>
                  </a:lnTo>
                  <a:lnTo>
                    <a:pt x="1889" y="1367"/>
                  </a:lnTo>
                  <a:lnTo>
                    <a:pt x="1801" y="1367"/>
                  </a:lnTo>
                  <a:lnTo>
                    <a:pt x="1766" y="1382"/>
                  </a:lnTo>
                  <a:lnTo>
                    <a:pt x="1749" y="1399"/>
                  </a:lnTo>
                  <a:lnTo>
                    <a:pt x="1682" y="14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70" name="Freeform 1382">
              <a:extLst>
                <a:ext uri="{FF2B5EF4-FFF2-40B4-BE49-F238E27FC236}">
                  <a16:creationId xmlns:a16="http://schemas.microsoft.com/office/drawing/2014/main" id="{066B8B53-3881-4B6A-BB18-3C80C3FE2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9632" y="4483562"/>
              <a:ext cx="91002" cy="64635"/>
            </a:xfrm>
            <a:custGeom>
              <a:avLst/>
              <a:gdLst>
                <a:gd name="T0" fmla="*/ 0 w 104"/>
                <a:gd name="T1" fmla="*/ 1 h 63"/>
                <a:gd name="T2" fmla="*/ 0 w 104"/>
                <a:gd name="T3" fmla="*/ 1 h 63"/>
                <a:gd name="T4" fmla="*/ 0 w 104"/>
                <a:gd name="T5" fmla="*/ 0 h 63"/>
                <a:gd name="T6" fmla="*/ 1 w 104"/>
                <a:gd name="T7" fmla="*/ 0 h 63"/>
                <a:gd name="T8" fmla="*/ 1 w 104"/>
                <a:gd name="T9" fmla="*/ 1 h 63"/>
                <a:gd name="T10" fmla="*/ 1 w 104"/>
                <a:gd name="T11" fmla="*/ 1 h 63"/>
                <a:gd name="T12" fmla="*/ 1 w 104"/>
                <a:gd name="T13" fmla="*/ 1 h 63"/>
                <a:gd name="T14" fmla="*/ 1 w 104"/>
                <a:gd name="T15" fmla="*/ 1 h 63"/>
                <a:gd name="T16" fmla="*/ 1 w 104"/>
                <a:gd name="T17" fmla="*/ 1 h 63"/>
                <a:gd name="T18" fmla="*/ 1 w 104"/>
                <a:gd name="T19" fmla="*/ 1 h 63"/>
                <a:gd name="T20" fmla="*/ 1 w 104"/>
                <a:gd name="T21" fmla="*/ 1 h 63"/>
                <a:gd name="T22" fmla="*/ 1 w 104"/>
                <a:gd name="T23" fmla="*/ 1 h 63"/>
                <a:gd name="T24" fmla="*/ 1 w 104"/>
                <a:gd name="T25" fmla="*/ 1 h 63"/>
                <a:gd name="T26" fmla="*/ 0 w 104"/>
                <a:gd name="T27" fmla="*/ 1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4"/>
                <a:gd name="T43" fmla="*/ 0 h 63"/>
                <a:gd name="T44" fmla="*/ 104 w 104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4" h="63">
                  <a:moveTo>
                    <a:pt x="0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52" y="0"/>
                  </a:lnTo>
                  <a:lnTo>
                    <a:pt x="52" y="15"/>
                  </a:lnTo>
                  <a:lnTo>
                    <a:pt x="69" y="15"/>
                  </a:lnTo>
                  <a:lnTo>
                    <a:pt x="104" y="31"/>
                  </a:lnTo>
                  <a:lnTo>
                    <a:pt x="87" y="48"/>
                  </a:lnTo>
                  <a:lnTo>
                    <a:pt x="87" y="31"/>
                  </a:lnTo>
                  <a:lnTo>
                    <a:pt x="35" y="48"/>
                  </a:lnTo>
                  <a:lnTo>
                    <a:pt x="35" y="31"/>
                  </a:lnTo>
                  <a:lnTo>
                    <a:pt x="18" y="48"/>
                  </a:lnTo>
                  <a:lnTo>
                    <a:pt x="18" y="63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71" name="Freeform 1383">
              <a:extLst>
                <a:ext uri="{FF2B5EF4-FFF2-40B4-BE49-F238E27FC236}">
                  <a16:creationId xmlns:a16="http://schemas.microsoft.com/office/drawing/2014/main" id="{0740B120-223C-45BA-B3D9-C2593C40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584" y="4483562"/>
              <a:ext cx="62045" cy="47625"/>
            </a:xfrm>
            <a:custGeom>
              <a:avLst/>
              <a:gdLst>
                <a:gd name="T0" fmla="*/ 1 w 69"/>
                <a:gd name="T1" fmla="*/ 1 h 48"/>
                <a:gd name="T2" fmla="*/ 1 w 69"/>
                <a:gd name="T3" fmla="*/ 1 h 48"/>
                <a:gd name="T4" fmla="*/ 1 w 69"/>
                <a:gd name="T5" fmla="*/ 0 h 48"/>
                <a:gd name="T6" fmla="*/ 1 w 69"/>
                <a:gd name="T7" fmla="*/ 0 h 48"/>
                <a:gd name="T8" fmla="*/ 1 w 69"/>
                <a:gd name="T9" fmla="*/ 1 h 48"/>
                <a:gd name="T10" fmla="*/ 0 w 69"/>
                <a:gd name="T11" fmla="*/ 1 h 48"/>
                <a:gd name="T12" fmla="*/ 1 w 69"/>
                <a:gd name="T13" fmla="*/ 1 h 48"/>
                <a:gd name="T14" fmla="*/ 1 w 69"/>
                <a:gd name="T15" fmla="*/ 1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48"/>
                <a:gd name="T26" fmla="*/ 69 w 69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48">
                  <a:moveTo>
                    <a:pt x="69" y="48"/>
                  </a:moveTo>
                  <a:lnTo>
                    <a:pt x="69" y="48"/>
                  </a:lnTo>
                  <a:lnTo>
                    <a:pt x="69" y="0"/>
                  </a:lnTo>
                  <a:lnTo>
                    <a:pt x="35" y="0"/>
                  </a:lnTo>
                  <a:lnTo>
                    <a:pt x="52" y="31"/>
                  </a:lnTo>
                  <a:lnTo>
                    <a:pt x="0" y="48"/>
                  </a:lnTo>
                  <a:lnTo>
                    <a:pt x="18" y="48"/>
                  </a:lnTo>
                  <a:lnTo>
                    <a:pt x="69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72" name="Freeform 1384">
              <a:extLst>
                <a:ext uri="{FF2B5EF4-FFF2-40B4-BE49-F238E27FC236}">
                  <a16:creationId xmlns:a16="http://schemas.microsoft.com/office/drawing/2014/main" id="{53EFFED9-93A0-41E0-81F8-FA642E1D6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814" y="4725090"/>
              <a:ext cx="12411" cy="17009"/>
            </a:xfrm>
            <a:custGeom>
              <a:avLst/>
              <a:gdLst>
                <a:gd name="T0" fmla="*/ 0 w 17"/>
                <a:gd name="T1" fmla="*/ 1 h 15"/>
                <a:gd name="T2" fmla="*/ 0 w 17"/>
                <a:gd name="T3" fmla="*/ 1 h 15"/>
                <a:gd name="T4" fmla="*/ 0 w 17"/>
                <a:gd name="T5" fmla="*/ 1 h 15"/>
                <a:gd name="T6" fmla="*/ 0 w 17"/>
                <a:gd name="T7" fmla="*/ 0 h 15"/>
                <a:gd name="T8" fmla="*/ 0 w 17"/>
                <a:gd name="T9" fmla="*/ 0 h 15"/>
                <a:gd name="T10" fmla="*/ 0 w 17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73" name="Freeform 1385">
              <a:extLst>
                <a:ext uri="{FF2B5EF4-FFF2-40B4-BE49-F238E27FC236}">
                  <a16:creationId xmlns:a16="http://schemas.microsoft.com/office/drawing/2014/main" id="{2F84EE6C-1CE8-4EC9-8DA3-3A76B338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582" y="4517579"/>
              <a:ext cx="45499" cy="30618"/>
            </a:xfrm>
            <a:custGeom>
              <a:avLst/>
              <a:gdLst>
                <a:gd name="T0" fmla="*/ 0 w 51"/>
                <a:gd name="T1" fmla="*/ 1 h 32"/>
                <a:gd name="T2" fmla="*/ 0 w 51"/>
                <a:gd name="T3" fmla="*/ 1 h 32"/>
                <a:gd name="T4" fmla="*/ 1 w 51"/>
                <a:gd name="T5" fmla="*/ 1 h 32"/>
                <a:gd name="T6" fmla="*/ 1 w 51"/>
                <a:gd name="T7" fmla="*/ 1 h 32"/>
                <a:gd name="T8" fmla="*/ 1 w 51"/>
                <a:gd name="T9" fmla="*/ 0 h 32"/>
                <a:gd name="T10" fmla="*/ 0 w 51"/>
                <a:gd name="T11" fmla="*/ 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2"/>
                <a:gd name="T20" fmla="*/ 51 w 5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2">
                  <a:moveTo>
                    <a:pt x="0" y="17"/>
                  </a:moveTo>
                  <a:lnTo>
                    <a:pt x="0" y="17"/>
                  </a:lnTo>
                  <a:lnTo>
                    <a:pt x="34" y="32"/>
                  </a:lnTo>
                  <a:lnTo>
                    <a:pt x="51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74" name="Freeform 1386">
              <a:extLst>
                <a:ext uri="{FF2B5EF4-FFF2-40B4-BE49-F238E27FC236}">
                  <a16:creationId xmlns:a16="http://schemas.microsoft.com/office/drawing/2014/main" id="{839D7527-B3C4-44D7-B427-394F2551D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3535" y="4388310"/>
              <a:ext cx="244050" cy="95251"/>
            </a:xfrm>
            <a:custGeom>
              <a:avLst/>
              <a:gdLst>
                <a:gd name="T0" fmla="*/ 0 w 276"/>
                <a:gd name="T1" fmla="*/ 1 h 96"/>
                <a:gd name="T2" fmla="*/ 0 w 276"/>
                <a:gd name="T3" fmla="*/ 1 h 96"/>
                <a:gd name="T4" fmla="*/ 1 w 276"/>
                <a:gd name="T5" fmla="*/ 1 h 96"/>
                <a:gd name="T6" fmla="*/ 1 w 276"/>
                <a:gd name="T7" fmla="*/ 1 h 96"/>
                <a:gd name="T8" fmla="*/ 1 w 276"/>
                <a:gd name="T9" fmla="*/ 1 h 96"/>
                <a:gd name="T10" fmla="*/ 1 w 276"/>
                <a:gd name="T11" fmla="*/ 1 h 96"/>
                <a:gd name="T12" fmla="*/ 1 w 276"/>
                <a:gd name="T13" fmla="*/ 1 h 96"/>
                <a:gd name="T14" fmla="*/ 1 w 276"/>
                <a:gd name="T15" fmla="*/ 1 h 96"/>
                <a:gd name="T16" fmla="*/ 1 w 276"/>
                <a:gd name="T17" fmla="*/ 1 h 96"/>
                <a:gd name="T18" fmla="*/ 1 w 276"/>
                <a:gd name="T19" fmla="*/ 1 h 96"/>
                <a:gd name="T20" fmla="*/ 1 w 276"/>
                <a:gd name="T21" fmla="*/ 1 h 96"/>
                <a:gd name="T22" fmla="*/ 1 w 276"/>
                <a:gd name="T23" fmla="*/ 1 h 96"/>
                <a:gd name="T24" fmla="*/ 1 w 276"/>
                <a:gd name="T25" fmla="*/ 1 h 96"/>
                <a:gd name="T26" fmla="*/ 1 w 276"/>
                <a:gd name="T27" fmla="*/ 1 h 96"/>
                <a:gd name="T28" fmla="*/ 1 w 276"/>
                <a:gd name="T29" fmla="*/ 1 h 96"/>
                <a:gd name="T30" fmla="*/ 1 w 276"/>
                <a:gd name="T31" fmla="*/ 1 h 96"/>
                <a:gd name="T32" fmla="*/ 1 w 276"/>
                <a:gd name="T33" fmla="*/ 0 h 96"/>
                <a:gd name="T34" fmla="*/ 1 w 276"/>
                <a:gd name="T35" fmla="*/ 1 h 96"/>
                <a:gd name="T36" fmla="*/ 0 w 276"/>
                <a:gd name="T37" fmla="*/ 1 h 9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6"/>
                <a:gd name="T58" fmla="*/ 0 h 96"/>
                <a:gd name="T59" fmla="*/ 276 w 276"/>
                <a:gd name="T60" fmla="*/ 96 h 9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6" h="96">
                  <a:moveTo>
                    <a:pt x="0" y="48"/>
                  </a:moveTo>
                  <a:lnTo>
                    <a:pt x="0" y="48"/>
                  </a:lnTo>
                  <a:lnTo>
                    <a:pt x="17" y="48"/>
                  </a:lnTo>
                  <a:lnTo>
                    <a:pt x="52" y="15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86" y="31"/>
                  </a:lnTo>
                  <a:lnTo>
                    <a:pt x="155" y="48"/>
                  </a:lnTo>
                  <a:lnTo>
                    <a:pt x="173" y="79"/>
                  </a:lnTo>
                  <a:lnTo>
                    <a:pt x="207" y="79"/>
                  </a:lnTo>
                  <a:lnTo>
                    <a:pt x="190" y="96"/>
                  </a:lnTo>
                  <a:lnTo>
                    <a:pt x="276" y="96"/>
                  </a:lnTo>
                  <a:lnTo>
                    <a:pt x="259" y="79"/>
                  </a:lnTo>
                  <a:lnTo>
                    <a:pt x="242" y="79"/>
                  </a:lnTo>
                  <a:lnTo>
                    <a:pt x="242" y="63"/>
                  </a:lnTo>
                  <a:lnTo>
                    <a:pt x="173" y="31"/>
                  </a:lnTo>
                  <a:lnTo>
                    <a:pt x="86" y="0"/>
                  </a:lnTo>
                  <a:lnTo>
                    <a:pt x="34" y="15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75" name="Freeform 1387">
              <a:extLst>
                <a:ext uri="{FF2B5EF4-FFF2-40B4-BE49-F238E27FC236}">
                  <a16:creationId xmlns:a16="http://schemas.microsoft.com/office/drawing/2014/main" id="{756B126D-3BF0-436A-A6CD-E16977BD4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722" y="4517579"/>
              <a:ext cx="28957" cy="13607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0 h 17"/>
                <a:gd name="T4" fmla="*/ 0 w 33"/>
                <a:gd name="T5" fmla="*/ 0 h 17"/>
                <a:gd name="T6" fmla="*/ 0 w 33"/>
                <a:gd name="T7" fmla="*/ 0 h 17"/>
                <a:gd name="T8" fmla="*/ 0 w 3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17"/>
                <a:gd name="T17" fmla="*/ 33 w 3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17">
                  <a:moveTo>
                    <a:pt x="0" y="17"/>
                  </a:moveTo>
                  <a:lnTo>
                    <a:pt x="0" y="17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76" name="Freeform 1388">
              <a:extLst>
                <a:ext uri="{FF2B5EF4-FFF2-40B4-BE49-F238E27FC236}">
                  <a16:creationId xmlns:a16="http://schemas.microsoft.com/office/drawing/2014/main" id="{F697F7E6-16A3-405B-8091-41A149016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814" y="4582214"/>
              <a:ext cx="12411" cy="13607"/>
            </a:xfrm>
            <a:custGeom>
              <a:avLst/>
              <a:gdLst>
                <a:gd name="T0" fmla="*/ 0 w 17"/>
                <a:gd name="T1" fmla="*/ 0 h 15"/>
                <a:gd name="T2" fmla="*/ 0 w 17"/>
                <a:gd name="T3" fmla="*/ 0 h 15"/>
                <a:gd name="T4" fmla="*/ 0 w 17"/>
                <a:gd name="T5" fmla="*/ 1 h 15"/>
                <a:gd name="T6" fmla="*/ 0 w 17"/>
                <a:gd name="T7" fmla="*/ 0 h 15"/>
                <a:gd name="T8" fmla="*/ 0 w 17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5"/>
                <a:gd name="T17" fmla="*/ 17 w 1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77" name="Freeform 1389">
              <a:extLst>
                <a:ext uri="{FF2B5EF4-FFF2-40B4-BE49-F238E27FC236}">
                  <a16:creationId xmlns:a16="http://schemas.microsoft.com/office/drawing/2014/main" id="{F6B60C8D-DB08-4096-B539-764BCBAC5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6582" y="4337285"/>
              <a:ext cx="16546" cy="51026"/>
            </a:xfrm>
            <a:custGeom>
              <a:avLst/>
              <a:gdLst>
                <a:gd name="T0" fmla="*/ 0 w 17"/>
                <a:gd name="T1" fmla="*/ 0 h 48"/>
                <a:gd name="T2" fmla="*/ 0 w 17"/>
                <a:gd name="T3" fmla="*/ 0 h 48"/>
                <a:gd name="T4" fmla="*/ 0 w 17"/>
                <a:gd name="T5" fmla="*/ 1 h 48"/>
                <a:gd name="T6" fmla="*/ 1 w 17"/>
                <a:gd name="T7" fmla="*/ 1 h 48"/>
                <a:gd name="T8" fmla="*/ 1 w 17"/>
                <a:gd name="T9" fmla="*/ 1 h 48"/>
                <a:gd name="T10" fmla="*/ 0 w 17"/>
                <a:gd name="T11" fmla="*/ 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48"/>
                <a:gd name="T20" fmla="*/ 17 w 17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48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17" y="48"/>
                  </a:lnTo>
                  <a:lnTo>
                    <a:pt x="17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78" name="Freeform 1390">
              <a:extLst>
                <a:ext uri="{FF2B5EF4-FFF2-40B4-BE49-F238E27FC236}">
                  <a16:creationId xmlns:a16="http://schemas.microsoft.com/office/drawing/2014/main" id="{B3F20480-CCDA-4BA1-9453-6CDCD04A5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131" y="3854227"/>
              <a:ext cx="45499" cy="17009"/>
            </a:xfrm>
            <a:custGeom>
              <a:avLst/>
              <a:gdLst>
                <a:gd name="T0" fmla="*/ 0 w 51"/>
                <a:gd name="T1" fmla="*/ 0 h 16"/>
                <a:gd name="T2" fmla="*/ 1 w 51"/>
                <a:gd name="T3" fmla="*/ 0 h 16"/>
                <a:gd name="T4" fmla="*/ 1 w 51"/>
                <a:gd name="T5" fmla="*/ 0 h 16"/>
                <a:gd name="T6" fmla="*/ 0 w 51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"/>
                <a:gd name="T13" fmla="*/ 0 h 16"/>
                <a:gd name="T14" fmla="*/ 51 w 51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" h="16">
                  <a:moveTo>
                    <a:pt x="0" y="16"/>
                  </a:moveTo>
                  <a:lnTo>
                    <a:pt x="51" y="0"/>
                  </a:lnTo>
                  <a:lnTo>
                    <a:pt x="34" y="0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79" name="Freeform 1391">
              <a:extLst>
                <a:ext uri="{FF2B5EF4-FFF2-40B4-BE49-F238E27FC236}">
                  <a16:creationId xmlns:a16="http://schemas.microsoft.com/office/drawing/2014/main" id="{B9D6AD42-7015-4F55-97F7-DC007A1CE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32" y="3531055"/>
              <a:ext cx="66183" cy="34017"/>
            </a:xfrm>
            <a:custGeom>
              <a:avLst/>
              <a:gdLst>
                <a:gd name="T0" fmla="*/ 0 w 71"/>
                <a:gd name="T1" fmla="*/ 0 h 32"/>
                <a:gd name="T2" fmla="*/ 0 w 71"/>
                <a:gd name="T3" fmla="*/ 0 h 32"/>
                <a:gd name="T4" fmla="*/ 1 w 71"/>
                <a:gd name="T5" fmla="*/ 1 h 32"/>
                <a:gd name="T6" fmla="*/ 1 w 71"/>
                <a:gd name="T7" fmla="*/ 1 h 32"/>
                <a:gd name="T8" fmla="*/ 1 w 71"/>
                <a:gd name="T9" fmla="*/ 1 h 32"/>
                <a:gd name="T10" fmla="*/ 0 w 71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32"/>
                <a:gd name="T20" fmla="*/ 71 w 71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32">
                  <a:moveTo>
                    <a:pt x="0" y="0"/>
                  </a:moveTo>
                  <a:lnTo>
                    <a:pt x="0" y="0"/>
                  </a:lnTo>
                  <a:lnTo>
                    <a:pt x="34" y="32"/>
                  </a:lnTo>
                  <a:lnTo>
                    <a:pt x="71" y="32"/>
                  </a:lnTo>
                  <a:lnTo>
                    <a:pt x="34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0" name="Freeform 1392">
              <a:extLst>
                <a:ext uri="{FF2B5EF4-FFF2-40B4-BE49-F238E27FC236}">
                  <a16:creationId xmlns:a16="http://schemas.microsoft.com/office/drawing/2014/main" id="{7BB6C6AC-E2A5-4E6C-9463-FCF465B71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632" y="3643315"/>
              <a:ext cx="66183" cy="47625"/>
            </a:xfrm>
            <a:custGeom>
              <a:avLst/>
              <a:gdLst>
                <a:gd name="T0" fmla="*/ 0 w 71"/>
                <a:gd name="T1" fmla="*/ 1 h 48"/>
                <a:gd name="T2" fmla="*/ 0 w 71"/>
                <a:gd name="T3" fmla="*/ 1 h 48"/>
                <a:gd name="T4" fmla="*/ 1 w 71"/>
                <a:gd name="T5" fmla="*/ 1 h 48"/>
                <a:gd name="T6" fmla="*/ 1 w 71"/>
                <a:gd name="T7" fmla="*/ 1 h 48"/>
                <a:gd name="T8" fmla="*/ 1 w 71"/>
                <a:gd name="T9" fmla="*/ 1 h 48"/>
                <a:gd name="T10" fmla="*/ 1 w 71"/>
                <a:gd name="T11" fmla="*/ 1 h 48"/>
                <a:gd name="T12" fmla="*/ 1 w 71"/>
                <a:gd name="T13" fmla="*/ 1 h 48"/>
                <a:gd name="T14" fmla="*/ 1 w 71"/>
                <a:gd name="T15" fmla="*/ 0 h 48"/>
                <a:gd name="T16" fmla="*/ 0 w 71"/>
                <a:gd name="T17" fmla="*/ 1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48"/>
                <a:gd name="T29" fmla="*/ 71 w 71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48">
                  <a:moveTo>
                    <a:pt x="0" y="17"/>
                  </a:moveTo>
                  <a:lnTo>
                    <a:pt x="0" y="17"/>
                  </a:lnTo>
                  <a:lnTo>
                    <a:pt x="52" y="48"/>
                  </a:lnTo>
                  <a:lnTo>
                    <a:pt x="52" y="33"/>
                  </a:lnTo>
                  <a:lnTo>
                    <a:pt x="71" y="17"/>
                  </a:lnTo>
                  <a:lnTo>
                    <a:pt x="34" y="17"/>
                  </a:lnTo>
                  <a:lnTo>
                    <a:pt x="17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1" name="Freeform 1393">
              <a:extLst>
                <a:ext uri="{FF2B5EF4-FFF2-40B4-BE49-F238E27FC236}">
                  <a16:creationId xmlns:a16="http://schemas.microsoft.com/office/drawing/2014/main" id="{1F48E80A-0B23-4997-84B4-346B59881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724" y="3466421"/>
              <a:ext cx="157185" cy="193902"/>
            </a:xfrm>
            <a:custGeom>
              <a:avLst/>
              <a:gdLst>
                <a:gd name="T0" fmla="*/ 0 w 175"/>
                <a:gd name="T1" fmla="*/ 1 h 192"/>
                <a:gd name="T2" fmla="*/ 0 w 175"/>
                <a:gd name="T3" fmla="*/ 1 h 192"/>
                <a:gd name="T4" fmla="*/ 0 w 175"/>
                <a:gd name="T5" fmla="*/ 1 h 192"/>
                <a:gd name="T6" fmla="*/ 1 w 175"/>
                <a:gd name="T7" fmla="*/ 1 h 192"/>
                <a:gd name="T8" fmla="*/ 1 w 175"/>
                <a:gd name="T9" fmla="*/ 1 h 192"/>
                <a:gd name="T10" fmla="*/ 1 w 175"/>
                <a:gd name="T11" fmla="*/ 1 h 192"/>
                <a:gd name="T12" fmla="*/ 1 w 175"/>
                <a:gd name="T13" fmla="*/ 1 h 192"/>
                <a:gd name="T14" fmla="*/ 1 w 175"/>
                <a:gd name="T15" fmla="*/ 1 h 192"/>
                <a:gd name="T16" fmla="*/ 1 w 175"/>
                <a:gd name="T17" fmla="*/ 1 h 192"/>
                <a:gd name="T18" fmla="*/ 1 w 175"/>
                <a:gd name="T19" fmla="*/ 1 h 192"/>
                <a:gd name="T20" fmla="*/ 1 w 175"/>
                <a:gd name="T21" fmla="*/ 1 h 192"/>
                <a:gd name="T22" fmla="*/ 1 w 175"/>
                <a:gd name="T23" fmla="*/ 1 h 192"/>
                <a:gd name="T24" fmla="*/ 1 w 175"/>
                <a:gd name="T25" fmla="*/ 1 h 192"/>
                <a:gd name="T26" fmla="*/ 1 w 175"/>
                <a:gd name="T27" fmla="*/ 1 h 192"/>
                <a:gd name="T28" fmla="*/ 1 w 175"/>
                <a:gd name="T29" fmla="*/ 1 h 192"/>
                <a:gd name="T30" fmla="*/ 1 w 175"/>
                <a:gd name="T31" fmla="*/ 1 h 192"/>
                <a:gd name="T32" fmla="*/ 1 w 175"/>
                <a:gd name="T33" fmla="*/ 1 h 192"/>
                <a:gd name="T34" fmla="*/ 1 w 175"/>
                <a:gd name="T35" fmla="*/ 1 h 192"/>
                <a:gd name="T36" fmla="*/ 1 w 175"/>
                <a:gd name="T37" fmla="*/ 1 h 192"/>
                <a:gd name="T38" fmla="*/ 1 w 175"/>
                <a:gd name="T39" fmla="*/ 1 h 192"/>
                <a:gd name="T40" fmla="*/ 1 w 175"/>
                <a:gd name="T41" fmla="*/ 1 h 192"/>
                <a:gd name="T42" fmla="*/ 1 w 175"/>
                <a:gd name="T43" fmla="*/ 1 h 192"/>
                <a:gd name="T44" fmla="*/ 1 w 175"/>
                <a:gd name="T45" fmla="*/ 1 h 192"/>
                <a:gd name="T46" fmla="*/ 1 w 175"/>
                <a:gd name="T47" fmla="*/ 1 h 192"/>
                <a:gd name="T48" fmla="*/ 1 w 175"/>
                <a:gd name="T49" fmla="*/ 1 h 192"/>
                <a:gd name="T50" fmla="*/ 1 w 175"/>
                <a:gd name="T51" fmla="*/ 1 h 192"/>
                <a:gd name="T52" fmla="*/ 1 w 175"/>
                <a:gd name="T53" fmla="*/ 1 h 192"/>
                <a:gd name="T54" fmla="*/ 1 w 175"/>
                <a:gd name="T55" fmla="*/ 1 h 192"/>
                <a:gd name="T56" fmla="*/ 1 w 175"/>
                <a:gd name="T57" fmla="*/ 0 h 192"/>
                <a:gd name="T58" fmla="*/ 1 w 175"/>
                <a:gd name="T59" fmla="*/ 1 h 192"/>
                <a:gd name="T60" fmla="*/ 1 w 175"/>
                <a:gd name="T61" fmla="*/ 1 h 192"/>
                <a:gd name="T62" fmla="*/ 1 w 175"/>
                <a:gd name="T63" fmla="*/ 1 h 192"/>
                <a:gd name="T64" fmla="*/ 0 w 175"/>
                <a:gd name="T65" fmla="*/ 1 h 19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5"/>
                <a:gd name="T100" fmla="*/ 0 h 192"/>
                <a:gd name="T101" fmla="*/ 175 w 175"/>
                <a:gd name="T102" fmla="*/ 192 h 19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5" h="192">
                  <a:moveTo>
                    <a:pt x="0" y="144"/>
                  </a:moveTo>
                  <a:lnTo>
                    <a:pt x="0" y="144"/>
                  </a:lnTo>
                  <a:lnTo>
                    <a:pt x="0" y="160"/>
                  </a:lnTo>
                  <a:lnTo>
                    <a:pt x="17" y="160"/>
                  </a:lnTo>
                  <a:lnTo>
                    <a:pt x="104" y="160"/>
                  </a:lnTo>
                  <a:lnTo>
                    <a:pt x="104" y="175"/>
                  </a:lnTo>
                  <a:lnTo>
                    <a:pt x="86" y="175"/>
                  </a:lnTo>
                  <a:lnTo>
                    <a:pt x="104" y="175"/>
                  </a:lnTo>
                  <a:lnTo>
                    <a:pt x="121" y="160"/>
                  </a:lnTo>
                  <a:lnTo>
                    <a:pt x="140" y="160"/>
                  </a:lnTo>
                  <a:lnTo>
                    <a:pt x="140" y="175"/>
                  </a:lnTo>
                  <a:lnTo>
                    <a:pt x="157" y="175"/>
                  </a:lnTo>
                  <a:lnTo>
                    <a:pt x="157" y="192"/>
                  </a:lnTo>
                  <a:lnTo>
                    <a:pt x="175" y="192"/>
                  </a:lnTo>
                  <a:lnTo>
                    <a:pt x="175" y="160"/>
                  </a:lnTo>
                  <a:lnTo>
                    <a:pt x="157" y="160"/>
                  </a:lnTo>
                  <a:lnTo>
                    <a:pt x="175" y="144"/>
                  </a:lnTo>
                  <a:lnTo>
                    <a:pt x="157" y="160"/>
                  </a:lnTo>
                  <a:lnTo>
                    <a:pt x="140" y="144"/>
                  </a:lnTo>
                  <a:lnTo>
                    <a:pt x="175" y="112"/>
                  </a:lnTo>
                  <a:lnTo>
                    <a:pt x="157" y="127"/>
                  </a:lnTo>
                  <a:lnTo>
                    <a:pt x="140" y="112"/>
                  </a:lnTo>
                  <a:lnTo>
                    <a:pt x="157" y="96"/>
                  </a:lnTo>
                  <a:lnTo>
                    <a:pt x="104" y="96"/>
                  </a:lnTo>
                  <a:lnTo>
                    <a:pt x="86" y="79"/>
                  </a:lnTo>
                  <a:lnTo>
                    <a:pt x="104" y="64"/>
                  </a:lnTo>
                  <a:lnTo>
                    <a:pt x="86" y="64"/>
                  </a:lnTo>
                  <a:lnTo>
                    <a:pt x="69" y="79"/>
                  </a:lnTo>
                  <a:lnTo>
                    <a:pt x="104" y="0"/>
                  </a:lnTo>
                  <a:lnTo>
                    <a:pt x="69" y="16"/>
                  </a:lnTo>
                  <a:lnTo>
                    <a:pt x="17" y="112"/>
                  </a:lnTo>
                  <a:lnTo>
                    <a:pt x="17" y="127"/>
                  </a:lnTo>
                  <a:lnTo>
                    <a:pt x="0" y="144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2" name="Line 1394">
              <a:extLst>
                <a:ext uri="{FF2B5EF4-FFF2-40B4-BE49-F238E27FC236}">
                  <a16:creationId xmlns:a16="http://schemas.microsoft.com/office/drawing/2014/main" id="{0B2A68DA-1B0D-49BC-99D1-91C06D802E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8499" y="4636644"/>
              <a:ext cx="16546" cy="17009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3" name="Line 1395">
              <a:extLst>
                <a:ext uri="{FF2B5EF4-FFF2-40B4-BE49-F238E27FC236}">
                  <a16:creationId xmlns:a16="http://schemas.microsoft.com/office/drawing/2014/main" id="{99B356F3-EB4F-4A7E-A481-BAEF205C8C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98309" y="4313471"/>
              <a:ext cx="33090" cy="17011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4" name="Freeform 1396">
              <a:extLst>
                <a:ext uri="{FF2B5EF4-FFF2-40B4-BE49-F238E27FC236}">
                  <a16:creationId xmlns:a16="http://schemas.microsoft.com/office/drawing/2014/main" id="{C7B362BE-96EE-46B8-AAF2-FF324A518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128" y="4289660"/>
              <a:ext cx="12408" cy="34017"/>
            </a:xfrm>
            <a:custGeom>
              <a:avLst/>
              <a:gdLst>
                <a:gd name="T0" fmla="*/ 0 w 17"/>
                <a:gd name="T1" fmla="*/ 0 h 31"/>
                <a:gd name="T2" fmla="*/ 0 w 17"/>
                <a:gd name="T3" fmla="*/ 0 h 31"/>
                <a:gd name="T4" fmla="*/ 1 w 17"/>
                <a:gd name="T5" fmla="*/ 1 h 31"/>
                <a:gd name="T6" fmla="*/ 1 w 17"/>
                <a:gd name="T7" fmla="*/ 1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1"/>
                <a:gd name="T14" fmla="*/ 17 w 1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1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17" y="31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5" name="Freeform 1397">
              <a:extLst>
                <a:ext uri="{FF2B5EF4-FFF2-40B4-BE49-F238E27FC236}">
                  <a16:creationId xmlns:a16="http://schemas.microsoft.com/office/drawing/2014/main" id="{0EEAA22D-70CE-427B-8C2C-8F01F4047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539" y="4323677"/>
              <a:ext cx="16546" cy="30616"/>
            </a:xfrm>
            <a:custGeom>
              <a:avLst/>
              <a:gdLst>
                <a:gd name="T0" fmla="*/ 0 w 17"/>
                <a:gd name="T1" fmla="*/ 0 h 32"/>
                <a:gd name="T2" fmla="*/ 0 w 17"/>
                <a:gd name="T3" fmla="*/ 0 h 32"/>
                <a:gd name="T4" fmla="*/ 0 w 17"/>
                <a:gd name="T5" fmla="*/ 1 h 32"/>
                <a:gd name="T6" fmla="*/ 0 w 17"/>
                <a:gd name="T7" fmla="*/ 1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2"/>
                <a:gd name="T14" fmla="*/ 17 w 17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2">
                  <a:moveTo>
                    <a:pt x="0" y="0"/>
                  </a:moveTo>
                  <a:lnTo>
                    <a:pt x="0" y="0"/>
                  </a:lnTo>
                  <a:lnTo>
                    <a:pt x="17" y="17"/>
                  </a:lnTo>
                  <a:lnTo>
                    <a:pt x="17" y="32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6" name="Freeform 1398">
              <a:extLst>
                <a:ext uri="{FF2B5EF4-FFF2-40B4-BE49-F238E27FC236}">
                  <a16:creationId xmlns:a16="http://schemas.microsoft.com/office/drawing/2014/main" id="{1FF1AA66-121B-47F8-A970-9EECEE9E9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584" y="4401918"/>
              <a:ext cx="16546" cy="17011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0 h 16"/>
                <a:gd name="T4" fmla="*/ 1 w 18"/>
                <a:gd name="T5" fmla="*/ 1 h 16"/>
                <a:gd name="T6" fmla="*/ 0 w 18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16"/>
                <a:gd name="T14" fmla="*/ 18 w 18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16">
                  <a:moveTo>
                    <a:pt x="0" y="0"/>
                  </a:moveTo>
                  <a:lnTo>
                    <a:pt x="0" y="0"/>
                  </a:lnTo>
                  <a:lnTo>
                    <a:pt x="18" y="16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7" name="Freeform 1399">
              <a:extLst>
                <a:ext uri="{FF2B5EF4-FFF2-40B4-BE49-F238E27FC236}">
                  <a16:creationId xmlns:a16="http://schemas.microsoft.com/office/drawing/2014/main" id="{096E0E4C-4F18-4494-AE3C-6946013D7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7221" y="4435935"/>
              <a:ext cx="28955" cy="0"/>
            </a:xfrm>
            <a:custGeom>
              <a:avLst/>
              <a:gdLst>
                <a:gd name="T0" fmla="*/ 0 w 33"/>
                <a:gd name="T1" fmla="*/ 0 w 33"/>
                <a:gd name="T2" fmla="*/ 0 w 33"/>
                <a:gd name="T3" fmla="*/ 0 w 33"/>
                <a:gd name="T4" fmla="*/ 0 60000 65536"/>
                <a:gd name="T5" fmla="*/ 0 60000 65536"/>
                <a:gd name="T6" fmla="*/ 0 60000 65536"/>
                <a:gd name="T7" fmla="*/ 0 60000 65536"/>
                <a:gd name="T8" fmla="*/ 0 w 33"/>
                <a:gd name="T9" fmla="*/ 33 w 33"/>
              </a:gdLst>
              <a:ahLst/>
              <a:cxnLst>
                <a:cxn ang="T4">
                  <a:pos x="T0" y="0"/>
                </a:cxn>
                <a:cxn ang="T5">
                  <a:pos x="T1" y="0"/>
                </a:cxn>
                <a:cxn ang="T6">
                  <a:pos x="T2" y="0"/>
                </a:cxn>
                <a:cxn ang="T7">
                  <a:pos x="T3" y="0"/>
                </a:cxn>
              </a:cxnLst>
              <a:rect l="T8" t="0" r="T9" b="0"/>
              <a:pathLst>
                <a:path w="33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3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8" name="Line 1400">
              <a:extLst>
                <a:ext uri="{FF2B5EF4-FFF2-40B4-BE49-F238E27FC236}">
                  <a16:creationId xmlns:a16="http://schemas.microsoft.com/office/drawing/2014/main" id="{31406E23-7BBB-4F7F-96B1-EA2F489E63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6900" y="4378107"/>
              <a:ext cx="12411" cy="17009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89" name="Line 1401">
              <a:extLst>
                <a:ext uri="{FF2B5EF4-FFF2-40B4-BE49-F238E27FC236}">
                  <a16:creationId xmlns:a16="http://schemas.microsoft.com/office/drawing/2014/main" id="{F7ABA4C9-5B15-4E00-83EC-5A2D9D5C43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76900" y="4041327"/>
              <a:ext cx="12411" cy="47625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0" name="Freeform 1402">
              <a:extLst>
                <a:ext uri="{FF2B5EF4-FFF2-40B4-BE49-F238E27FC236}">
                  <a16:creationId xmlns:a16="http://schemas.microsoft.com/office/drawing/2014/main" id="{87193C5F-DF09-409C-8C4A-A1BE84FE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478" y="3548063"/>
              <a:ext cx="1402243" cy="789221"/>
            </a:xfrm>
            <a:custGeom>
              <a:avLst/>
              <a:gdLst>
                <a:gd name="T0" fmla="*/ 1 w 1578"/>
                <a:gd name="T1" fmla="*/ 0 h 785"/>
                <a:gd name="T2" fmla="*/ 1 w 1578"/>
                <a:gd name="T3" fmla="*/ 0 h 785"/>
                <a:gd name="T4" fmla="*/ 1 w 1578"/>
                <a:gd name="T5" fmla="*/ 0 h 785"/>
                <a:gd name="T6" fmla="*/ 1 w 1578"/>
                <a:gd name="T7" fmla="*/ 0 h 785"/>
                <a:gd name="T8" fmla="*/ 1 w 1578"/>
                <a:gd name="T9" fmla="*/ 0 h 785"/>
                <a:gd name="T10" fmla="*/ 1 w 1578"/>
                <a:gd name="T11" fmla="*/ 0 h 785"/>
                <a:gd name="T12" fmla="*/ 1 w 1578"/>
                <a:gd name="T13" fmla="*/ 0 h 785"/>
                <a:gd name="T14" fmla="*/ 1 w 1578"/>
                <a:gd name="T15" fmla="*/ 0 h 785"/>
                <a:gd name="T16" fmla="*/ 1 w 1578"/>
                <a:gd name="T17" fmla="*/ 0 h 785"/>
                <a:gd name="T18" fmla="*/ 1 w 1578"/>
                <a:gd name="T19" fmla="*/ 0 h 785"/>
                <a:gd name="T20" fmla="*/ 1 w 1578"/>
                <a:gd name="T21" fmla="*/ 0 h 785"/>
                <a:gd name="T22" fmla="*/ 1 w 1578"/>
                <a:gd name="T23" fmla="*/ 0 h 785"/>
                <a:gd name="T24" fmla="*/ 1 w 1578"/>
                <a:gd name="T25" fmla="*/ 0 h 785"/>
                <a:gd name="T26" fmla="*/ 1 w 1578"/>
                <a:gd name="T27" fmla="*/ 0 h 785"/>
                <a:gd name="T28" fmla="*/ 1 w 1578"/>
                <a:gd name="T29" fmla="*/ 0 h 785"/>
                <a:gd name="T30" fmla="*/ 1 w 1578"/>
                <a:gd name="T31" fmla="*/ 0 h 785"/>
                <a:gd name="T32" fmla="*/ 1 w 1578"/>
                <a:gd name="T33" fmla="*/ 0 h 785"/>
                <a:gd name="T34" fmla="*/ 1 w 1578"/>
                <a:gd name="T35" fmla="*/ 0 h 785"/>
                <a:gd name="T36" fmla="*/ 1 w 1578"/>
                <a:gd name="T37" fmla="*/ 0 h 785"/>
                <a:gd name="T38" fmla="*/ 1 w 1578"/>
                <a:gd name="T39" fmla="*/ 0 h 785"/>
                <a:gd name="T40" fmla="*/ 1 w 1578"/>
                <a:gd name="T41" fmla="*/ 0 h 785"/>
                <a:gd name="T42" fmla="*/ 1 w 1578"/>
                <a:gd name="T43" fmla="*/ 0 h 785"/>
                <a:gd name="T44" fmla="*/ 1 w 1578"/>
                <a:gd name="T45" fmla="*/ 0 h 785"/>
                <a:gd name="T46" fmla="*/ 1 w 1578"/>
                <a:gd name="T47" fmla="*/ 0 h 785"/>
                <a:gd name="T48" fmla="*/ 1 w 1578"/>
                <a:gd name="T49" fmla="*/ 0 h 785"/>
                <a:gd name="T50" fmla="*/ 1 w 1578"/>
                <a:gd name="T51" fmla="*/ 0 h 785"/>
                <a:gd name="T52" fmla="*/ 1 w 1578"/>
                <a:gd name="T53" fmla="*/ 0 h 785"/>
                <a:gd name="T54" fmla="*/ 1 w 1578"/>
                <a:gd name="T55" fmla="*/ 0 h 785"/>
                <a:gd name="T56" fmla="*/ 1 w 1578"/>
                <a:gd name="T57" fmla="*/ 0 h 785"/>
                <a:gd name="T58" fmla="*/ 1 w 1578"/>
                <a:gd name="T59" fmla="*/ 0 h 785"/>
                <a:gd name="T60" fmla="*/ 1 w 1578"/>
                <a:gd name="T61" fmla="*/ 0 h 785"/>
                <a:gd name="T62" fmla="*/ 1 w 1578"/>
                <a:gd name="T63" fmla="*/ 0 h 785"/>
                <a:gd name="T64" fmla="*/ 1 w 1578"/>
                <a:gd name="T65" fmla="*/ 0 h 785"/>
                <a:gd name="T66" fmla="*/ 1 w 1578"/>
                <a:gd name="T67" fmla="*/ 0 h 785"/>
                <a:gd name="T68" fmla="*/ 1 w 1578"/>
                <a:gd name="T69" fmla="*/ 0 h 785"/>
                <a:gd name="T70" fmla="*/ 1 w 1578"/>
                <a:gd name="T71" fmla="*/ 0 h 785"/>
                <a:gd name="T72" fmla="*/ 1 w 1578"/>
                <a:gd name="T73" fmla="*/ 0 h 785"/>
                <a:gd name="T74" fmla="*/ 1 w 1578"/>
                <a:gd name="T75" fmla="*/ 0 h 785"/>
                <a:gd name="T76" fmla="*/ 1 w 1578"/>
                <a:gd name="T77" fmla="*/ 0 h 785"/>
                <a:gd name="T78" fmla="*/ 1 w 1578"/>
                <a:gd name="T79" fmla="*/ 0 h 785"/>
                <a:gd name="T80" fmla="*/ 1 w 1578"/>
                <a:gd name="T81" fmla="*/ 0 h 785"/>
                <a:gd name="T82" fmla="*/ 1 w 1578"/>
                <a:gd name="T83" fmla="*/ 0 h 785"/>
                <a:gd name="T84" fmla="*/ 1 w 1578"/>
                <a:gd name="T85" fmla="*/ 0 h 785"/>
                <a:gd name="T86" fmla="*/ 1 w 1578"/>
                <a:gd name="T87" fmla="*/ 0 h 785"/>
                <a:gd name="T88" fmla="*/ 1 w 1578"/>
                <a:gd name="T89" fmla="*/ 0 h 785"/>
                <a:gd name="T90" fmla="*/ 1 w 1578"/>
                <a:gd name="T91" fmla="*/ 0 h 785"/>
                <a:gd name="T92" fmla="*/ 0 w 1578"/>
                <a:gd name="T93" fmla="*/ 0 h 785"/>
                <a:gd name="T94" fmla="*/ 1 w 1578"/>
                <a:gd name="T95" fmla="*/ 0 h 785"/>
                <a:gd name="T96" fmla="*/ 1 w 1578"/>
                <a:gd name="T97" fmla="*/ 0 h 785"/>
                <a:gd name="T98" fmla="*/ 1 w 1578"/>
                <a:gd name="T99" fmla="*/ 0 h 7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78"/>
                <a:gd name="T151" fmla="*/ 0 h 785"/>
                <a:gd name="T152" fmla="*/ 1578 w 1578"/>
                <a:gd name="T153" fmla="*/ 785 h 7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78" h="785">
                  <a:moveTo>
                    <a:pt x="52" y="17"/>
                  </a:moveTo>
                  <a:lnTo>
                    <a:pt x="52" y="17"/>
                  </a:lnTo>
                  <a:lnTo>
                    <a:pt x="797" y="17"/>
                  </a:lnTo>
                  <a:lnTo>
                    <a:pt x="814" y="0"/>
                  </a:lnTo>
                  <a:lnTo>
                    <a:pt x="832" y="33"/>
                  </a:lnTo>
                  <a:lnTo>
                    <a:pt x="866" y="33"/>
                  </a:lnTo>
                  <a:lnTo>
                    <a:pt x="903" y="65"/>
                  </a:lnTo>
                  <a:lnTo>
                    <a:pt x="955" y="65"/>
                  </a:lnTo>
                  <a:lnTo>
                    <a:pt x="884" y="113"/>
                  </a:lnTo>
                  <a:lnTo>
                    <a:pt x="920" y="96"/>
                  </a:lnTo>
                  <a:lnTo>
                    <a:pt x="937" y="113"/>
                  </a:lnTo>
                  <a:lnTo>
                    <a:pt x="989" y="96"/>
                  </a:lnTo>
                  <a:lnTo>
                    <a:pt x="989" y="113"/>
                  </a:lnTo>
                  <a:lnTo>
                    <a:pt x="1006" y="96"/>
                  </a:lnTo>
                  <a:lnTo>
                    <a:pt x="1024" y="113"/>
                  </a:lnTo>
                  <a:lnTo>
                    <a:pt x="1076" y="113"/>
                  </a:lnTo>
                  <a:lnTo>
                    <a:pt x="1093" y="113"/>
                  </a:lnTo>
                  <a:lnTo>
                    <a:pt x="1110" y="129"/>
                  </a:lnTo>
                  <a:lnTo>
                    <a:pt x="1110" y="144"/>
                  </a:lnTo>
                  <a:lnTo>
                    <a:pt x="1024" y="144"/>
                  </a:lnTo>
                  <a:lnTo>
                    <a:pt x="1006" y="192"/>
                  </a:lnTo>
                  <a:lnTo>
                    <a:pt x="1024" y="177"/>
                  </a:lnTo>
                  <a:lnTo>
                    <a:pt x="1006" y="240"/>
                  </a:lnTo>
                  <a:lnTo>
                    <a:pt x="1006" y="273"/>
                  </a:lnTo>
                  <a:lnTo>
                    <a:pt x="1006" y="288"/>
                  </a:lnTo>
                  <a:lnTo>
                    <a:pt x="1024" y="288"/>
                  </a:lnTo>
                  <a:lnTo>
                    <a:pt x="1041" y="273"/>
                  </a:lnTo>
                  <a:lnTo>
                    <a:pt x="1041" y="209"/>
                  </a:lnTo>
                  <a:lnTo>
                    <a:pt x="1058" y="177"/>
                  </a:lnTo>
                  <a:lnTo>
                    <a:pt x="1076" y="161"/>
                  </a:lnTo>
                  <a:lnTo>
                    <a:pt x="1076" y="144"/>
                  </a:lnTo>
                  <a:lnTo>
                    <a:pt x="1127" y="161"/>
                  </a:lnTo>
                  <a:lnTo>
                    <a:pt x="1127" y="192"/>
                  </a:lnTo>
                  <a:lnTo>
                    <a:pt x="1110" y="225"/>
                  </a:lnTo>
                  <a:lnTo>
                    <a:pt x="1145" y="209"/>
                  </a:lnTo>
                  <a:lnTo>
                    <a:pt x="1145" y="240"/>
                  </a:lnTo>
                  <a:lnTo>
                    <a:pt x="1162" y="240"/>
                  </a:lnTo>
                  <a:lnTo>
                    <a:pt x="1127" y="288"/>
                  </a:lnTo>
                  <a:lnTo>
                    <a:pt x="1145" y="288"/>
                  </a:lnTo>
                  <a:lnTo>
                    <a:pt x="1179" y="288"/>
                  </a:lnTo>
                  <a:lnTo>
                    <a:pt x="1248" y="240"/>
                  </a:lnTo>
                  <a:lnTo>
                    <a:pt x="1248" y="225"/>
                  </a:lnTo>
                  <a:lnTo>
                    <a:pt x="1317" y="225"/>
                  </a:lnTo>
                  <a:lnTo>
                    <a:pt x="1317" y="192"/>
                  </a:lnTo>
                  <a:lnTo>
                    <a:pt x="1352" y="177"/>
                  </a:lnTo>
                  <a:lnTo>
                    <a:pt x="1438" y="177"/>
                  </a:lnTo>
                  <a:lnTo>
                    <a:pt x="1475" y="161"/>
                  </a:lnTo>
                  <a:lnTo>
                    <a:pt x="1509" y="81"/>
                  </a:lnTo>
                  <a:lnTo>
                    <a:pt x="1527" y="96"/>
                  </a:lnTo>
                  <a:lnTo>
                    <a:pt x="1544" y="81"/>
                  </a:lnTo>
                  <a:lnTo>
                    <a:pt x="1544" y="96"/>
                  </a:lnTo>
                  <a:lnTo>
                    <a:pt x="1561" y="144"/>
                  </a:lnTo>
                  <a:lnTo>
                    <a:pt x="1578" y="161"/>
                  </a:lnTo>
                  <a:lnTo>
                    <a:pt x="1578" y="177"/>
                  </a:lnTo>
                  <a:lnTo>
                    <a:pt x="1561" y="192"/>
                  </a:lnTo>
                  <a:lnTo>
                    <a:pt x="1527" y="192"/>
                  </a:lnTo>
                  <a:lnTo>
                    <a:pt x="1509" y="209"/>
                  </a:lnTo>
                  <a:lnTo>
                    <a:pt x="1492" y="225"/>
                  </a:lnTo>
                  <a:lnTo>
                    <a:pt x="1456" y="257"/>
                  </a:lnTo>
                  <a:lnTo>
                    <a:pt x="1475" y="288"/>
                  </a:lnTo>
                  <a:lnTo>
                    <a:pt x="1492" y="288"/>
                  </a:lnTo>
                  <a:lnTo>
                    <a:pt x="1492" y="273"/>
                  </a:lnTo>
                  <a:lnTo>
                    <a:pt x="1492" y="288"/>
                  </a:lnTo>
                  <a:lnTo>
                    <a:pt x="1456" y="288"/>
                  </a:lnTo>
                  <a:lnTo>
                    <a:pt x="1404" y="305"/>
                  </a:lnTo>
                  <a:lnTo>
                    <a:pt x="1387" y="321"/>
                  </a:lnTo>
                  <a:lnTo>
                    <a:pt x="1369" y="369"/>
                  </a:lnTo>
                  <a:lnTo>
                    <a:pt x="1352" y="369"/>
                  </a:lnTo>
                  <a:lnTo>
                    <a:pt x="1335" y="353"/>
                  </a:lnTo>
                  <a:lnTo>
                    <a:pt x="1352" y="384"/>
                  </a:lnTo>
                  <a:lnTo>
                    <a:pt x="1335" y="432"/>
                  </a:lnTo>
                  <a:lnTo>
                    <a:pt x="1335" y="401"/>
                  </a:lnTo>
                  <a:lnTo>
                    <a:pt x="1317" y="384"/>
                  </a:lnTo>
                  <a:lnTo>
                    <a:pt x="1335" y="353"/>
                  </a:lnTo>
                  <a:lnTo>
                    <a:pt x="1317" y="369"/>
                  </a:lnTo>
                  <a:lnTo>
                    <a:pt x="1317" y="401"/>
                  </a:lnTo>
                  <a:lnTo>
                    <a:pt x="1300" y="401"/>
                  </a:lnTo>
                  <a:lnTo>
                    <a:pt x="1317" y="401"/>
                  </a:lnTo>
                  <a:lnTo>
                    <a:pt x="1317" y="432"/>
                  </a:lnTo>
                  <a:lnTo>
                    <a:pt x="1335" y="480"/>
                  </a:lnTo>
                  <a:lnTo>
                    <a:pt x="1317" y="512"/>
                  </a:lnTo>
                  <a:lnTo>
                    <a:pt x="1248" y="545"/>
                  </a:lnTo>
                  <a:lnTo>
                    <a:pt x="1196" y="593"/>
                  </a:lnTo>
                  <a:lnTo>
                    <a:pt x="1179" y="624"/>
                  </a:lnTo>
                  <a:lnTo>
                    <a:pt x="1214" y="737"/>
                  </a:lnTo>
                  <a:lnTo>
                    <a:pt x="1214" y="785"/>
                  </a:lnTo>
                  <a:lnTo>
                    <a:pt x="1196" y="785"/>
                  </a:lnTo>
                  <a:lnTo>
                    <a:pt x="1179" y="768"/>
                  </a:lnTo>
                  <a:lnTo>
                    <a:pt x="1145" y="737"/>
                  </a:lnTo>
                  <a:lnTo>
                    <a:pt x="1145" y="672"/>
                  </a:lnTo>
                  <a:lnTo>
                    <a:pt x="1110" y="641"/>
                  </a:lnTo>
                  <a:lnTo>
                    <a:pt x="1076" y="656"/>
                  </a:lnTo>
                  <a:lnTo>
                    <a:pt x="1076" y="641"/>
                  </a:lnTo>
                  <a:lnTo>
                    <a:pt x="1041" y="641"/>
                  </a:lnTo>
                  <a:lnTo>
                    <a:pt x="1006" y="641"/>
                  </a:lnTo>
                  <a:lnTo>
                    <a:pt x="1006" y="624"/>
                  </a:lnTo>
                  <a:lnTo>
                    <a:pt x="955" y="641"/>
                  </a:lnTo>
                  <a:lnTo>
                    <a:pt x="937" y="641"/>
                  </a:lnTo>
                  <a:lnTo>
                    <a:pt x="972" y="641"/>
                  </a:lnTo>
                  <a:lnTo>
                    <a:pt x="955" y="656"/>
                  </a:lnTo>
                  <a:lnTo>
                    <a:pt x="972" y="672"/>
                  </a:lnTo>
                  <a:lnTo>
                    <a:pt x="955" y="672"/>
                  </a:lnTo>
                  <a:lnTo>
                    <a:pt x="920" y="672"/>
                  </a:lnTo>
                  <a:lnTo>
                    <a:pt x="903" y="656"/>
                  </a:lnTo>
                  <a:lnTo>
                    <a:pt x="884" y="656"/>
                  </a:lnTo>
                  <a:lnTo>
                    <a:pt x="849" y="656"/>
                  </a:lnTo>
                  <a:lnTo>
                    <a:pt x="814" y="672"/>
                  </a:lnTo>
                  <a:lnTo>
                    <a:pt x="814" y="656"/>
                  </a:lnTo>
                  <a:lnTo>
                    <a:pt x="797" y="656"/>
                  </a:lnTo>
                  <a:lnTo>
                    <a:pt x="814" y="672"/>
                  </a:lnTo>
                  <a:lnTo>
                    <a:pt x="745" y="720"/>
                  </a:lnTo>
                  <a:lnTo>
                    <a:pt x="745" y="768"/>
                  </a:lnTo>
                  <a:lnTo>
                    <a:pt x="693" y="752"/>
                  </a:lnTo>
                  <a:lnTo>
                    <a:pt x="624" y="656"/>
                  </a:lnTo>
                  <a:lnTo>
                    <a:pt x="607" y="656"/>
                  </a:lnTo>
                  <a:lnTo>
                    <a:pt x="590" y="672"/>
                  </a:lnTo>
                  <a:lnTo>
                    <a:pt x="573" y="672"/>
                  </a:lnTo>
                  <a:lnTo>
                    <a:pt x="538" y="656"/>
                  </a:lnTo>
                  <a:lnTo>
                    <a:pt x="538" y="624"/>
                  </a:lnTo>
                  <a:lnTo>
                    <a:pt x="503" y="593"/>
                  </a:lnTo>
                  <a:lnTo>
                    <a:pt x="365" y="608"/>
                  </a:lnTo>
                  <a:lnTo>
                    <a:pt x="260" y="576"/>
                  </a:lnTo>
                  <a:lnTo>
                    <a:pt x="208" y="576"/>
                  </a:lnTo>
                  <a:lnTo>
                    <a:pt x="190" y="545"/>
                  </a:lnTo>
                  <a:lnTo>
                    <a:pt x="173" y="545"/>
                  </a:lnTo>
                  <a:lnTo>
                    <a:pt x="173" y="528"/>
                  </a:lnTo>
                  <a:lnTo>
                    <a:pt x="104" y="512"/>
                  </a:lnTo>
                  <a:lnTo>
                    <a:pt x="104" y="497"/>
                  </a:lnTo>
                  <a:lnTo>
                    <a:pt x="70" y="464"/>
                  </a:lnTo>
                  <a:lnTo>
                    <a:pt x="70" y="432"/>
                  </a:lnTo>
                  <a:lnTo>
                    <a:pt x="52" y="432"/>
                  </a:lnTo>
                  <a:lnTo>
                    <a:pt x="52" y="416"/>
                  </a:lnTo>
                  <a:lnTo>
                    <a:pt x="70" y="416"/>
                  </a:lnTo>
                  <a:lnTo>
                    <a:pt x="70" y="401"/>
                  </a:lnTo>
                  <a:lnTo>
                    <a:pt x="35" y="401"/>
                  </a:lnTo>
                  <a:lnTo>
                    <a:pt x="52" y="401"/>
                  </a:lnTo>
                  <a:lnTo>
                    <a:pt x="18" y="369"/>
                  </a:lnTo>
                  <a:lnTo>
                    <a:pt x="18" y="353"/>
                  </a:lnTo>
                  <a:lnTo>
                    <a:pt x="0" y="336"/>
                  </a:lnTo>
                  <a:lnTo>
                    <a:pt x="18" y="288"/>
                  </a:lnTo>
                  <a:lnTo>
                    <a:pt x="0" y="240"/>
                  </a:lnTo>
                  <a:lnTo>
                    <a:pt x="18" y="129"/>
                  </a:lnTo>
                  <a:lnTo>
                    <a:pt x="35" y="129"/>
                  </a:lnTo>
                  <a:lnTo>
                    <a:pt x="18" y="129"/>
                  </a:lnTo>
                  <a:lnTo>
                    <a:pt x="0" y="48"/>
                  </a:lnTo>
                  <a:lnTo>
                    <a:pt x="35" y="48"/>
                  </a:lnTo>
                  <a:lnTo>
                    <a:pt x="52" y="65"/>
                  </a:lnTo>
                  <a:lnTo>
                    <a:pt x="35" y="81"/>
                  </a:lnTo>
                  <a:lnTo>
                    <a:pt x="52" y="81"/>
                  </a:lnTo>
                  <a:lnTo>
                    <a:pt x="52" y="33"/>
                  </a:lnTo>
                  <a:lnTo>
                    <a:pt x="52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1" name="Freeform 1403">
              <a:extLst>
                <a:ext uri="{FF2B5EF4-FFF2-40B4-BE49-F238E27FC236}">
                  <a16:creationId xmlns:a16="http://schemas.microsoft.com/office/drawing/2014/main" id="{92A14E9F-DFE2-4F9D-9551-3F7D769F7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131" y="6568871"/>
              <a:ext cx="124093" cy="129269"/>
            </a:xfrm>
            <a:custGeom>
              <a:avLst/>
              <a:gdLst>
                <a:gd name="T0" fmla="*/ 1 w 140"/>
                <a:gd name="T1" fmla="*/ 1 h 126"/>
                <a:gd name="T2" fmla="*/ 1 w 140"/>
                <a:gd name="T3" fmla="*/ 1 h 126"/>
                <a:gd name="T4" fmla="*/ 1 w 140"/>
                <a:gd name="T5" fmla="*/ 0 h 126"/>
                <a:gd name="T6" fmla="*/ 1 w 140"/>
                <a:gd name="T7" fmla="*/ 1 h 126"/>
                <a:gd name="T8" fmla="*/ 1 w 140"/>
                <a:gd name="T9" fmla="*/ 1 h 126"/>
                <a:gd name="T10" fmla="*/ 1 w 140"/>
                <a:gd name="T11" fmla="*/ 1 h 126"/>
                <a:gd name="T12" fmla="*/ 1 w 140"/>
                <a:gd name="T13" fmla="*/ 1 h 126"/>
                <a:gd name="T14" fmla="*/ 1 w 140"/>
                <a:gd name="T15" fmla="*/ 1 h 126"/>
                <a:gd name="T16" fmla="*/ 1 w 140"/>
                <a:gd name="T17" fmla="*/ 1 h 126"/>
                <a:gd name="T18" fmla="*/ 1 w 140"/>
                <a:gd name="T19" fmla="*/ 1 h 126"/>
                <a:gd name="T20" fmla="*/ 1 w 140"/>
                <a:gd name="T21" fmla="*/ 1 h 126"/>
                <a:gd name="T22" fmla="*/ 1 w 140"/>
                <a:gd name="T23" fmla="*/ 1 h 126"/>
                <a:gd name="T24" fmla="*/ 1 w 140"/>
                <a:gd name="T25" fmla="*/ 1 h 126"/>
                <a:gd name="T26" fmla="*/ 1 w 140"/>
                <a:gd name="T27" fmla="*/ 1 h 126"/>
                <a:gd name="T28" fmla="*/ 0 w 140"/>
                <a:gd name="T29" fmla="*/ 1 h 126"/>
                <a:gd name="T30" fmla="*/ 1 w 140"/>
                <a:gd name="T31" fmla="*/ 1 h 126"/>
                <a:gd name="T32" fmla="*/ 1 w 140"/>
                <a:gd name="T33" fmla="*/ 1 h 126"/>
                <a:gd name="T34" fmla="*/ 1 w 140"/>
                <a:gd name="T35" fmla="*/ 1 h 126"/>
                <a:gd name="T36" fmla="*/ 1 w 140"/>
                <a:gd name="T37" fmla="*/ 1 h 126"/>
                <a:gd name="T38" fmla="*/ 1 w 140"/>
                <a:gd name="T39" fmla="*/ 1 h 126"/>
                <a:gd name="T40" fmla="*/ 1 w 140"/>
                <a:gd name="T41" fmla="*/ 1 h 126"/>
                <a:gd name="T42" fmla="*/ 1 w 140"/>
                <a:gd name="T43" fmla="*/ 1 h 126"/>
                <a:gd name="T44" fmla="*/ 1 w 140"/>
                <a:gd name="T45" fmla="*/ 1 h 126"/>
                <a:gd name="T46" fmla="*/ 1 w 140"/>
                <a:gd name="T47" fmla="*/ 1 h 1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0"/>
                <a:gd name="T73" fmla="*/ 0 h 126"/>
                <a:gd name="T74" fmla="*/ 140 w 140"/>
                <a:gd name="T75" fmla="*/ 126 h 12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0" h="126">
                  <a:moveTo>
                    <a:pt x="140" y="96"/>
                  </a:moveTo>
                  <a:lnTo>
                    <a:pt x="140" y="96"/>
                  </a:lnTo>
                  <a:lnTo>
                    <a:pt x="140" y="0"/>
                  </a:lnTo>
                  <a:lnTo>
                    <a:pt x="103" y="15"/>
                  </a:lnTo>
                  <a:lnTo>
                    <a:pt x="86" y="30"/>
                  </a:lnTo>
                  <a:lnTo>
                    <a:pt x="103" y="48"/>
                  </a:lnTo>
                  <a:lnTo>
                    <a:pt x="122" y="30"/>
                  </a:lnTo>
                  <a:lnTo>
                    <a:pt x="122" y="48"/>
                  </a:lnTo>
                  <a:lnTo>
                    <a:pt x="103" y="48"/>
                  </a:lnTo>
                  <a:lnTo>
                    <a:pt x="103" y="78"/>
                  </a:lnTo>
                  <a:lnTo>
                    <a:pt x="103" y="63"/>
                  </a:lnTo>
                  <a:lnTo>
                    <a:pt x="86" y="63"/>
                  </a:lnTo>
                  <a:lnTo>
                    <a:pt x="69" y="63"/>
                  </a:lnTo>
                  <a:lnTo>
                    <a:pt x="17" y="30"/>
                  </a:lnTo>
                  <a:lnTo>
                    <a:pt x="0" y="48"/>
                  </a:lnTo>
                  <a:lnTo>
                    <a:pt x="17" y="63"/>
                  </a:lnTo>
                  <a:lnTo>
                    <a:pt x="34" y="63"/>
                  </a:lnTo>
                  <a:lnTo>
                    <a:pt x="34" y="78"/>
                  </a:lnTo>
                  <a:lnTo>
                    <a:pt x="51" y="78"/>
                  </a:lnTo>
                  <a:lnTo>
                    <a:pt x="51" y="96"/>
                  </a:lnTo>
                  <a:lnTo>
                    <a:pt x="86" y="111"/>
                  </a:lnTo>
                  <a:lnTo>
                    <a:pt x="103" y="111"/>
                  </a:lnTo>
                  <a:lnTo>
                    <a:pt x="122" y="126"/>
                  </a:lnTo>
                  <a:lnTo>
                    <a:pt x="140" y="9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2" name="Freeform 1404">
              <a:extLst>
                <a:ext uri="{FF2B5EF4-FFF2-40B4-BE49-F238E27FC236}">
                  <a16:creationId xmlns:a16="http://schemas.microsoft.com/office/drawing/2014/main" id="{ABE3FEAA-0F7E-441D-B488-124A0DE5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223" y="6568871"/>
              <a:ext cx="91002" cy="146277"/>
            </a:xfrm>
            <a:custGeom>
              <a:avLst/>
              <a:gdLst>
                <a:gd name="T0" fmla="*/ 0 w 103"/>
                <a:gd name="T1" fmla="*/ 1 h 144"/>
                <a:gd name="T2" fmla="*/ 0 w 103"/>
                <a:gd name="T3" fmla="*/ 1 h 144"/>
                <a:gd name="T4" fmla="*/ 0 w 103"/>
                <a:gd name="T5" fmla="*/ 0 h 144"/>
                <a:gd name="T6" fmla="*/ 1 w 103"/>
                <a:gd name="T7" fmla="*/ 1 h 144"/>
                <a:gd name="T8" fmla="*/ 1 w 103"/>
                <a:gd name="T9" fmla="*/ 1 h 144"/>
                <a:gd name="T10" fmla="*/ 1 w 103"/>
                <a:gd name="T11" fmla="*/ 1 h 144"/>
                <a:gd name="T12" fmla="*/ 1 w 103"/>
                <a:gd name="T13" fmla="*/ 1 h 144"/>
                <a:gd name="T14" fmla="*/ 1 w 103"/>
                <a:gd name="T15" fmla="*/ 1 h 144"/>
                <a:gd name="T16" fmla="*/ 1 w 103"/>
                <a:gd name="T17" fmla="*/ 1 h 144"/>
                <a:gd name="T18" fmla="*/ 0 w 103"/>
                <a:gd name="T19" fmla="*/ 1 h 1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144"/>
                <a:gd name="T32" fmla="*/ 103 w 103"/>
                <a:gd name="T33" fmla="*/ 144 h 1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144">
                  <a:moveTo>
                    <a:pt x="0" y="96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17" y="48"/>
                  </a:lnTo>
                  <a:lnTo>
                    <a:pt x="69" y="78"/>
                  </a:lnTo>
                  <a:lnTo>
                    <a:pt x="103" y="96"/>
                  </a:lnTo>
                  <a:lnTo>
                    <a:pt x="86" y="111"/>
                  </a:lnTo>
                  <a:lnTo>
                    <a:pt x="34" y="126"/>
                  </a:lnTo>
                  <a:lnTo>
                    <a:pt x="17" y="144"/>
                  </a:lnTo>
                  <a:lnTo>
                    <a:pt x="0" y="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3" name="Freeform 1405">
              <a:extLst>
                <a:ext uri="{FF2B5EF4-FFF2-40B4-BE49-F238E27FC236}">
                  <a16:creationId xmlns:a16="http://schemas.microsoft.com/office/drawing/2014/main" id="{5D57AFE9-B0BE-4130-9890-CEC1C1505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3941" y="5000634"/>
              <a:ext cx="12408" cy="34017"/>
            </a:xfrm>
            <a:custGeom>
              <a:avLst/>
              <a:gdLst>
                <a:gd name="T0" fmla="*/ 0 w 15"/>
                <a:gd name="T1" fmla="*/ 0 h 33"/>
                <a:gd name="T2" fmla="*/ 0 w 15"/>
                <a:gd name="T3" fmla="*/ 0 h 33"/>
                <a:gd name="T4" fmla="*/ 1 w 15"/>
                <a:gd name="T5" fmla="*/ 0 h 33"/>
                <a:gd name="T6" fmla="*/ 0 w 15"/>
                <a:gd name="T7" fmla="*/ 0 h 33"/>
                <a:gd name="T8" fmla="*/ 1 w 15"/>
                <a:gd name="T9" fmla="*/ 0 h 33"/>
                <a:gd name="T10" fmla="*/ 1 w 15"/>
                <a:gd name="T11" fmla="*/ 0 h 33"/>
                <a:gd name="T12" fmla="*/ 0 w 15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33"/>
                <a:gd name="T23" fmla="*/ 15 w 15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33">
                  <a:moveTo>
                    <a:pt x="0" y="0"/>
                  </a:moveTo>
                  <a:lnTo>
                    <a:pt x="0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15" y="33"/>
                  </a:lnTo>
                  <a:lnTo>
                    <a:pt x="15" y="18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4" name="Freeform 1406">
              <a:extLst>
                <a:ext uri="{FF2B5EF4-FFF2-40B4-BE49-F238E27FC236}">
                  <a16:creationId xmlns:a16="http://schemas.microsoft.com/office/drawing/2014/main" id="{44568AE3-CC64-4B37-8682-A241F1BEC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584" y="6164054"/>
              <a:ext cx="28955" cy="64635"/>
            </a:xfrm>
            <a:custGeom>
              <a:avLst/>
              <a:gdLst>
                <a:gd name="T0" fmla="*/ 0 w 35"/>
                <a:gd name="T1" fmla="*/ 0 h 65"/>
                <a:gd name="T2" fmla="*/ 0 w 35"/>
                <a:gd name="T3" fmla="*/ 0 h 65"/>
                <a:gd name="T4" fmla="*/ 0 w 35"/>
                <a:gd name="T5" fmla="*/ 1 h 65"/>
                <a:gd name="T6" fmla="*/ 0 w 35"/>
                <a:gd name="T7" fmla="*/ 1 h 65"/>
                <a:gd name="T8" fmla="*/ 0 w 35"/>
                <a:gd name="T9" fmla="*/ 1 h 65"/>
                <a:gd name="T10" fmla="*/ 0 w 35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65"/>
                <a:gd name="T20" fmla="*/ 35 w 35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65">
                  <a:moveTo>
                    <a:pt x="18" y="0"/>
                  </a:moveTo>
                  <a:lnTo>
                    <a:pt x="18" y="0"/>
                  </a:lnTo>
                  <a:lnTo>
                    <a:pt x="0" y="48"/>
                  </a:lnTo>
                  <a:lnTo>
                    <a:pt x="18" y="65"/>
                  </a:lnTo>
                  <a:lnTo>
                    <a:pt x="35" y="17"/>
                  </a:lnTo>
                  <a:lnTo>
                    <a:pt x="18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5" name="Freeform 1407">
              <a:extLst>
                <a:ext uri="{FF2B5EF4-FFF2-40B4-BE49-F238E27FC236}">
                  <a16:creationId xmlns:a16="http://schemas.microsoft.com/office/drawing/2014/main" id="{E1FD710E-4D6F-4E53-AA6B-6AD0FC32E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226" y="6521246"/>
              <a:ext cx="78591" cy="47625"/>
            </a:xfrm>
            <a:custGeom>
              <a:avLst/>
              <a:gdLst>
                <a:gd name="T0" fmla="*/ 0 w 88"/>
                <a:gd name="T1" fmla="*/ 1 h 48"/>
                <a:gd name="T2" fmla="*/ 0 w 88"/>
                <a:gd name="T3" fmla="*/ 1 h 48"/>
                <a:gd name="T4" fmla="*/ 1 w 88"/>
                <a:gd name="T5" fmla="*/ 1 h 48"/>
                <a:gd name="T6" fmla="*/ 1 w 88"/>
                <a:gd name="T7" fmla="*/ 1 h 48"/>
                <a:gd name="T8" fmla="*/ 1 w 88"/>
                <a:gd name="T9" fmla="*/ 1 h 48"/>
                <a:gd name="T10" fmla="*/ 1 w 88"/>
                <a:gd name="T11" fmla="*/ 1 h 48"/>
                <a:gd name="T12" fmla="*/ 1 w 88"/>
                <a:gd name="T13" fmla="*/ 0 h 48"/>
                <a:gd name="T14" fmla="*/ 1 w 88"/>
                <a:gd name="T15" fmla="*/ 0 h 48"/>
                <a:gd name="T16" fmla="*/ 1 w 88"/>
                <a:gd name="T17" fmla="*/ 0 h 48"/>
                <a:gd name="T18" fmla="*/ 1 w 88"/>
                <a:gd name="T19" fmla="*/ 1 h 48"/>
                <a:gd name="T20" fmla="*/ 1 w 88"/>
                <a:gd name="T21" fmla="*/ 1 h 48"/>
                <a:gd name="T22" fmla="*/ 0 w 88"/>
                <a:gd name="T23" fmla="*/ 1 h 4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48"/>
                <a:gd name="T38" fmla="*/ 88 w 88"/>
                <a:gd name="T39" fmla="*/ 48 h 4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48">
                  <a:moveTo>
                    <a:pt x="0" y="15"/>
                  </a:moveTo>
                  <a:lnTo>
                    <a:pt x="0" y="15"/>
                  </a:lnTo>
                  <a:lnTo>
                    <a:pt x="17" y="30"/>
                  </a:lnTo>
                  <a:lnTo>
                    <a:pt x="35" y="30"/>
                  </a:lnTo>
                  <a:lnTo>
                    <a:pt x="52" y="48"/>
                  </a:lnTo>
                  <a:lnTo>
                    <a:pt x="88" y="15"/>
                  </a:lnTo>
                  <a:lnTo>
                    <a:pt x="88" y="0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35" y="15"/>
                  </a:lnTo>
                  <a:lnTo>
                    <a:pt x="17" y="3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6" name="Freeform 1408">
              <a:extLst>
                <a:ext uri="{FF2B5EF4-FFF2-40B4-BE49-F238E27FC236}">
                  <a16:creationId xmlns:a16="http://schemas.microsoft.com/office/drawing/2014/main" id="{22919712-EA8F-4893-9AC3-9EB55240E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627" y="5459880"/>
              <a:ext cx="198549" cy="1177025"/>
            </a:xfrm>
            <a:custGeom>
              <a:avLst/>
              <a:gdLst>
                <a:gd name="T0" fmla="*/ 1 w 224"/>
                <a:gd name="T1" fmla="*/ 0 h 1167"/>
                <a:gd name="T2" fmla="*/ 1 w 224"/>
                <a:gd name="T3" fmla="*/ 0 h 1167"/>
                <a:gd name="T4" fmla="*/ 1 w 224"/>
                <a:gd name="T5" fmla="*/ 0 h 1167"/>
                <a:gd name="T6" fmla="*/ 1 w 224"/>
                <a:gd name="T7" fmla="*/ 0 h 1167"/>
                <a:gd name="T8" fmla="*/ 1 w 224"/>
                <a:gd name="T9" fmla="*/ 0 h 1167"/>
                <a:gd name="T10" fmla="*/ 1 w 224"/>
                <a:gd name="T11" fmla="*/ 0 h 1167"/>
                <a:gd name="T12" fmla="*/ 1 w 224"/>
                <a:gd name="T13" fmla="*/ 0 h 1167"/>
                <a:gd name="T14" fmla="*/ 1 w 224"/>
                <a:gd name="T15" fmla="*/ 0 h 1167"/>
                <a:gd name="T16" fmla="*/ 1 w 224"/>
                <a:gd name="T17" fmla="*/ 0 h 1167"/>
                <a:gd name="T18" fmla="*/ 1 w 224"/>
                <a:gd name="T19" fmla="*/ 0 h 1167"/>
                <a:gd name="T20" fmla="*/ 1 w 224"/>
                <a:gd name="T21" fmla="*/ 0 h 1167"/>
                <a:gd name="T22" fmla="*/ 1 w 224"/>
                <a:gd name="T23" fmla="*/ 0 h 1167"/>
                <a:gd name="T24" fmla="*/ 1 w 224"/>
                <a:gd name="T25" fmla="*/ 0 h 1167"/>
                <a:gd name="T26" fmla="*/ 1 w 224"/>
                <a:gd name="T27" fmla="*/ 0 h 1167"/>
                <a:gd name="T28" fmla="*/ 1 w 224"/>
                <a:gd name="T29" fmla="*/ 0 h 1167"/>
                <a:gd name="T30" fmla="*/ 1 w 224"/>
                <a:gd name="T31" fmla="*/ 0 h 1167"/>
                <a:gd name="T32" fmla="*/ 1 w 224"/>
                <a:gd name="T33" fmla="*/ 0 h 1167"/>
                <a:gd name="T34" fmla="*/ 1 w 224"/>
                <a:gd name="T35" fmla="*/ 0 h 1167"/>
                <a:gd name="T36" fmla="*/ 1 w 224"/>
                <a:gd name="T37" fmla="*/ 0 h 1167"/>
                <a:gd name="T38" fmla="*/ 1 w 224"/>
                <a:gd name="T39" fmla="*/ 0 h 1167"/>
                <a:gd name="T40" fmla="*/ 1 w 224"/>
                <a:gd name="T41" fmla="*/ 0 h 1167"/>
                <a:gd name="T42" fmla="*/ 1 w 224"/>
                <a:gd name="T43" fmla="*/ 0 h 1167"/>
                <a:gd name="T44" fmla="*/ 1 w 224"/>
                <a:gd name="T45" fmla="*/ 0 h 1167"/>
                <a:gd name="T46" fmla="*/ 1 w 224"/>
                <a:gd name="T47" fmla="*/ 0 h 1167"/>
                <a:gd name="T48" fmla="*/ 1 w 224"/>
                <a:gd name="T49" fmla="*/ 0 h 1167"/>
                <a:gd name="T50" fmla="*/ 1 w 224"/>
                <a:gd name="T51" fmla="*/ 0 h 1167"/>
                <a:gd name="T52" fmla="*/ 1 w 224"/>
                <a:gd name="T53" fmla="*/ 0 h 1167"/>
                <a:gd name="T54" fmla="*/ 1 w 224"/>
                <a:gd name="T55" fmla="*/ 0 h 1167"/>
                <a:gd name="T56" fmla="*/ 1 w 224"/>
                <a:gd name="T57" fmla="*/ 0 h 1167"/>
                <a:gd name="T58" fmla="*/ 1 w 224"/>
                <a:gd name="T59" fmla="*/ 0 h 1167"/>
                <a:gd name="T60" fmla="*/ 1 w 224"/>
                <a:gd name="T61" fmla="*/ 0 h 1167"/>
                <a:gd name="T62" fmla="*/ 0 w 224"/>
                <a:gd name="T63" fmla="*/ 0 h 1167"/>
                <a:gd name="T64" fmla="*/ 1 w 224"/>
                <a:gd name="T65" fmla="*/ 0 h 1167"/>
                <a:gd name="T66" fmla="*/ 1 w 224"/>
                <a:gd name="T67" fmla="*/ 0 h 1167"/>
                <a:gd name="T68" fmla="*/ 1 w 224"/>
                <a:gd name="T69" fmla="*/ 0 h 1167"/>
                <a:gd name="T70" fmla="*/ 1 w 224"/>
                <a:gd name="T71" fmla="*/ 0 h 1167"/>
                <a:gd name="T72" fmla="*/ 1 w 224"/>
                <a:gd name="T73" fmla="*/ 0 h 1167"/>
                <a:gd name="T74" fmla="*/ 1 w 224"/>
                <a:gd name="T75" fmla="*/ 0 h 1167"/>
                <a:gd name="T76" fmla="*/ 1 w 224"/>
                <a:gd name="T77" fmla="*/ 0 h 1167"/>
                <a:gd name="T78" fmla="*/ 1 w 224"/>
                <a:gd name="T79" fmla="*/ 0 h 1167"/>
                <a:gd name="T80" fmla="*/ 1 w 224"/>
                <a:gd name="T81" fmla="*/ 0 h 1167"/>
                <a:gd name="T82" fmla="*/ 1 w 224"/>
                <a:gd name="T83" fmla="*/ 0 h 1167"/>
                <a:gd name="T84" fmla="*/ 1 w 224"/>
                <a:gd name="T85" fmla="*/ 0 h 1167"/>
                <a:gd name="T86" fmla="*/ 1 w 224"/>
                <a:gd name="T87" fmla="*/ 0 h 1167"/>
                <a:gd name="T88" fmla="*/ 1 w 224"/>
                <a:gd name="T89" fmla="*/ 0 h 1167"/>
                <a:gd name="T90" fmla="*/ 1 w 224"/>
                <a:gd name="T91" fmla="*/ 0 h 1167"/>
                <a:gd name="T92" fmla="*/ 1 w 224"/>
                <a:gd name="T93" fmla="*/ 0 h 11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24"/>
                <a:gd name="T142" fmla="*/ 0 h 1167"/>
                <a:gd name="T143" fmla="*/ 224 w 224"/>
                <a:gd name="T144" fmla="*/ 1167 h 11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24" h="1167">
                  <a:moveTo>
                    <a:pt x="138" y="16"/>
                  </a:moveTo>
                  <a:lnTo>
                    <a:pt x="138" y="16"/>
                  </a:lnTo>
                  <a:lnTo>
                    <a:pt x="172" y="0"/>
                  </a:lnTo>
                  <a:lnTo>
                    <a:pt x="190" y="48"/>
                  </a:lnTo>
                  <a:lnTo>
                    <a:pt x="190" y="64"/>
                  </a:lnTo>
                  <a:lnTo>
                    <a:pt x="207" y="144"/>
                  </a:lnTo>
                  <a:lnTo>
                    <a:pt x="224" y="144"/>
                  </a:lnTo>
                  <a:lnTo>
                    <a:pt x="224" y="175"/>
                  </a:lnTo>
                  <a:lnTo>
                    <a:pt x="190" y="192"/>
                  </a:lnTo>
                  <a:lnTo>
                    <a:pt x="207" y="240"/>
                  </a:lnTo>
                  <a:lnTo>
                    <a:pt x="172" y="288"/>
                  </a:lnTo>
                  <a:lnTo>
                    <a:pt x="138" y="384"/>
                  </a:lnTo>
                  <a:lnTo>
                    <a:pt x="155" y="447"/>
                  </a:lnTo>
                  <a:lnTo>
                    <a:pt x="138" y="495"/>
                  </a:lnTo>
                  <a:lnTo>
                    <a:pt x="138" y="528"/>
                  </a:lnTo>
                  <a:lnTo>
                    <a:pt x="121" y="543"/>
                  </a:lnTo>
                  <a:lnTo>
                    <a:pt x="121" y="607"/>
                  </a:lnTo>
                  <a:lnTo>
                    <a:pt x="103" y="639"/>
                  </a:lnTo>
                  <a:lnTo>
                    <a:pt x="103" y="703"/>
                  </a:lnTo>
                  <a:lnTo>
                    <a:pt x="103" y="735"/>
                  </a:lnTo>
                  <a:lnTo>
                    <a:pt x="103" y="799"/>
                  </a:lnTo>
                  <a:lnTo>
                    <a:pt x="121" y="799"/>
                  </a:lnTo>
                  <a:lnTo>
                    <a:pt x="121" y="816"/>
                  </a:lnTo>
                  <a:lnTo>
                    <a:pt x="103" y="816"/>
                  </a:lnTo>
                  <a:lnTo>
                    <a:pt x="121" y="816"/>
                  </a:lnTo>
                  <a:lnTo>
                    <a:pt x="103" y="879"/>
                  </a:lnTo>
                  <a:lnTo>
                    <a:pt x="86" y="912"/>
                  </a:lnTo>
                  <a:lnTo>
                    <a:pt x="86" y="942"/>
                  </a:lnTo>
                  <a:lnTo>
                    <a:pt x="69" y="990"/>
                  </a:lnTo>
                  <a:lnTo>
                    <a:pt x="69" y="1023"/>
                  </a:lnTo>
                  <a:lnTo>
                    <a:pt x="69" y="1038"/>
                  </a:lnTo>
                  <a:lnTo>
                    <a:pt x="86" y="1023"/>
                  </a:lnTo>
                  <a:lnTo>
                    <a:pt x="86" y="1071"/>
                  </a:lnTo>
                  <a:lnTo>
                    <a:pt x="103" y="1086"/>
                  </a:lnTo>
                  <a:lnTo>
                    <a:pt x="155" y="1086"/>
                  </a:lnTo>
                  <a:lnTo>
                    <a:pt x="190" y="1086"/>
                  </a:lnTo>
                  <a:lnTo>
                    <a:pt x="190" y="1104"/>
                  </a:lnTo>
                  <a:lnTo>
                    <a:pt x="172" y="1086"/>
                  </a:lnTo>
                  <a:lnTo>
                    <a:pt x="172" y="1104"/>
                  </a:lnTo>
                  <a:lnTo>
                    <a:pt x="138" y="1119"/>
                  </a:lnTo>
                  <a:lnTo>
                    <a:pt x="138" y="1152"/>
                  </a:lnTo>
                  <a:lnTo>
                    <a:pt x="121" y="1167"/>
                  </a:lnTo>
                  <a:lnTo>
                    <a:pt x="103" y="1134"/>
                  </a:lnTo>
                  <a:lnTo>
                    <a:pt x="121" y="1134"/>
                  </a:lnTo>
                  <a:lnTo>
                    <a:pt x="121" y="1119"/>
                  </a:lnTo>
                  <a:lnTo>
                    <a:pt x="86" y="1134"/>
                  </a:lnTo>
                  <a:lnTo>
                    <a:pt x="69" y="1119"/>
                  </a:lnTo>
                  <a:lnTo>
                    <a:pt x="69" y="1104"/>
                  </a:lnTo>
                  <a:lnTo>
                    <a:pt x="52" y="1104"/>
                  </a:lnTo>
                  <a:lnTo>
                    <a:pt x="34" y="1086"/>
                  </a:lnTo>
                  <a:lnTo>
                    <a:pt x="34" y="1104"/>
                  </a:lnTo>
                  <a:lnTo>
                    <a:pt x="17" y="1086"/>
                  </a:lnTo>
                  <a:lnTo>
                    <a:pt x="17" y="1071"/>
                  </a:lnTo>
                  <a:lnTo>
                    <a:pt x="34" y="1071"/>
                  </a:lnTo>
                  <a:lnTo>
                    <a:pt x="34" y="1056"/>
                  </a:lnTo>
                  <a:lnTo>
                    <a:pt x="34" y="1038"/>
                  </a:lnTo>
                  <a:lnTo>
                    <a:pt x="34" y="1056"/>
                  </a:lnTo>
                  <a:lnTo>
                    <a:pt x="17" y="1071"/>
                  </a:lnTo>
                  <a:lnTo>
                    <a:pt x="17" y="1023"/>
                  </a:lnTo>
                  <a:lnTo>
                    <a:pt x="34" y="1038"/>
                  </a:lnTo>
                  <a:lnTo>
                    <a:pt x="34" y="1008"/>
                  </a:lnTo>
                  <a:lnTo>
                    <a:pt x="17" y="1038"/>
                  </a:lnTo>
                  <a:lnTo>
                    <a:pt x="17" y="1008"/>
                  </a:lnTo>
                  <a:lnTo>
                    <a:pt x="0" y="990"/>
                  </a:lnTo>
                  <a:lnTo>
                    <a:pt x="0" y="975"/>
                  </a:lnTo>
                  <a:lnTo>
                    <a:pt x="17" y="927"/>
                  </a:lnTo>
                  <a:lnTo>
                    <a:pt x="17" y="912"/>
                  </a:lnTo>
                  <a:lnTo>
                    <a:pt x="34" y="942"/>
                  </a:lnTo>
                  <a:lnTo>
                    <a:pt x="52" y="879"/>
                  </a:lnTo>
                  <a:lnTo>
                    <a:pt x="17" y="879"/>
                  </a:lnTo>
                  <a:lnTo>
                    <a:pt x="0" y="879"/>
                  </a:lnTo>
                  <a:lnTo>
                    <a:pt x="34" y="864"/>
                  </a:lnTo>
                  <a:lnTo>
                    <a:pt x="17" y="846"/>
                  </a:lnTo>
                  <a:lnTo>
                    <a:pt x="34" y="846"/>
                  </a:lnTo>
                  <a:lnTo>
                    <a:pt x="34" y="799"/>
                  </a:lnTo>
                  <a:lnTo>
                    <a:pt x="52" y="783"/>
                  </a:lnTo>
                  <a:lnTo>
                    <a:pt x="69" y="783"/>
                  </a:lnTo>
                  <a:lnTo>
                    <a:pt x="52" y="816"/>
                  </a:lnTo>
                  <a:lnTo>
                    <a:pt x="52" y="831"/>
                  </a:lnTo>
                  <a:lnTo>
                    <a:pt x="86" y="720"/>
                  </a:lnTo>
                  <a:lnTo>
                    <a:pt x="86" y="703"/>
                  </a:lnTo>
                  <a:lnTo>
                    <a:pt x="69" y="703"/>
                  </a:lnTo>
                  <a:lnTo>
                    <a:pt x="52" y="687"/>
                  </a:lnTo>
                  <a:lnTo>
                    <a:pt x="52" y="639"/>
                  </a:lnTo>
                  <a:lnTo>
                    <a:pt x="69" y="624"/>
                  </a:lnTo>
                  <a:lnTo>
                    <a:pt x="52" y="576"/>
                  </a:lnTo>
                  <a:lnTo>
                    <a:pt x="69" y="559"/>
                  </a:lnTo>
                  <a:lnTo>
                    <a:pt x="121" y="415"/>
                  </a:lnTo>
                  <a:lnTo>
                    <a:pt x="103" y="367"/>
                  </a:lnTo>
                  <a:lnTo>
                    <a:pt x="121" y="336"/>
                  </a:lnTo>
                  <a:lnTo>
                    <a:pt x="121" y="303"/>
                  </a:lnTo>
                  <a:lnTo>
                    <a:pt x="138" y="240"/>
                  </a:lnTo>
                  <a:lnTo>
                    <a:pt x="138" y="144"/>
                  </a:lnTo>
                  <a:lnTo>
                    <a:pt x="155" y="96"/>
                  </a:lnTo>
                  <a:lnTo>
                    <a:pt x="138" y="1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7" name="Freeform 1409">
              <a:extLst>
                <a:ext uri="{FF2B5EF4-FFF2-40B4-BE49-F238E27FC236}">
                  <a16:creationId xmlns:a16="http://schemas.microsoft.com/office/drawing/2014/main" id="{E21540BD-D49D-403A-9DB0-09B22BE2A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0038" y="4684268"/>
              <a:ext cx="277140" cy="421825"/>
            </a:xfrm>
            <a:custGeom>
              <a:avLst/>
              <a:gdLst>
                <a:gd name="T0" fmla="*/ 0 w 311"/>
                <a:gd name="T1" fmla="*/ 1 h 414"/>
                <a:gd name="T2" fmla="*/ 0 w 311"/>
                <a:gd name="T3" fmla="*/ 1 h 414"/>
                <a:gd name="T4" fmla="*/ 0 w 311"/>
                <a:gd name="T5" fmla="*/ 1 h 414"/>
                <a:gd name="T6" fmla="*/ 0 w 311"/>
                <a:gd name="T7" fmla="*/ 1 h 414"/>
                <a:gd name="T8" fmla="*/ 0 w 311"/>
                <a:gd name="T9" fmla="*/ 1 h 414"/>
                <a:gd name="T10" fmla="*/ 0 w 311"/>
                <a:gd name="T11" fmla="*/ 1 h 414"/>
                <a:gd name="T12" fmla="*/ 0 w 311"/>
                <a:gd name="T13" fmla="*/ 1 h 414"/>
                <a:gd name="T14" fmla="*/ 0 w 311"/>
                <a:gd name="T15" fmla="*/ 1 h 414"/>
                <a:gd name="T16" fmla="*/ 0 w 311"/>
                <a:gd name="T17" fmla="*/ 1 h 414"/>
                <a:gd name="T18" fmla="*/ 0 w 311"/>
                <a:gd name="T19" fmla="*/ 1 h 414"/>
                <a:gd name="T20" fmla="*/ 0 w 311"/>
                <a:gd name="T21" fmla="*/ 1 h 414"/>
                <a:gd name="T22" fmla="*/ 0 w 311"/>
                <a:gd name="T23" fmla="*/ 1 h 414"/>
                <a:gd name="T24" fmla="*/ 0 w 311"/>
                <a:gd name="T25" fmla="*/ 1 h 414"/>
                <a:gd name="T26" fmla="*/ 0 w 311"/>
                <a:gd name="T27" fmla="*/ 1 h 414"/>
                <a:gd name="T28" fmla="*/ 0 w 311"/>
                <a:gd name="T29" fmla="*/ 1 h 414"/>
                <a:gd name="T30" fmla="*/ 0 w 311"/>
                <a:gd name="T31" fmla="*/ 1 h 414"/>
                <a:gd name="T32" fmla="*/ 0 w 311"/>
                <a:gd name="T33" fmla="*/ 1 h 414"/>
                <a:gd name="T34" fmla="*/ 0 w 311"/>
                <a:gd name="T35" fmla="*/ 1 h 414"/>
                <a:gd name="T36" fmla="*/ 0 w 311"/>
                <a:gd name="T37" fmla="*/ 1 h 414"/>
                <a:gd name="T38" fmla="*/ 0 w 311"/>
                <a:gd name="T39" fmla="*/ 1 h 414"/>
                <a:gd name="T40" fmla="*/ 0 w 311"/>
                <a:gd name="T41" fmla="*/ 0 h 414"/>
                <a:gd name="T42" fmla="*/ 0 w 311"/>
                <a:gd name="T43" fmla="*/ 1 h 414"/>
                <a:gd name="T44" fmla="*/ 0 w 311"/>
                <a:gd name="T45" fmla="*/ 1 h 414"/>
                <a:gd name="T46" fmla="*/ 0 w 311"/>
                <a:gd name="T47" fmla="*/ 1 h 414"/>
                <a:gd name="T48" fmla="*/ 0 w 311"/>
                <a:gd name="T49" fmla="*/ 1 h 414"/>
                <a:gd name="T50" fmla="*/ 0 w 311"/>
                <a:gd name="T51" fmla="*/ 1 h 414"/>
                <a:gd name="T52" fmla="*/ 0 w 311"/>
                <a:gd name="T53" fmla="*/ 1 h 414"/>
                <a:gd name="T54" fmla="*/ 0 w 311"/>
                <a:gd name="T55" fmla="*/ 1 h 414"/>
                <a:gd name="T56" fmla="*/ 0 w 311"/>
                <a:gd name="T57" fmla="*/ 1 h 414"/>
                <a:gd name="T58" fmla="*/ 0 w 311"/>
                <a:gd name="T59" fmla="*/ 1 h 414"/>
                <a:gd name="T60" fmla="*/ 0 w 311"/>
                <a:gd name="T61" fmla="*/ 1 h 414"/>
                <a:gd name="T62" fmla="*/ 0 w 311"/>
                <a:gd name="T63" fmla="*/ 1 h 414"/>
                <a:gd name="T64" fmla="*/ 0 w 311"/>
                <a:gd name="T65" fmla="*/ 1 h 414"/>
                <a:gd name="T66" fmla="*/ 0 w 311"/>
                <a:gd name="T67" fmla="*/ 1 h 414"/>
                <a:gd name="T68" fmla="*/ 0 w 311"/>
                <a:gd name="T69" fmla="*/ 1 h 414"/>
                <a:gd name="T70" fmla="*/ 0 w 311"/>
                <a:gd name="T71" fmla="*/ 1 h 414"/>
                <a:gd name="T72" fmla="*/ 0 w 311"/>
                <a:gd name="T73" fmla="*/ 1 h 414"/>
                <a:gd name="T74" fmla="*/ 0 w 311"/>
                <a:gd name="T75" fmla="*/ 1 h 414"/>
                <a:gd name="T76" fmla="*/ 0 w 311"/>
                <a:gd name="T77" fmla="*/ 1 h 414"/>
                <a:gd name="T78" fmla="*/ 0 w 311"/>
                <a:gd name="T79" fmla="*/ 1 h 414"/>
                <a:gd name="T80" fmla="*/ 0 w 311"/>
                <a:gd name="T81" fmla="*/ 1 h 414"/>
                <a:gd name="T82" fmla="*/ 0 w 311"/>
                <a:gd name="T83" fmla="*/ 1 h 414"/>
                <a:gd name="T84" fmla="*/ 0 w 311"/>
                <a:gd name="T85" fmla="*/ 1 h 414"/>
                <a:gd name="T86" fmla="*/ 0 w 311"/>
                <a:gd name="T87" fmla="*/ 1 h 414"/>
                <a:gd name="T88" fmla="*/ 0 w 311"/>
                <a:gd name="T89" fmla="*/ 1 h 414"/>
                <a:gd name="T90" fmla="*/ 0 w 311"/>
                <a:gd name="T91" fmla="*/ 1 h 414"/>
                <a:gd name="T92" fmla="*/ 0 w 311"/>
                <a:gd name="T93" fmla="*/ 1 h 414"/>
                <a:gd name="T94" fmla="*/ 0 w 311"/>
                <a:gd name="T95" fmla="*/ 1 h 4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1"/>
                <a:gd name="T145" fmla="*/ 0 h 414"/>
                <a:gd name="T146" fmla="*/ 311 w 311"/>
                <a:gd name="T147" fmla="*/ 414 h 4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1" h="414">
                  <a:moveTo>
                    <a:pt x="242" y="414"/>
                  </a:moveTo>
                  <a:lnTo>
                    <a:pt x="242" y="414"/>
                  </a:lnTo>
                  <a:lnTo>
                    <a:pt x="259" y="351"/>
                  </a:lnTo>
                  <a:lnTo>
                    <a:pt x="242" y="303"/>
                  </a:lnTo>
                  <a:lnTo>
                    <a:pt x="259" y="303"/>
                  </a:lnTo>
                  <a:lnTo>
                    <a:pt x="242" y="288"/>
                  </a:lnTo>
                  <a:lnTo>
                    <a:pt x="242" y="270"/>
                  </a:lnTo>
                  <a:lnTo>
                    <a:pt x="311" y="270"/>
                  </a:lnTo>
                  <a:lnTo>
                    <a:pt x="311" y="240"/>
                  </a:lnTo>
                  <a:lnTo>
                    <a:pt x="294" y="207"/>
                  </a:lnTo>
                  <a:lnTo>
                    <a:pt x="311" y="159"/>
                  </a:lnTo>
                  <a:lnTo>
                    <a:pt x="259" y="159"/>
                  </a:lnTo>
                  <a:lnTo>
                    <a:pt x="242" y="144"/>
                  </a:lnTo>
                  <a:lnTo>
                    <a:pt x="190" y="144"/>
                  </a:lnTo>
                  <a:lnTo>
                    <a:pt x="173" y="126"/>
                  </a:lnTo>
                  <a:lnTo>
                    <a:pt x="173" y="111"/>
                  </a:lnTo>
                  <a:lnTo>
                    <a:pt x="156" y="78"/>
                  </a:lnTo>
                  <a:lnTo>
                    <a:pt x="173" y="48"/>
                  </a:lnTo>
                  <a:lnTo>
                    <a:pt x="190" y="30"/>
                  </a:lnTo>
                  <a:lnTo>
                    <a:pt x="208" y="15"/>
                  </a:lnTo>
                  <a:lnTo>
                    <a:pt x="190" y="0"/>
                  </a:lnTo>
                  <a:lnTo>
                    <a:pt x="156" y="30"/>
                  </a:lnTo>
                  <a:lnTo>
                    <a:pt x="104" y="48"/>
                  </a:lnTo>
                  <a:lnTo>
                    <a:pt x="87" y="78"/>
                  </a:lnTo>
                  <a:lnTo>
                    <a:pt x="52" y="96"/>
                  </a:lnTo>
                  <a:lnTo>
                    <a:pt x="52" y="126"/>
                  </a:lnTo>
                  <a:lnTo>
                    <a:pt x="35" y="96"/>
                  </a:lnTo>
                  <a:lnTo>
                    <a:pt x="52" y="111"/>
                  </a:lnTo>
                  <a:lnTo>
                    <a:pt x="35" y="126"/>
                  </a:lnTo>
                  <a:lnTo>
                    <a:pt x="35" y="144"/>
                  </a:lnTo>
                  <a:lnTo>
                    <a:pt x="35" y="159"/>
                  </a:lnTo>
                  <a:lnTo>
                    <a:pt x="35" y="222"/>
                  </a:lnTo>
                  <a:lnTo>
                    <a:pt x="52" y="222"/>
                  </a:lnTo>
                  <a:lnTo>
                    <a:pt x="35" y="255"/>
                  </a:lnTo>
                  <a:lnTo>
                    <a:pt x="18" y="255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0" y="288"/>
                  </a:lnTo>
                  <a:lnTo>
                    <a:pt x="52" y="318"/>
                  </a:lnTo>
                  <a:lnTo>
                    <a:pt x="87" y="303"/>
                  </a:lnTo>
                  <a:lnTo>
                    <a:pt x="104" y="318"/>
                  </a:lnTo>
                  <a:lnTo>
                    <a:pt x="139" y="351"/>
                  </a:lnTo>
                  <a:lnTo>
                    <a:pt x="156" y="383"/>
                  </a:lnTo>
                  <a:lnTo>
                    <a:pt x="225" y="366"/>
                  </a:lnTo>
                  <a:lnTo>
                    <a:pt x="242" y="383"/>
                  </a:lnTo>
                  <a:lnTo>
                    <a:pt x="242" y="399"/>
                  </a:lnTo>
                  <a:lnTo>
                    <a:pt x="225" y="399"/>
                  </a:lnTo>
                  <a:lnTo>
                    <a:pt x="242" y="4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8" name="Freeform 1410">
              <a:extLst>
                <a:ext uri="{FF2B5EF4-FFF2-40B4-BE49-F238E27FC236}">
                  <a16:creationId xmlns:a16="http://schemas.microsoft.com/office/drawing/2014/main" id="{AF3901FC-91B3-426C-AA38-E357690F8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534" y="4976825"/>
              <a:ext cx="136504" cy="159885"/>
            </a:xfrm>
            <a:custGeom>
              <a:avLst/>
              <a:gdLst>
                <a:gd name="T0" fmla="*/ 0 w 156"/>
                <a:gd name="T1" fmla="*/ 1 h 159"/>
                <a:gd name="T2" fmla="*/ 0 w 156"/>
                <a:gd name="T3" fmla="*/ 1 h 159"/>
                <a:gd name="T4" fmla="*/ 0 w 156"/>
                <a:gd name="T5" fmla="*/ 1 h 159"/>
                <a:gd name="T6" fmla="*/ 0 w 156"/>
                <a:gd name="T7" fmla="*/ 1 h 159"/>
                <a:gd name="T8" fmla="*/ 0 w 156"/>
                <a:gd name="T9" fmla="*/ 0 h 159"/>
                <a:gd name="T10" fmla="*/ 0 w 156"/>
                <a:gd name="T11" fmla="*/ 1 h 159"/>
                <a:gd name="T12" fmla="*/ 0 w 156"/>
                <a:gd name="T13" fmla="*/ 1 h 159"/>
                <a:gd name="T14" fmla="*/ 0 w 156"/>
                <a:gd name="T15" fmla="*/ 1 h 159"/>
                <a:gd name="T16" fmla="*/ 0 w 156"/>
                <a:gd name="T17" fmla="*/ 1 h 159"/>
                <a:gd name="T18" fmla="*/ 0 w 156"/>
                <a:gd name="T19" fmla="*/ 1 h 159"/>
                <a:gd name="T20" fmla="*/ 0 w 156"/>
                <a:gd name="T21" fmla="*/ 1 h 159"/>
                <a:gd name="T22" fmla="*/ 0 w 156"/>
                <a:gd name="T23" fmla="*/ 1 h 159"/>
                <a:gd name="T24" fmla="*/ 0 w 156"/>
                <a:gd name="T25" fmla="*/ 1 h 159"/>
                <a:gd name="T26" fmla="*/ 0 w 156"/>
                <a:gd name="T27" fmla="*/ 1 h 159"/>
                <a:gd name="T28" fmla="*/ 0 w 156"/>
                <a:gd name="T29" fmla="*/ 1 h 159"/>
                <a:gd name="T30" fmla="*/ 0 w 156"/>
                <a:gd name="T31" fmla="*/ 1 h 159"/>
                <a:gd name="T32" fmla="*/ 0 w 156"/>
                <a:gd name="T33" fmla="*/ 1 h 159"/>
                <a:gd name="T34" fmla="*/ 0 w 156"/>
                <a:gd name="T35" fmla="*/ 1 h 159"/>
                <a:gd name="T36" fmla="*/ 0 w 156"/>
                <a:gd name="T37" fmla="*/ 1 h 159"/>
                <a:gd name="T38" fmla="*/ 0 w 156"/>
                <a:gd name="T39" fmla="*/ 1 h 159"/>
                <a:gd name="T40" fmla="*/ 0 w 156"/>
                <a:gd name="T41" fmla="*/ 1 h 1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159"/>
                <a:gd name="T65" fmla="*/ 156 w 156"/>
                <a:gd name="T66" fmla="*/ 159 h 1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159">
                  <a:moveTo>
                    <a:pt x="156" y="30"/>
                  </a:moveTo>
                  <a:lnTo>
                    <a:pt x="156" y="30"/>
                  </a:lnTo>
                  <a:lnTo>
                    <a:pt x="139" y="15"/>
                  </a:lnTo>
                  <a:lnTo>
                    <a:pt x="104" y="30"/>
                  </a:lnTo>
                  <a:lnTo>
                    <a:pt x="52" y="0"/>
                  </a:lnTo>
                  <a:lnTo>
                    <a:pt x="18" y="15"/>
                  </a:lnTo>
                  <a:lnTo>
                    <a:pt x="18" y="30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18" y="111"/>
                  </a:lnTo>
                  <a:lnTo>
                    <a:pt x="18" y="95"/>
                  </a:lnTo>
                  <a:lnTo>
                    <a:pt x="35" y="95"/>
                  </a:lnTo>
                  <a:lnTo>
                    <a:pt x="18" y="111"/>
                  </a:lnTo>
                  <a:lnTo>
                    <a:pt x="0" y="143"/>
                  </a:lnTo>
                  <a:lnTo>
                    <a:pt x="35" y="159"/>
                  </a:lnTo>
                  <a:lnTo>
                    <a:pt x="87" y="111"/>
                  </a:lnTo>
                  <a:lnTo>
                    <a:pt x="121" y="95"/>
                  </a:lnTo>
                  <a:lnTo>
                    <a:pt x="139" y="78"/>
                  </a:lnTo>
                  <a:lnTo>
                    <a:pt x="156" y="48"/>
                  </a:lnTo>
                  <a:lnTo>
                    <a:pt x="139" y="30"/>
                  </a:lnTo>
                  <a:lnTo>
                    <a:pt x="156" y="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99" name="Freeform 1411">
              <a:extLst>
                <a:ext uri="{FF2B5EF4-FFF2-40B4-BE49-F238E27FC236}">
                  <a16:creationId xmlns:a16="http://schemas.microsoft.com/office/drawing/2014/main" id="{EE3F9932-DF9B-412B-91D2-FEF58763C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7991" y="5007441"/>
              <a:ext cx="310233" cy="469450"/>
            </a:xfrm>
            <a:custGeom>
              <a:avLst/>
              <a:gdLst>
                <a:gd name="T0" fmla="*/ 1 w 350"/>
                <a:gd name="T1" fmla="*/ 0 h 465"/>
                <a:gd name="T2" fmla="*/ 1 w 350"/>
                <a:gd name="T3" fmla="*/ 0 h 465"/>
                <a:gd name="T4" fmla="*/ 1 w 350"/>
                <a:gd name="T5" fmla="*/ 0 h 465"/>
                <a:gd name="T6" fmla="*/ 1 w 350"/>
                <a:gd name="T7" fmla="*/ 0 h 465"/>
                <a:gd name="T8" fmla="*/ 1 w 350"/>
                <a:gd name="T9" fmla="*/ 0 h 465"/>
                <a:gd name="T10" fmla="*/ 1 w 350"/>
                <a:gd name="T11" fmla="*/ 0 h 465"/>
                <a:gd name="T12" fmla="*/ 1 w 350"/>
                <a:gd name="T13" fmla="*/ 0 h 465"/>
                <a:gd name="T14" fmla="*/ 1 w 350"/>
                <a:gd name="T15" fmla="*/ 0 h 465"/>
                <a:gd name="T16" fmla="*/ 1 w 350"/>
                <a:gd name="T17" fmla="*/ 0 h 465"/>
                <a:gd name="T18" fmla="*/ 1 w 350"/>
                <a:gd name="T19" fmla="*/ 0 h 465"/>
                <a:gd name="T20" fmla="*/ 1 w 350"/>
                <a:gd name="T21" fmla="*/ 0 h 465"/>
                <a:gd name="T22" fmla="*/ 1 w 350"/>
                <a:gd name="T23" fmla="*/ 0 h 465"/>
                <a:gd name="T24" fmla="*/ 1 w 350"/>
                <a:gd name="T25" fmla="*/ 0 h 465"/>
                <a:gd name="T26" fmla="*/ 1 w 350"/>
                <a:gd name="T27" fmla="*/ 0 h 465"/>
                <a:gd name="T28" fmla="*/ 1 w 350"/>
                <a:gd name="T29" fmla="*/ 0 h 465"/>
                <a:gd name="T30" fmla="*/ 1 w 350"/>
                <a:gd name="T31" fmla="*/ 0 h 465"/>
                <a:gd name="T32" fmla="*/ 1 w 350"/>
                <a:gd name="T33" fmla="*/ 0 h 465"/>
                <a:gd name="T34" fmla="*/ 1 w 350"/>
                <a:gd name="T35" fmla="*/ 0 h 465"/>
                <a:gd name="T36" fmla="*/ 1 w 350"/>
                <a:gd name="T37" fmla="*/ 0 h 465"/>
                <a:gd name="T38" fmla="*/ 1 w 350"/>
                <a:gd name="T39" fmla="*/ 0 h 465"/>
                <a:gd name="T40" fmla="*/ 1 w 350"/>
                <a:gd name="T41" fmla="*/ 0 h 465"/>
                <a:gd name="T42" fmla="*/ 1 w 350"/>
                <a:gd name="T43" fmla="*/ 0 h 465"/>
                <a:gd name="T44" fmla="*/ 1 w 350"/>
                <a:gd name="T45" fmla="*/ 0 h 465"/>
                <a:gd name="T46" fmla="*/ 1 w 350"/>
                <a:gd name="T47" fmla="*/ 0 h 465"/>
                <a:gd name="T48" fmla="*/ 0 w 350"/>
                <a:gd name="T49" fmla="*/ 0 h 465"/>
                <a:gd name="T50" fmla="*/ 1 w 350"/>
                <a:gd name="T51" fmla="*/ 0 h 465"/>
                <a:gd name="T52" fmla="*/ 0 w 350"/>
                <a:gd name="T53" fmla="*/ 0 h 465"/>
                <a:gd name="T54" fmla="*/ 1 w 350"/>
                <a:gd name="T55" fmla="*/ 0 h 465"/>
                <a:gd name="T56" fmla="*/ 1 w 350"/>
                <a:gd name="T57" fmla="*/ 0 h 465"/>
                <a:gd name="T58" fmla="*/ 1 w 350"/>
                <a:gd name="T59" fmla="*/ 0 h 465"/>
                <a:gd name="T60" fmla="*/ 1 w 350"/>
                <a:gd name="T61" fmla="*/ 0 h 465"/>
                <a:gd name="T62" fmla="*/ 1 w 350"/>
                <a:gd name="T63" fmla="*/ 0 h 465"/>
                <a:gd name="T64" fmla="*/ 1 w 350"/>
                <a:gd name="T65" fmla="*/ 0 h 465"/>
                <a:gd name="T66" fmla="*/ 1 w 350"/>
                <a:gd name="T67" fmla="*/ 0 h 465"/>
                <a:gd name="T68" fmla="*/ 1 w 350"/>
                <a:gd name="T69" fmla="*/ 0 h 465"/>
                <a:gd name="T70" fmla="*/ 1 w 350"/>
                <a:gd name="T71" fmla="*/ 0 h 46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0"/>
                <a:gd name="T109" fmla="*/ 0 h 465"/>
                <a:gd name="T110" fmla="*/ 350 w 350"/>
                <a:gd name="T111" fmla="*/ 465 h 46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0" h="465">
                  <a:moveTo>
                    <a:pt x="332" y="273"/>
                  </a:moveTo>
                  <a:lnTo>
                    <a:pt x="332" y="273"/>
                  </a:lnTo>
                  <a:lnTo>
                    <a:pt x="296" y="273"/>
                  </a:lnTo>
                  <a:lnTo>
                    <a:pt x="296" y="240"/>
                  </a:lnTo>
                  <a:lnTo>
                    <a:pt x="261" y="257"/>
                  </a:lnTo>
                  <a:lnTo>
                    <a:pt x="227" y="240"/>
                  </a:lnTo>
                  <a:lnTo>
                    <a:pt x="210" y="192"/>
                  </a:lnTo>
                  <a:lnTo>
                    <a:pt x="244" y="129"/>
                  </a:lnTo>
                  <a:lnTo>
                    <a:pt x="313" y="96"/>
                  </a:lnTo>
                  <a:lnTo>
                    <a:pt x="296" y="81"/>
                  </a:lnTo>
                  <a:lnTo>
                    <a:pt x="313" y="81"/>
                  </a:lnTo>
                  <a:lnTo>
                    <a:pt x="313" y="65"/>
                  </a:lnTo>
                  <a:lnTo>
                    <a:pt x="296" y="48"/>
                  </a:lnTo>
                  <a:lnTo>
                    <a:pt x="227" y="65"/>
                  </a:lnTo>
                  <a:lnTo>
                    <a:pt x="210" y="33"/>
                  </a:lnTo>
                  <a:lnTo>
                    <a:pt x="175" y="0"/>
                  </a:lnTo>
                  <a:lnTo>
                    <a:pt x="158" y="0"/>
                  </a:lnTo>
                  <a:lnTo>
                    <a:pt x="175" y="18"/>
                  </a:lnTo>
                  <a:lnTo>
                    <a:pt x="158" y="48"/>
                  </a:lnTo>
                  <a:lnTo>
                    <a:pt x="140" y="65"/>
                  </a:lnTo>
                  <a:lnTo>
                    <a:pt x="106" y="81"/>
                  </a:lnTo>
                  <a:lnTo>
                    <a:pt x="54" y="129"/>
                  </a:lnTo>
                  <a:lnTo>
                    <a:pt x="19" y="113"/>
                  </a:lnTo>
                  <a:lnTo>
                    <a:pt x="37" y="81"/>
                  </a:lnTo>
                  <a:lnTo>
                    <a:pt x="0" y="113"/>
                  </a:lnTo>
                  <a:lnTo>
                    <a:pt x="19" y="144"/>
                  </a:lnTo>
                  <a:lnTo>
                    <a:pt x="0" y="144"/>
                  </a:lnTo>
                  <a:lnTo>
                    <a:pt x="37" y="177"/>
                  </a:lnTo>
                  <a:lnTo>
                    <a:pt x="71" y="209"/>
                  </a:lnTo>
                  <a:lnTo>
                    <a:pt x="158" y="369"/>
                  </a:lnTo>
                  <a:lnTo>
                    <a:pt x="296" y="465"/>
                  </a:lnTo>
                  <a:lnTo>
                    <a:pt x="332" y="449"/>
                  </a:lnTo>
                  <a:lnTo>
                    <a:pt x="350" y="417"/>
                  </a:lnTo>
                  <a:lnTo>
                    <a:pt x="332" y="401"/>
                  </a:lnTo>
                  <a:lnTo>
                    <a:pt x="350" y="305"/>
                  </a:lnTo>
                  <a:lnTo>
                    <a:pt x="332" y="27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0" name="Freeform 1412">
              <a:extLst>
                <a:ext uri="{FF2B5EF4-FFF2-40B4-BE49-F238E27FC236}">
                  <a16:creationId xmlns:a16="http://schemas.microsoft.com/office/drawing/2014/main" id="{F89A196D-CA9D-4845-8D40-8DACB14B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677" y="5248970"/>
              <a:ext cx="277140" cy="357190"/>
            </a:xfrm>
            <a:custGeom>
              <a:avLst/>
              <a:gdLst>
                <a:gd name="T0" fmla="*/ 1 w 313"/>
                <a:gd name="T1" fmla="*/ 0 h 353"/>
                <a:gd name="T2" fmla="*/ 1 w 313"/>
                <a:gd name="T3" fmla="*/ 0 h 353"/>
                <a:gd name="T4" fmla="*/ 1 w 313"/>
                <a:gd name="T5" fmla="*/ 0 h 353"/>
                <a:gd name="T6" fmla="*/ 1 w 313"/>
                <a:gd name="T7" fmla="*/ 0 h 353"/>
                <a:gd name="T8" fmla="*/ 1 w 313"/>
                <a:gd name="T9" fmla="*/ 0 h 353"/>
                <a:gd name="T10" fmla="*/ 1 w 313"/>
                <a:gd name="T11" fmla="*/ 0 h 353"/>
                <a:gd name="T12" fmla="*/ 1 w 313"/>
                <a:gd name="T13" fmla="*/ 0 h 353"/>
                <a:gd name="T14" fmla="*/ 1 w 313"/>
                <a:gd name="T15" fmla="*/ 0 h 353"/>
                <a:gd name="T16" fmla="*/ 1 w 313"/>
                <a:gd name="T17" fmla="*/ 0 h 353"/>
                <a:gd name="T18" fmla="*/ 1 w 313"/>
                <a:gd name="T19" fmla="*/ 0 h 353"/>
                <a:gd name="T20" fmla="*/ 1 w 313"/>
                <a:gd name="T21" fmla="*/ 0 h 353"/>
                <a:gd name="T22" fmla="*/ 1 w 313"/>
                <a:gd name="T23" fmla="*/ 0 h 353"/>
                <a:gd name="T24" fmla="*/ 1 w 313"/>
                <a:gd name="T25" fmla="*/ 0 h 353"/>
                <a:gd name="T26" fmla="*/ 1 w 313"/>
                <a:gd name="T27" fmla="*/ 0 h 353"/>
                <a:gd name="T28" fmla="*/ 0 w 313"/>
                <a:gd name="T29" fmla="*/ 0 h 353"/>
                <a:gd name="T30" fmla="*/ 1 w 313"/>
                <a:gd name="T31" fmla="*/ 0 h 353"/>
                <a:gd name="T32" fmla="*/ 0 w 313"/>
                <a:gd name="T33" fmla="*/ 0 h 353"/>
                <a:gd name="T34" fmla="*/ 1 w 313"/>
                <a:gd name="T35" fmla="*/ 0 h 353"/>
                <a:gd name="T36" fmla="*/ 0 w 313"/>
                <a:gd name="T37" fmla="*/ 0 h 353"/>
                <a:gd name="T38" fmla="*/ 1 w 313"/>
                <a:gd name="T39" fmla="*/ 0 h 353"/>
                <a:gd name="T40" fmla="*/ 1 w 313"/>
                <a:gd name="T41" fmla="*/ 0 h 353"/>
                <a:gd name="T42" fmla="*/ 1 w 313"/>
                <a:gd name="T43" fmla="*/ 0 h 353"/>
                <a:gd name="T44" fmla="*/ 1 w 313"/>
                <a:gd name="T45" fmla="*/ 0 h 353"/>
                <a:gd name="T46" fmla="*/ 1 w 313"/>
                <a:gd name="T47" fmla="*/ 0 h 353"/>
                <a:gd name="T48" fmla="*/ 1 w 313"/>
                <a:gd name="T49" fmla="*/ 0 h 353"/>
                <a:gd name="T50" fmla="*/ 1 w 313"/>
                <a:gd name="T51" fmla="*/ 0 h 353"/>
                <a:gd name="T52" fmla="*/ 1 w 313"/>
                <a:gd name="T53" fmla="*/ 0 h 353"/>
                <a:gd name="T54" fmla="*/ 1 w 313"/>
                <a:gd name="T55" fmla="*/ 0 h 353"/>
                <a:gd name="T56" fmla="*/ 1 w 313"/>
                <a:gd name="T57" fmla="*/ 0 h 353"/>
                <a:gd name="T58" fmla="*/ 1 w 313"/>
                <a:gd name="T59" fmla="*/ 0 h 3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3"/>
                <a:gd name="T91" fmla="*/ 0 h 353"/>
                <a:gd name="T92" fmla="*/ 313 w 313"/>
                <a:gd name="T93" fmla="*/ 353 h 3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3" h="353">
                  <a:moveTo>
                    <a:pt x="313" y="273"/>
                  </a:moveTo>
                  <a:lnTo>
                    <a:pt x="313" y="273"/>
                  </a:lnTo>
                  <a:lnTo>
                    <a:pt x="313" y="225"/>
                  </a:lnTo>
                  <a:lnTo>
                    <a:pt x="296" y="192"/>
                  </a:lnTo>
                  <a:lnTo>
                    <a:pt x="296" y="177"/>
                  </a:lnTo>
                  <a:lnTo>
                    <a:pt x="262" y="177"/>
                  </a:lnTo>
                  <a:lnTo>
                    <a:pt x="244" y="144"/>
                  </a:lnTo>
                  <a:lnTo>
                    <a:pt x="244" y="129"/>
                  </a:lnTo>
                  <a:lnTo>
                    <a:pt x="227" y="96"/>
                  </a:lnTo>
                  <a:lnTo>
                    <a:pt x="121" y="65"/>
                  </a:lnTo>
                  <a:lnTo>
                    <a:pt x="104" y="48"/>
                  </a:lnTo>
                  <a:lnTo>
                    <a:pt x="104" y="0"/>
                  </a:lnTo>
                  <a:lnTo>
                    <a:pt x="70" y="0"/>
                  </a:lnTo>
                  <a:lnTo>
                    <a:pt x="35" y="33"/>
                  </a:lnTo>
                  <a:lnTo>
                    <a:pt x="0" y="33"/>
                  </a:lnTo>
                  <a:lnTo>
                    <a:pt x="18" y="65"/>
                  </a:lnTo>
                  <a:lnTo>
                    <a:pt x="0" y="161"/>
                  </a:lnTo>
                  <a:lnTo>
                    <a:pt x="18" y="177"/>
                  </a:lnTo>
                  <a:lnTo>
                    <a:pt x="0" y="209"/>
                  </a:lnTo>
                  <a:lnTo>
                    <a:pt x="18" y="257"/>
                  </a:lnTo>
                  <a:lnTo>
                    <a:pt x="18" y="273"/>
                  </a:lnTo>
                  <a:lnTo>
                    <a:pt x="35" y="353"/>
                  </a:lnTo>
                  <a:lnTo>
                    <a:pt x="52" y="353"/>
                  </a:lnTo>
                  <a:lnTo>
                    <a:pt x="87" y="321"/>
                  </a:lnTo>
                  <a:lnTo>
                    <a:pt x="141" y="336"/>
                  </a:lnTo>
                  <a:lnTo>
                    <a:pt x="158" y="321"/>
                  </a:lnTo>
                  <a:lnTo>
                    <a:pt x="192" y="336"/>
                  </a:lnTo>
                  <a:lnTo>
                    <a:pt x="210" y="257"/>
                  </a:lnTo>
                  <a:lnTo>
                    <a:pt x="279" y="257"/>
                  </a:lnTo>
                  <a:lnTo>
                    <a:pt x="313" y="27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1" name="Freeform 1413">
              <a:extLst>
                <a:ext uri="{FF2B5EF4-FFF2-40B4-BE49-F238E27FC236}">
                  <a16:creationId xmlns:a16="http://schemas.microsoft.com/office/drawing/2014/main" id="{ED2DD740-7D19-42A9-A774-97D8A4A4D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133" y="5507507"/>
              <a:ext cx="202684" cy="224520"/>
            </a:xfrm>
            <a:custGeom>
              <a:avLst/>
              <a:gdLst>
                <a:gd name="T0" fmla="*/ 1 w 226"/>
                <a:gd name="T1" fmla="*/ 0 h 223"/>
                <a:gd name="T2" fmla="*/ 1 w 226"/>
                <a:gd name="T3" fmla="*/ 0 h 223"/>
                <a:gd name="T4" fmla="*/ 1 w 226"/>
                <a:gd name="T5" fmla="*/ 0 h 223"/>
                <a:gd name="T6" fmla="*/ 1 w 226"/>
                <a:gd name="T7" fmla="*/ 0 h 223"/>
                <a:gd name="T8" fmla="*/ 1 w 226"/>
                <a:gd name="T9" fmla="*/ 0 h 223"/>
                <a:gd name="T10" fmla="*/ 1 w 226"/>
                <a:gd name="T11" fmla="*/ 0 h 223"/>
                <a:gd name="T12" fmla="*/ 1 w 226"/>
                <a:gd name="T13" fmla="*/ 0 h 223"/>
                <a:gd name="T14" fmla="*/ 1 w 226"/>
                <a:gd name="T15" fmla="*/ 0 h 223"/>
                <a:gd name="T16" fmla="*/ 1 w 226"/>
                <a:gd name="T17" fmla="*/ 0 h 223"/>
                <a:gd name="T18" fmla="*/ 1 w 226"/>
                <a:gd name="T19" fmla="*/ 0 h 223"/>
                <a:gd name="T20" fmla="*/ 0 w 226"/>
                <a:gd name="T21" fmla="*/ 0 h 223"/>
                <a:gd name="T22" fmla="*/ 1 w 226"/>
                <a:gd name="T23" fmla="*/ 0 h 223"/>
                <a:gd name="T24" fmla="*/ 1 w 226"/>
                <a:gd name="T25" fmla="*/ 0 h 223"/>
                <a:gd name="T26" fmla="*/ 1 w 226"/>
                <a:gd name="T27" fmla="*/ 0 h 223"/>
                <a:gd name="T28" fmla="*/ 1 w 226"/>
                <a:gd name="T29" fmla="*/ 0 h 223"/>
                <a:gd name="T30" fmla="*/ 1 w 226"/>
                <a:gd name="T31" fmla="*/ 0 h 223"/>
                <a:gd name="T32" fmla="*/ 1 w 226"/>
                <a:gd name="T33" fmla="*/ 0 h 223"/>
                <a:gd name="T34" fmla="*/ 1 w 226"/>
                <a:gd name="T35" fmla="*/ 0 h 223"/>
                <a:gd name="T36" fmla="*/ 1 w 226"/>
                <a:gd name="T37" fmla="*/ 0 h 223"/>
                <a:gd name="T38" fmla="*/ 1 w 226"/>
                <a:gd name="T39" fmla="*/ 0 h 22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26"/>
                <a:gd name="T61" fmla="*/ 0 h 223"/>
                <a:gd name="T62" fmla="*/ 226 w 226"/>
                <a:gd name="T63" fmla="*/ 223 h 22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26" h="223">
                  <a:moveTo>
                    <a:pt x="209" y="160"/>
                  </a:moveTo>
                  <a:lnTo>
                    <a:pt x="209" y="160"/>
                  </a:lnTo>
                  <a:lnTo>
                    <a:pt x="226" y="127"/>
                  </a:lnTo>
                  <a:lnTo>
                    <a:pt x="191" y="112"/>
                  </a:lnTo>
                  <a:lnTo>
                    <a:pt x="191" y="79"/>
                  </a:lnTo>
                  <a:lnTo>
                    <a:pt x="174" y="79"/>
                  </a:lnTo>
                  <a:lnTo>
                    <a:pt x="122" y="64"/>
                  </a:lnTo>
                  <a:lnTo>
                    <a:pt x="122" y="16"/>
                  </a:lnTo>
                  <a:lnTo>
                    <a:pt x="88" y="0"/>
                  </a:lnTo>
                  <a:lnTo>
                    <a:pt x="17" y="0"/>
                  </a:lnTo>
                  <a:lnTo>
                    <a:pt x="0" y="79"/>
                  </a:lnTo>
                  <a:lnTo>
                    <a:pt x="34" y="127"/>
                  </a:lnTo>
                  <a:lnTo>
                    <a:pt x="88" y="127"/>
                  </a:lnTo>
                  <a:lnTo>
                    <a:pt x="122" y="160"/>
                  </a:lnTo>
                  <a:lnTo>
                    <a:pt x="122" y="175"/>
                  </a:lnTo>
                  <a:lnTo>
                    <a:pt x="105" y="207"/>
                  </a:lnTo>
                  <a:lnTo>
                    <a:pt x="157" y="223"/>
                  </a:lnTo>
                  <a:lnTo>
                    <a:pt x="174" y="207"/>
                  </a:lnTo>
                  <a:lnTo>
                    <a:pt x="209" y="192"/>
                  </a:lnTo>
                  <a:lnTo>
                    <a:pt x="209" y="16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2" name="Freeform 1414">
              <a:extLst>
                <a:ext uri="{FF2B5EF4-FFF2-40B4-BE49-F238E27FC236}">
                  <a16:creationId xmlns:a16="http://schemas.microsoft.com/office/drawing/2014/main" id="{B3C4F870-2E61-4920-8223-AC3CF8473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537" y="5572138"/>
              <a:ext cx="479826" cy="1003535"/>
            </a:xfrm>
            <a:custGeom>
              <a:avLst/>
              <a:gdLst>
                <a:gd name="T0" fmla="*/ 1 w 537"/>
                <a:gd name="T1" fmla="*/ 1 h 992"/>
                <a:gd name="T2" fmla="*/ 1 w 537"/>
                <a:gd name="T3" fmla="*/ 1 h 992"/>
                <a:gd name="T4" fmla="*/ 1 w 537"/>
                <a:gd name="T5" fmla="*/ 1 h 992"/>
                <a:gd name="T6" fmla="*/ 1 w 537"/>
                <a:gd name="T7" fmla="*/ 1 h 992"/>
                <a:gd name="T8" fmla="*/ 1 w 537"/>
                <a:gd name="T9" fmla="*/ 1 h 992"/>
                <a:gd name="T10" fmla="*/ 1 w 537"/>
                <a:gd name="T11" fmla="*/ 1 h 992"/>
                <a:gd name="T12" fmla="*/ 1 w 537"/>
                <a:gd name="T13" fmla="*/ 1 h 992"/>
                <a:gd name="T14" fmla="*/ 1 w 537"/>
                <a:gd name="T15" fmla="*/ 1 h 992"/>
                <a:gd name="T16" fmla="*/ 1 w 537"/>
                <a:gd name="T17" fmla="*/ 1 h 992"/>
                <a:gd name="T18" fmla="*/ 1 w 537"/>
                <a:gd name="T19" fmla="*/ 1 h 992"/>
                <a:gd name="T20" fmla="*/ 1 w 537"/>
                <a:gd name="T21" fmla="*/ 1 h 992"/>
                <a:gd name="T22" fmla="*/ 1 w 537"/>
                <a:gd name="T23" fmla="*/ 1 h 992"/>
                <a:gd name="T24" fmla="*/ 1 w 537"/>
                <a:gd name="T25" fmla="*/ 1 h 992"/>
                <a:gd name="T26" fmla="*/ 1 w 537"/>
                <a:gd name="T27" fmla="*/ 1 h 992"/>
                <a:gd name="T28" fmla="*/ 1 w 537"/>
                <a:gd name="T29" fmla="*/ 1 h 992"/>
                <a:gd name="T30" fmla="*/ 1 w 537"/>
                <a:gd name="T31" fmla="*/ 1 h 992"/>
                <a:gd name="T32" fmla="*/ 1 w 537"/>
                <a:gd name="T33" fmla="*/ 1 h 992"/>
                <a:gd name="T34" fmla="*/ 1 w 537"/>
                <a:gd name="T35" fmla="*/ 1 h 992"/>
                <a:gd name="T36" fmla="*/ 1 w 537"/>
                <a:gd name="T37" fmla="*/ 1 h 992"/>
                <a:gd name="T38" fmla="*/ 1 w 537"/>
                <a:gd name="T39" fmla="*/ 1 h 992"/>
                <a:gd name="T40" fmla="*/ 0 w 537"/>
                <a:gd name="T41" fmla="*/ 1 h 992"/>
                <a:gd name="T42" fmla="*/ 0 w 537"/>
                <a:gd name="T43" fmla="*/ 1 h 992"/>
                <a:gd name="T44" fmla="*/ 1 w 537"/>
                <a:gd name="T45" fmla="*/ 1 h 992"/>
                <a:gd name="T46" fmla="*/ 1 w 537"/>
                <a:gd name="T47" fmla="*/ 1 h 992"/>
                <a:gd name="T48" fmla="*/ 1 w 537"/>
                <a:gd name="T49" fmla="*/ 1 h 992"/>
                <a:gd name="T50" fmla="*/ 1 w 537"/>
                <a:gd name="T51" fmla="*/ 1 h 992"/>
                <a:gd name="T52" fmla="*/ 1 w 537"/>
                <a:gd name="T53" fmla="*/ 1 h 992"/>
                <a:gd name="T54" fmla="*/ 1 w 537"/>
                <a:gd name="T55" fmla="*/ 1 h 992"/>
                <a:gd name="T56" fmla="*/ 1 w 537"/>
                <a:gd name="T57" fmla="*/ 1 h 992"/>
                <a:gd name="T58" fmla="*/ 1 w 537"/>
                <a:gd name="T59" fmla="*/ 1 h 992"/>
                <a:gd name="T60" fmla="*/ 1 w 537"/>
                <a:gd name="T61" fmla="*/ 1 h 992"/>
                <a:gd name="T62" fmla="*/ 1 w 537"/>
                <a:gd name="T63" fmla="*/ 1 h 992"/>
                <a:gd name="T64" fmla="*/ 1 w 537"/>
                <a:gd name="T65" fmla="*/ 1 h 992"/>
                <a:gd name="T66" fmla="*/ 1 w 537"/>
                <a:gd name="T67" fmla="*/ 1 h 992"/>
                <a:gd name="T68" fmla="*/ 1 w 537"/>
                <a:gd name="T69" fmla="*/ 1 h 992"/>
                <a:gd name="T70" fmla="*/ 1 w 537"/>
                <a:gd name="T71" fmla="*/ 1 h 992"/>
                <a:gd name="T72" fmla="*/ 1 w 537"/>
                <a:gd name="T73" fmla="*/ 1 h 992"/>
                <a:gd name="T74" fmla="*/ 1 w 537"/>
                <a:gd name="T75" fmla="*/ 1 h 992"/>
                <a:gd name="T76" fmla="*/ 1 w 537"/>
                <a:gd name="T77" fmla="*/ 1 h 992"/>
                <a:gd name="T78" fmla="*/ 1 w 537"/>
                <a:gd name="T79" fmla="*/ 1 h 992"/>
                <a:gd name="T80" fmla="*/ 1 w 537"/>
                <a:gd name="T81" fmla="*/ 1 h 992"/>
                <a:gd name="T82" fmla="*/ 1 w 537"/>
                <a:gd name="T83" fmla="*/ 1 h 99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7"/>
                <a:gd name="T127" fmla="*/ 0 h 992"/>
                <a:gd name="T128" fmla="*/ 537 w 537"/>
                <a:gd name="T129" fmla="*/ 992 h 99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7" h="992">
                  <a:moveTo>
                    <a:pt x="399" y="351"/>
                  </a:moveTo>
                  <a:lnTo>
                    <a:pt x="399" y="351"/>
                  </a:lnTo>
                  <a:lnTo>
                    <a:pt x="434" y="239"/>
                  </a:lnTo>
                  <a:lnTo>
                    <a:pt x="503" y="159"/>
                  </a:lnTo>
                  <a:lnTo>
                    <a:pt x="537" y="143"/>
                  </a:lnTo>
                  <a:lnTo>
                    <a:pt x="520" y="96"/>
                  </a:lnTo>
                  <a:lnTo>
                    <a:pt x="503" y="96"/>
                  </a:lnTo>
                  <a:lnTo>
                    <a:pt x="503" y="128"/>
                  </a:lnTo>
                  <a:lnTo>
                    <a:pt x="468" y="143"/>
                  </a:lnTo>
                  <a:lnTo>
                    <a:pt x="451" y="159"/>
                  </a:lnTo>
                  <a:lnTo>
                    <a:pt x="399" y="143"/>
                  </a:lnTo>
                  <a:lnTo>
                    <a:pt x="416" y="111"/>
                  </a:lnTo>
                  <a:lnTo>
                    <a:pt x="416" y="96"/>
                  </a:lnTo>
                  <a:lnTo>
                    <a:pt x="382" y="63"/>
                  </a:lnTo>
                  <a:lnTo>
                    <a:pt x="330" y="63"/>
                  </a:lnTo>
                  <a:lnTo>
                    <a:pt x="295" y="15"/>
                  </a:lnTo>
                  <a:lnTo>
                    <a:pt x="261" y="0"/>
                  </a:lnTo>
                  <a:lnTo>
                    <a:pt x="244" y="15"/>
                  </a:lnTo>
                  <a:lnTo>
                    <a:pt x="192" y="0"/>
                  </a:lnTo>
                  <a:lnTo>
                    <a:pt x="155" y="32"/>
                  </a:lnTo>
                  <a:lnTo>
                    <a:pt x="155" y="63"/>
                  </a:lnTo>
                  <a:lnTo>
                    <a:pt x="121" y="80"/>
                  </a:lnTo>
                  <a:lnTo>
                    <a:pt x="138" y="128"/>
                  </a:lnTo>
                  <a:lnTo>
                    <a:pt x="103" y="176"/>
                  </a:lnTo>
                  <a:lnTo>
                    <a:pt x="69" y="272"/>
                  </a:lnTo>
                  <a:lnTo>
                    <a:pt x="86" y="335"/>
                  </a:lnTo>
                  <a:lnTo>
                    <a:pt x="69" y="383"/>
                  </a:lnTo>
                  <a:lnTo>
                    <a:pt x="69" y="416"/>
                  </a:lnTo>
                  <a:lnTo>
                    <a:pt x="52" y="431"/>
                  </a:lnTo>
                  <a:lnTo>
                    <a:pt x="52" y="495"/>
                  </a:lnTo>
                  <a:lnTo>
                    <a:pt x="34" y="527"/>
                  </a:lnTo>
                  <a:lnTo>
                    <a:pt x="34" y="591"/>
                  </a:lnTo>
                  <a:lnTo>
                    <a:pt x="34" y="623"/>
                  </a:lnTo>
                  <a:lnTo>
                    <a:pt x="34" y="687"/>
                  </a:lnTo>
                  <a:lnTo>
                    <a:pt x="52" y="687"/>
                  </a:lnTo>
                  <a:lnTo>
                    <a:pt x="52" y="704"/>
                  </a:lnTo>
                  <a:lnTo>
                    <a:pt x="34" y="704"/>
                  </a:lnTo>
                  <a:lnTo>
                    <a:pt x="52" y="704"/>
                  </a:lnTo>
                  <a:lnTo>
                    <a:pt x="34" y="767"/>
                  </a:lnTo>
                  <a:lnTo>
                    <a:pt x="17" y="800"/>
                  </a:lnTo>
                  <a:lnTo>
                    <a:pt x="17" y="830"/>
                  </a:lnTo>
                  <a:lnTo>
                    <a:pt x="0" y="878"/>
                  </a:lnTo>
                  <a:lnTo>
                    <a:pt x="0" y="911"/>
                  </a:lnTo>
                  <a:lnTo>
                    <a:pt x="0" y="926"/>
                  </a:lnTo>
                  <a:lnTo>
                    <a:pt x="17" y="911"/>
                  </a:lnTo>
                  <a:lnTo>
                    <a:pt x="17" y="959"/>
                  </a:lnTo>
                  <a:lnTo>
                    <a:pt x="34" y="974"/>
                  </a:lnTo>
                  <a:lnTo>
                    <a:pt x="86" y="974"/>
                  </a:lnTo>
                  <a:lnTo>
                    <a:pt x="121" y="974"/>
                  </a:lnTo>
                  <a:lnTo>
                    <a:pt x="121" y="992"/>
                  </a:lnTo>
                  <a:lnTo>
                    <a:pt x="103" y="926"/>
                  </a:lnTo>
                  <a:lnTo>
                    <a:pt x="121" y="911"/>
                  </a:lnTo>
                  <a:lnTo>
                    <a:pt x="138" y="896"/>
                  </a:lnTo>
                  <a:lnTo>
                    <a:pt x="155" y="848"/>
                  </a:lnTo>
                  <a:lnTo>
                    <a:pt x="209" y="815"/>
                  </a:lnTo>
                  <a:lnTo>
                    <a:pt x="209" y="782"/>
                  </a:lnTo>
                  <a:lnTo>
                    <a:pt x="192" y="782"/>
                  </a:lnTo>
                  <a:lnTo>
                    <a:pt x="155" y="752"/>
                  </a:lnTo>
                  <a:lnTo>
                    <a:pt x="155" y="734"/>
                  </a:lnTo>
                  <a:lnTo>
                    <a:pt x="174" y="719"/>
                  </a:lnTo>
                  <a:lnTo>
                    <a:pt x="209" y="704"/>
                  </a:lnTo>
                  <a:lnTo>
                    <a:pt x="209" y="687"/>
                  </a:lnTo>
                  <a:lnTo>
                    <a:pt x="226" y="687"/>
                  </a:lnTo>
                  <a:lnTo>
                    <a:pt x="226" y="656"/>
                  </a:lnTo>
                  <a:lnTo>
                    <a:pt x="244" y="639"/>
                  </a:lnTo>
                  <a:lnTo>
                    <a:pt x="226" y="623"/>
                  </a:lnTo>
                  <a:lnTo>
                    <a:pt x="244" y="623"/>
                  </a:lnTo>
                  <a:lnTo>
                    <a:pt x="261" y="623"/>
                  </a:lnTo>
                  <a:lnTo>
                    <a:pt x="261" y="608"/>
                  </a:lnTo>
                  <a:lnTo>
                    <a:pt x="244" y="608"/>
                  </a:lnTo>
                  <a:lnTo>
                    <a:pt x="226" y="608"/>
                  </a:lnTo>
                  <a:lnTo>
                    <a:pt x="226" y="560"/>
                  </a:lnTo>
                  <a:lnTo>
                    <a:pt x="261" y="575"/>
                  </a:lnTo>
                  <a:lnTo>
                    <a:pt x="295" y="560"/>
                  </a:lnTo>
                  <a:lnTo>
                    <a:pt x="313" y="512"/>
                  </a:lnTo>
                  <a:lnTo>
                    <a:pt x="295" y="495"/>
                  </a:lnTo>
                  <a:lnTo>
                    <a:pt x="313" y="495"/>
                  </a:lnTo>
                  <a:lnTo>
                    <a:pt x="347" y="495"/>
                  </a:lnTo>
                  <a:lnTo>
                    <a:pt x="434" y="479"/>
                  </a:lnTo>
                  <a:lnTo>
                    <a:pt x="451" y="431"/>
                  </a:lnTo>
                  <a:lnTo>
                    <a:pt x="451" y="416"/>
                  </a:lnTo>
                  <a:lnTo>
                    <a:pt x="434" y="399"/>
                  </a:lnTo>
                  <a:lnTo>
                    <a:pt x="434" y="383"/>
                  </a:lnTo>
                  <a:lnTo>
                    <a:pt x="399" y="368"/>
                  </a:lnTo>
                  <a:lnTo>
                    <a:pt x="399" y="35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3" name="Freeform 1415">
              <a:extLst>
                <a:ext uri="{FF2B5EF4-FFF2-40B4-BE49-F238E27FC236}">
                  <a16:creationId xmlns:a16="http://schemas.microsoft.com/office/drawing/2014/main" id="{74DA76C1-6786-4AA4-A1F7-C9EBBBF3F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271" y="5817070"/>
              <a:ext cx="140639" cy="129269"/>
            </a:xfrm>
            <a:custGeom>
              <a:avLst/>
              <a:gdLst>
                <a:gd name="T0" fmla="*/ 1 w 158"/>
                <a:gd name="T1" fmla="*/ 0 h 129"/>
                <a:gd name="T2" fmla="*/ 1 w 158"/>
                <a:gd name="T3" fmla="*/ 0 h 129"/>
                <a:gd name="T4" fmla="*/ 1 w 158"/>
                <a:gd name="T5" fmla="*/ 0 h 129"/>
                <a:gd name="T6" fmla="*/ 1 w 158"/>
                <a:gd name="T7" fmla="*/ 0 h 129"/>
                <a:gd name="T8" fmla="*/ 1 w 158"/>
                <a:gd name="T9" fmla="*/ 0 h 129"/>
                <a:gd name="T10" fmla="*/ 1 w 158"/>
                <a:gd name="T11" fmla="*/ 0 h 129"/>
                <a:gd name="T12" fmla="*/ 1 w 158"/>
                <a:gd name="T13" fmla="*/ 0 h 129"/>
                <a:gd name="T14" fmla="*/ 1 w 158"/>
                <a:gd name="T15" fmla="*/ 0 h 129"/>
                <a:gd name="T16" fmla="*/ 0 w 158"/>
                <a:gd name="T17" fmla="*/ 0 h 129"/>
                <a:gd name="T18" fmla="*/ 1 w 158"/>
                <a:gd name="T19" fmla="*/ 0 h 129"/>
                <a:gd name="T20" fmla="*/ 1 w 158"/>
                <a:gd name="T21" fmla="*/ 0 h 129"/>
                <a:gd name="T22" fmla="*/ 1 w 158"/>
                <a:gd name="T23" fmla="*/ 0 h 129"/>
                <a:gd name="T24" fmla="*/ 1 w 158"/>
                <a:gd name="T25" fmla="*/ 0 h 12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129"/>
                <a:gd name="T41" fmla="*/ 158 w 158"/>
                <a:gd name="T42" fmla="*/ 129 h 12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129">
                  <a:moveTo>
                    <a:pt x="140" y="96"/>
                  </a:moveTo>
                  <a:lnTo>
                    <a:pt x="140" y="96"/>
                  </a:lnTo>
                  <a:lnTo>
                    <a:pt x="158" y="64"/>
                  </a:lnTo>
                  <a:lnTo>
                    <a:pt x="140" y="48"/>
                  </a:lnTo>
                  <a:lnTo>
                    <a:pt x="88" y="16"/>
                  </a:lnTo>
                  <a:lnTo>
                    <a:pt x="71" y="16"/>
                  </a:lnTo>
                  <a:lnTo>
                    <a:pt x="54" y="0"/>
                  </a:lnTo>
                  <a:lnTo>
                    <a:pt x="35" y="0"/>
                  </a:lnTo>
                  <a:lnTo>
                    <a:pt x="0" y="112"/>
                  </a:lnTo>
                  <a:lnTo>
                    <a:pt x="17" y="112"/>
                  </a:lnTo>
                  <a:lnTo>
                    <a:pt x="71" y="129"/>
                  </a:lnTo>
                  <a:lnTo>
                    <a:pt x="123" y="129"/>
                  </a:lnTo>
                  <a:lnTo>
                    <a:pt x="140" y="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4" name="Freeform 1416">
              <a:extLst>
                <a:ext uri="{FF2B5EF4-FFF2-40B4-BE49-F238E27FC236}">
                  <a16:creationId xmlns:a16="http://schemas.microsoft.com/office/drawing/2014/main" id="{67F81805-5900-48A0-879F-3DBD51C9D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131" y="4878170"/>
              <a:ext cx="951374" cy="1034151"/>
            </a:xfrm>
            <a:custGeom>
              <a:avLst/>
              <a:gdLst>
                <a:gd name="T0" fmla="*/ 0 w 1073"/>
                <a:gd name="T1" fmla="*/ 1 h 1022"/>
                <a:gd name="T2" fmla="*/ 0 w 1073"/>
                <a:gd name="T3" fmla="*/ 1 h 1022"/>
                <a:gd name="T4" fmla="*/ 0 w 1073"/>
                <a:gd name="T5" fmla="*/ 1 h 1022"/>
                <a:gd name="T6" fmla="*/ 0 w 1073"/>
                <a:gd name="T7" fmla="*/ 1 h 1022"/>
                <a:gd name="T8" fmla="*/ 0 w 1073"/>
                <a:gd name="T9" fmla="*/ 1 h 1022"/>
                <a:gd name="T10" fmla="*/ 0 w 1073"/>
                <a:gd name="T11" fmla="*/ 1 h 1022"/>
                <a:gd name="T12" fmla="*/ 0 w 1073"/>
                <a:gd name="T13" fmla="*/ 0 h 1022"/>
                <a:gd name="T14" fmla="*/ 0 w 1073"/>
                <a:gd name="T15" fmla="*/ 1 h 1022"/>
                <a:gd name="T16" fmla="*/ 0 w 1073"/>
                <a:gd name="T17" fmla="*/ 1 h 1022"/>
                <a:gd name="T18" fmla="*/ 0 w 1073"/>
                <a:gd name="T19" fmla="*/ 1 h 1022"/>
                <a:gd name="T20" fmla="*/ 0 w 1073"/>
                <a:gd name="T21" fmla="*/ 1 h 1022"/>
                <a:gd name="T22" fmla="*/ 0 w 1073"/>
                <a:gd name="T23" fmla="*/ 1 h 1022"/>
                <a:gd name="T24" fmla="*/ 0 w 1073"/>
                <a:gd name="T25" fmla="*/ 1 h 1022"/>
                <a:gd name="T26" fmla="*/ 0 w 1073"/>
                <a:gd name="T27" fmla="*/ 1 h 1022"/>
                <a:gd name="T28" fmla="*/ 0 w 1073"/>
                <a:gd name="T29" fmla="*/ 1 h 1022"/>
                <a:gd name="T30" fmla="*/ 0 w 1073"/>
                <a:gd name="T31" fmla="*/ 1 h 1022"/>
                <a:gd name="T32" fmla="*/ 0 w 1073"/>
                <a:gd name="T33" fmla="*/ 1 h 1022"/>
                <a:gd name="T34" fmla="*/ 0 w 1073"/>
                <a:gd name="T35" fmla="*/ 1 h 1022"/>
                <a:gd name="T36" fmla="*/ 0 w 1073"/>
                <a:gd name="T37" fmla="*/ 1 h 1022"/>
                <a:gd name="T38" fmla="*/ 0 w 1073"/>
                <a:gd name="T39" fmla="*/ 1 h 1022"/>
                <a:gd name="T40" fmla="*/ 0 w 1073"/>
                <a:gd name="T41" fmla="*/ 1 h 1022"/>
                <a:gd name="T42" fmla="*/ 0 w 1073"/>
                <a:gd name="T43" fmla="*/ 1 h 1022"/>
                <a:gd name="T44" fmla="*/ 0 w 1073"/>
                <a:gd name="T45" fmla="*/ 1 h 1022"/>
                <a:gd name="T46" fmla="*/ 0 w 1073"/>
                <a:gd name="T47" fmla="*/ 1 h 1022"/>
                <a:gd name="T48" fmla="*/ 0 w 1073"/>
                <a:gd name="T49" fmla="*/ 1 h 1022"/>
                <a:gd name="T50" fmla="*/ 0 w 1073"/>
                <a:gd name="T51" fmla="*/ 1 h 1022"/>
                <a:gd name="T52" fmla="*/ 0 w 1073"/>
                <a:gd name="T53" fmla="*/ 1 h 1022"/>
                <a:gd name="T54" fmla="*/ 0 w 1073"/>
                <a:gd name="T55" fmla="*/ 1 h 1022"/>
                <a:gd name="T56" fmla="*/ 0 w 1073"/>
                <a:gd name="T57" fmla="*/ 1 h 1022"/>
                <a:gd name="T58" fmla="*/ 0 w 1073"/>
                <a:gd name="T59" fmla="*/ 1 h 1022"/>
                <a:gd name="T60" fmla="*/ 0 w 1073"/>
                <a:gd name="T61" fmla="*/ 1 h 1022"/>
                <a:gd name="T62" fmla="*/ 0 w 1073"/>
                <a:gd name="T63" fmla="*/ 1 h 1022"/>
                <a:gd name="T64" fmla="*/ 0 w 1073"/>
                <a:gd name="T65" fmla="*/ 1 h 1022"/>
                <a:gd name="T66" fmla="*/ 0 w 1073"/>
                <a:gd name="T67" fmla="*/ 1 h 1022"/>
                <a:gd name="T68" fmla="*/ 0 w 1073"/>
                <a:gd name="T69" fmla="*/ 1 h 1022"/>
                <a:gd name="T70" fmla="*/ 0 w 1073"/>
                <a:gd name="T71" fmla="*/ 1 h 1022"/>
                <a:gd name="T72" fmla="*/ 0 w 1073"/>
                <a:gd name="T73" fmla="*/ 1 h 1022"/>
                <a:gd name="T74" fmla="*/ 0 w 1073"/>
                <a:gd name="T75" fmla="*/ 1 h 1022"/>
                <a:gd name="T76" fmla="*/ 0 w 1073"/>
                <a:gd name="T77" fmla="*/ 1 h 1022"/>
                <a:gd name="T78" fmla="*/ 0 w 1073"/>
                <a:gd name="T79" fmla="*/ 1 h 1022"/>
                <a:gd name="T80" fmla="*/ 0 w 1073"/>
                <a:gd name="T81" fmla="*/ 1 h 1022"/>
                <a:gd name="T82" fmla="*/ 0 w 1073"/>
                <a:gd name="T83" fmla="*/ 1 h 1022"/>
                <a:gd name="T84" fmla="*/ 0 w 1073"/>
                <a:gd name="T85" fmla="*/ 1 h 1022"/>
                <a:gd name="T86" fmla="*/ 0 w 1073"/>
                <a:gd name="T87" fmla="*/ 1 h 1022"/>
                <a:gd name="T88" fmla="*/ 0 w 1073"/>
                <a:gd name="T89" fmla="*/ 1 h 1022"/>
                <a:gd name="T90" fmla="*/ 0 w 1073"/>
                <a:gd name="T91" fmla="*/ 1 h 1022"/>
                <a:gd name="T92" fmla="*/ 0 w 1073"/>
                <a:gd name="T93" fmla="*/ 1 h 1022"/>
                <a:gd name="T94" fmla="*/ 0 w 1073"/>
                <a:gd name="T95" fmla="*/ 1 h 1022"/>
                <a:gd name="T96" fmla="*/ 0 w 1073"/>
                <a:gd name="T97" fmla="*/ 1 h 1022"/>
                <a:gd name="T98" fmla="*/ 0 w 1073"/>
                <a:gd name="T99" fmla="*/ 1 h 1022"/>
                <a:gd name="T100" fmla="*/ 0 w 1073"/>
                <a:gd name="T101" fmla="*/ 1 h 1022"/>
                <a:gd name="T102" fmla="*/ 0 w 1073"/>
                <a:gd name="T103" fmla="*/ 1 h 1022"/>
                <a:gd name="T104" fmla="*/ 0 w 1073"/>
                <a:gd name="T105" fmla="*/ 1 h 10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73"/>
                <a:gd name="T160" fmla="*/ 0 h 1022"/>
                <a:gd name="T161" fmla="*/ 1073 w 1073"/>
                <a:gd name="T162" fmla="*/ 1022 h 10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73" h="1022">
                  <a:moveTo>
                    <a:pt x="623" y="30"/>
                  </a:moveTo>
                  <a:lnTo>
                    <a:pt x="623" y="30"/>
                  </a:lnTo>
                  <a:lnTo>
                    <a:pt x="606" y="30"/>
                  </a:lnTo>
                  <a:lnTo>
                    <a:pt x="570" y="63"/>
                  </a:lnTo>
                  <a:lnTo>
                    <a:pt x="552" y="78"/>
                  </a:lnTo>
                  <a:lnTo>
                    <a:pt x="535" y="63"/>
                  </a:lnTo>
                  <a:lnTo>
                    <a:pt x="501" y="63"/>
                  </a:lnTo>
                  <a:lnTo>
                    <a:pt x="483" y="78"/>
                  </a:lnTo>
                  <a:lnTo>
                    <a:pt x="466" y="78"/>
                  </a:lnTo>
                  <a:lnTo>
                    <a:pt x="414" y="96"/>
                  </a:lnTo>
                  <a:lnTo>
                    <a:pt x="397" y="96"/>
                  </a:lnTo>
                  <a:lnTo>
                    <a:pt x="380" y="63"/>
                  </a:lnTo>
                  <a:lnTo>
                    <a:pt x="380" y="15"/>
                  </a:lnTo>
                  <a:lnTo>
                    <a:pt x="380" y="0"/>
                  </a:lnTo>
                  <a:lnTo>
                    <a:pt x="362" y="0"/>
                  </a:lnTo>
                  <a:lnTo>
                    <a:pt x="345" y="15"/>
                  </a:lnTo>
                  <a:lnTo>
                    <a:pt x="293" y="30"/>
                  </a:lnTo>
                  <a:lnTo>
                    <a:pt x="241" y="15"/>
                  </a:lnTo>
                  <a:lnTo>
                    <a:pt x="259" y="30"/>
                  </a:lnTo>
                  <a:lnTo>
                    <a:pt x="259" y="63"/>
                  </a:lnTo>
                  <a:lnTo>
                    <a:pt x="276" y="78"/>
                  </a:lnTo>
                  <a:lnTo>
                    <a:pt x="224" y="111"/>
                  </a:lnTo>
                  <a:lnTo>
                    <a:pt x="207" y="111"/>
                  </a:lnTo>
                  <a:lnTo>
                    <a:pt x="190" y="96"/>
                  </a:lnTo>
                  <a:lnTo>
                    <a:pt x="172" y="78"/>
                  </a:lnTo>
                  <a:lnTo>
                    <a:pt x="103" y="78"/>
                  </a:lnTo>
                  <a:lnTo>
                    <a:pt x="103" y="96"/>
                  </a:lnTo>
                  <a:lnTo>
                    <a:pt x="120" y="111"/>
                  </a:lnTo>
                  <a:lnTo>
                    <a:pt x="103" y="111"/>
                  </a:lnTo>
                  <a:lnTo>
                    <a:pt x="120" y="159"/>
                  </a:lnTo>
                  <a:lnTo>
                    <a:pt x="103" y="222"/>
                  </a:lnTo>
                  <a:lnTo>
                    <a:pt x="34" y="255"/>
                  </a:lnTo>
                  <a:lnTo>
                    <a:pt x="0" y="318"/>
                  </a:lnTo>
                  <a:lnTo>
                    <a:pt x="17" y="366"/>
                  </a:lnTo>
                  <a:lnTo>
                    <a:pt x="51" y="383"/>
                  </a:lnTo>
                  <a:lnTo>
                    <a:pt x="86" y="366"/>
                  </a:lnTo>
                  <a:lnTo>
                    <a:pt x="86" y="399"/>
                  </a:lnTo>
                  <a:lnTo>
                    <a:pt x="120" y="399"/>
                  </a:lnTo>
                  <a:lnTo>
                    <a:pt x="155" y="399"/>
                  </a:lnTo>
                  <a:lnTo>
                    <a:pt x="190" y="366"/>
                  </a:lnTo>
                  <a:lnTo>
                    <a:pt x="224" y="366"/>
                  </a:lnTo>
                  <a:lnTo>
                    <a:pt x="224" y="414"/>
                  </a:lnTo>
                  <a:lnTo>
                    <a:pt x="241" y="431"/>
                  </a:lnTo>
                  <a:lnTo>
                    <a:pt x="345" y="462"/>
                  </a:lnTo>
                  <a:lnTo>
                    <a:pt x="362" y="495"/>
                  </a:lnTo>
                  <a:lnTo>
                    <a:pt x="362" y="510"/>
                  </a:lnTo>
                  <a:lnTo>
                    <a:pt x="380" y="543"/>
                  </a:lnTo>
                  <a:lnTo>
                    <a:pt x="414" y="543"/>
                  </a:lnTo>
                  <a:lnTo>
                    <a:pt x="414" y="558"/>
                  </a:lnTo>
                  <a:lnTo>
                    <a:pt x="431" y="591"/>
                  </a:lnTo>
                  <a:lnTo>
                    <a:pt x="431" y="639"/>
                  </a:lnTo>
                  <a:lnTo>
                    <a:pt x="431" y="687"/>
                  </a:lnTo>
                  <a:lnTo>
                    <a:pt x="483" y="702"/>
                  </a:lnTo>
                  <a:lnTo>
                    <a:pt x="501" y="702"/>
                  </a:lnTo>
                  <a:lnTo>
                    <a:pt x="501" y="735"/>
                  </a:lnTo>
                  <a:lnTo>
                    <a:pt x="535" y="750"/>
                  </a:lnTo>
                  <a:lnTo>
                    <a:pt x="518" y="783"/>
                  </a:lnTo>
                  <a:lnTo>
                    <a:pt x="535" y="783"/>
                  </a:lnTo>
                  <a:lnTo>
                    <a:pt x="552" y="830"/>
                  </a:lnTo>
                  <a:lnTo>
                    <a:pt x="518" y="846"/>
                  </a:lnTo>
                  <a:lnTo>
                    <a:pt x="449" y="926"/>
                  </a:lnTo>
                  <a:lnTo>
                    <a:pt x="466" y="926"/>
                  </a:lnTo>
                  <a:lnTo>
                    <a:pt x="483" y="942"/>
                  </a:lnTo>
                  <a:lnTo>
                    <a:pt x="501" y="942"/>
                  </a:lnTo>
                  <a:lnTo>
                    <a:pt x="552" y="974"/>
                  </a:lnTo>
                  <a:lnTo>
                    <a:pt x="570" y="990"/>
                  </a:lnTo>
                  <a:lnTo>
                    <a:pt x="552" y="1022"/>
                  </a:lnTo>
                  <a:lnTo>
                    <a:pt x="587" y="990"/>
                  </a:lnTo>
                  <a:lnTo>
                    <a:pt x="623" y="959"/>
                  </a:lnTo>
                  <a:lnTo>
                    <a:pt x="658" y="894"/>
                  </a:lnTo>
                  <a:lnTo>
                    <a:pt x="693" y="863"/>
                  </a:lnTo>
                  <a:lnTo>
                    <a:pt x="693" y="798"/>
                  </a:lnTo>
                  <a:lnTo>
                    <a:pt x="710" y="767"/>
                  </a:lnTo>
                  <a:lnTo>
                    <a:pt x="744" y="750"/>
                  </a:lnTo>
                  <a:lnTo>
                    <a:pt x="796" y="719"/>
                  </a:lnTo>
                  <a:lnTo>
                    <a:pt x="865" y="719"/>
                  </a:lnTo>
                  <a:lnTo>
                    <a:pt x="865" y="702"/>
                  </a:lnTo>
                  <a:lnTo>
                    <a:pt x="900" y="687"/>
                  </a:lnTo>
                  <a:lnTo>
                    <a:pt x="900" y="671"/>
                  </a:lnTo>
                  <a:lnTo>
                    <a:pt x="934" y="623"/>
                  </a:lnTo>
                  <a:lnTo>
                    <a:pt x="934" y="591"/>
                  </a:lnTo>
                  <a:lnTo>
                    <a:pt x="952" y="575"/>
                  </a:lnTo>
                  <a:lnTo>
                    <a:pt x="952" y="462"/>
                  </a:lnTo>
                  <a:lnTo>
                    <a:pt x="1038" y="366"/>
                  </a:lnTo>
                  <a:lnTo>
                    <a:pt x="1073" y="318"/>
                  </a:lnTo>
                  <a:lnTo>
                    <a:pt x="1055" y="255"/>
                  </a:lnTo>
                  <a:lnTo>
                    <a:pt x="1004" y="255"/>
                  </a:lnTo>
                  <a:lnTo>
                    <a:pt x="917" y="191"/>
                  </a:lnTo>
                  <a:lnTo>
                    <a:pt x="883" y="207"/>
                  </a:lnTo>
                  <a:lnTo>
                    <a:pt x="831" y="191"/>
                  </a:lnTo>
                  <a:lnTo>
                    <a:pt x="796" y="191"/>
                  </a:lnTo>
                  <a:lnTo>
                    <a:pt x="796" y="174"/>
                  </a:lnTo>
                  <a:lnTo>
                    <a:pt x="796" y="159"/>
                  </a:lnTo>
                  <a:lnTo>
                    <a:pt x="779" y="159"/>
                  </a:lnTo>
                  <a:lnTo>
                    <a:pt x="710" y="144"/>
                  </a:lnTo>
                  <a:lnTo>
                    <a:pt x="693" y="159"/>
                  </a:lnTo>
                  <a:lnTo>
                    <a:pt x="693" y="126"/>
                  </a:lnTo>
                  <a:lnTo>
                    <a:pt x="675" y="126"/>
                  </a:lnTo>
                  <a:lnTo>
                    <a:pt x="641" y="126"/>
                  </a:lnTo>
                  <a:lnTo>
                    <a:pt x="641" y="159"/>
                  </a:lnTo>
                  <a:lnTo>
                    <a:pt x="623" y="144"/>
                  </a:lnTo>
                  <a:lnTo>
                    <a:pt x="606" y="159"/>
                  </a:lnTo>
                  <a:lnTo>
                    <a:pt x="623" y="126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41" y="78"/>
                  </a:lnTo>
                  <a:lnTo>
                    <a:pt x="623" y="3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5" name="Freeform 1417">
              <a:extLst>
                <a:ext uri="{FF2B5EF4-FFF2-40B4-BE49-F238E27FC236}">
                  <a16:creationId xmlns:a16="http://schemas.microsoft.com/office/drawing/2014/main" id="{E57D5BD6-B19B-4504-8CD7-45F965EDB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817" y="4854359"/>
              <a:ext cx="62048" cy="98651"/>
            </a:xfrm>
            <a:custGeom>
              <a:avLst/>
              <a:gdLst>
                <a:gd name="T0" fmla="*/ 0 w 69"/>
                <a:gd name="T1" fmla="*/ 1 h 96"/>
                <a:gd name="T2" fmla="*/ 0 w 69"/>
                <a:gd name="T3" fmla="*/ 1 h 96"/>
                <a:gd name="T4" fmla="*/ 0 w 69"/>
                <a:gd name="T5" fmla="*/ 1 h 96"/>
                <a:gd name="T6" fmla="*/ 0 w 69"/>
                <a:gd name="T7" fmla="*/ 1 h 96"/>
                <a:gd name="T8" fmla="*/ 0 w 69"/>
                <a:gd name="T9" fmla="*/ 1 h 96"/>
                <a:gd name="T10" fmla="*/ 0 w 69"/>
                <a:gd name="T11" fmla="*/ 0 h 96"/>
                <a:gd name="T12" fmla="*/ 0 w 69"/>
                <a:gd name="T13" fmla="*/ 1 h 96"/>
                <a:gd name="T14" fmla="*/ 0 w 69"/>
                <a:gd name="T15" fmla="*/ 1 h 96"/>
                <a:gd name="T16" fmla="*/ 0 w 69"/>
                <a:gd name="T17" fmla="*/ 1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9"/>
                <a:gd name="T28" fmla="*/ 0 h 96"/>
                <a:gd name="T29" fmla="*/ 69 w 69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9" h="96">
                  <a:moveTo>
                    <a:pt x="0" y="81"/>
                  </a:moveTo>
                  <a:lnTo>
                    <a:pt x="0" y="81"/>
                  </a:lnTo>
                  <a:lnTo>
                    <a:pt x="17" y="96"/>
                  </a:lnTo>
                  <a:lnTo>
                    <a:pt x="35" y="81"/>
                  </a:lnTo>
                  <a:lnTo>
                    <a:pt x="69" y="48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0" y="8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6" name="Freeform 1418">
              <a:extLst>
                <a:ext uri="{FF2B5EF4-FFF2-40B4-BE49-F238E27FC236}">
                  <a16:creationId xmlns:a16="http://schemas.microsoft.com/office/drawing/2014/main" id="{B0C154FB-4BF5-4EC6-9ED0-FC9944DC3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817" y="4854359"/>
              <a:ext cx="91002" cy="98651"/>
            </a:xfrm>
            <a:custGeom>
              <a:avLst/>
              <a:gdLst>
                <a:gd name="T0" fmla="*/ 1 w 104"/>
                <a:gd name="T1" fmla="*/ 1 h 96"/>
                <a:gd name="T2" fmla="*/ 1 w 104"/>
                <a:gd name="T3" fmla="*/ 1 h 96"/>
                <a:gd name="T4" fmla="*/ 1 w 104"/>
                <a:gd name="T5" fmla="*/ 1 h 96"/>
                <a:gd name="T6" fmla="*/ 1 w 104"/>
                <a:gd name="T7" fmla="*/ 1 h 96"/>
                <a:gd name="T8" fmla="*/ 1 w 104"/>
                <a:gd name="T9" fmla="*/ 0 h 96"/>
                <a:gd name="T10" fmla="*/ 1 w 104"/>
                <a:gd name="T11" fmla="*/ 0 h 96"/>
                <a:gd name="T12" fmla="*/ 0 w 104"/>
                <a:gd name="T13" fmla="*/ 1 h 96"/>
                <a:gd name="T14" fmla="*/ 1 w 104"/>
                <a:gd name="T15" fmla="*/ 1 h 96"/>
                <a:gd name="T16" fmla="*/ 1 w 104"/>
                <a:gd name="T17" fmla="*/ 1 h 96"/>
                <a:gd name="T18" fmla="*/ 1 w 104"/>
                <a:gd name="T19" fmla="*/ 1 h 96"/>
                <a:gd name="T20" fmla="*/ 1 w 104"/>
                <a:gd name="T21" fmla="*/ 1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96"/>
                <a:gd name="T35" fmla="*/ 104 w 104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96">
                  <a:moveTo>
                    <a:pt x="104" y="81"/>
                  </a:moveTo>
                  <a:lnTo>
                    <a:pt x="104" y="81"/>
                  </a:lnTo>
                  <a:lnTo>
                    <a:pt x="104" y="48"/>
                  </a:lnTo>
                  <a:lnTo>
                    <a:pt x="104" y="18"/>
                  </a:lnTo>
                  <a:lnTo>
                    <a:pt x="104" y="0"/>
                  </a:lnTo>
                  <a:lnTo>
                    <a:pt x="35" y="0"/>
                  </a:lnTo>
                  <a:lnTo>
                    <a:pt x="0" y="33"/>
                  </a:lnTo>
                  <a:lnTo>
                    <a:pt x="35" y="96"/>
                  </a:lnTo>
                  <a:lnTo>
                    <a:pt x="52" y="96"/>
                  </a:lnTo>
                  <a:lnTo>
                    <a:pt x="69" y="81"/>
                  </a:lnTo>
                  <a:lnTo>
                    <a:pt x="104" y="8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7" name="Freeform 1419">
              <a:extLst>
                <a:ext uri="{FF2B5EF4-FFF2-40B4-BE49-F238E27FC236}">
                  <a16:creationId xmlns:a16="http://schemas.microsoft.com/office/drawing/2014/main" id="{A63A545B-6A7A-4B6C-BC2C-597C12184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226" y="4796528"/>
              <a:ext cx="107546" cy="180297"/>
            </a:xfrm>
            <a:custGeom>
              <a:avLst/>
              <a:gdLst>
                <a:gd name="T0" fmla="*/ 0 w 121"/>
                <a:gd name="T1" fmla="*/ 0 h 177"/>
                <a:gd name="T2" fmla="*/ 0 w 121"/>
                <a:gd name="T3" fmla="*/ 0 h 177"/>
                <a:gd name="T4" fmla="*/ 0 w 121"/>
                <a:gd name="T5" fmla="*/ 0 h 177"/>
                <a:gd name="T6" fmla="*/ 0 w 121"/>
                <a:gd name="T7" fmla="*/ 0 h 177"/>
                <a:gd name="T8" fmla="*/ 0 w 121"/>
                <a:gd name="T9" fmla="*/ 0 h 177"/>
                <a:gd name="T10" fmla="*/ 0 w 121"/>
                <a:gd name="T11" fmla="*/ 0 h 177"/>
                <a:gd name="T12" fmla="*/ 0 w 121"/>
                <a:gd name="T13" fmla="*/ 0 h 177"/>
                <a:gd name="T14" fmla="*/ 0 w 121"/>
                <a:gd name="T15" fmla="*/ 0 h 177"/>
                <a:gd name="T16" fmla="*/ 0 w 121"/>
                <a:gd name="T17" fmla="*/ 0 h 177"/>
                <a:gd name="T18" fmla="*/ 0 w 121"/>
                <a:gd name="T19" fmla="*/ 0 h 177"/>
                <a:gd name="T20" fmla="*/ 0 w 121"/>
                <a:gd name="T21" fmla="*/ 0 h 177"/>
                <a:gd name="T22" fmla="*/ 0 w 121"/>
                <a:gd name="T23" fmla="*/ 0 h 177"/>
                <a:gd name="T24" fmla="*/ 0 w 121"/>
                <a:gd name="T25" fmla="*/ 0 h 177"/>
                <a:gd name="T26" fmla="*/ 0 w 121"/>
                <a:gd name="T27" fmla="*/ 0 h 177"/>
                <a:gd name="T28" fmla="*/ 0 w 121"/>
                <a:gd name="T29" fmla="*/ 0 h 177"/>
                <a:gd name="T30" fmla="*/ 0 w 121"/>
                <a:gd name="T31" fmla="*/ 0 h 177"/>
                <a:gd name="T32" fmla="*/ 0 w 121"/>
                <a:gd name="T33" fmla="*/ 0 h 177"/>
                <a:gd name="T34" fmla="*/ 0 w 121"/>
                <a:gd name="T35" fmla="*/ 0 h 177"/>
                <a:gd name="T36" fmla="*/ 0 w 121"/>
                <a:gd name="T37" fmla="*/ 0 h 1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177"/>
                <a:gd name="T59" fmla="*/ 121 w 121"/>
                <a:gd name="T60" fmla="*/ 177 h 1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177">
                  <a:moveTo>
                    <a:pt x="35" y="0"/>
                  </a:moveTo>
                  <a:lnTo>
                    <a:pt x="35" y="0"/>
                  </a:lnTo>
                  <a:lnTo>
                    <a:pt x="69" y="15"/>
                  </a:lnTo>
                  <a:lnTo>
                    <a:pt x="69" y="33"/>
                  </a:lnTo>
                  <a:lnTo>
                    <a:pt x="86" y="33"/>
                  </a:lnTo>
                  <a:lnTo>
                    <a:pt x="121" y="63"/>
                  </a:lnTo>
                  <a:lnTo>
                    <a:pt x="86" y="96"/>
                  </a:lnTo>
                  <a:lnTo>
                    <a:pt x="121" y="159"/>
                  </a:lnTo>
                  <a:lnTo>
                    <a:pt x="69" y="177"/>
                  </a:lnTo>
                  <a:lnTo>
                    <a:pt x="52" y="177"/>
                  </a:lnTo>
                  <a:lnTo>
                    <a:pt x="35" y="144"/>
                  </a:lnTo>
                  <a:lnTo>
                    <a:pt x="35" y="96"/>
                  </a:lnTo>
                  <a:lnTo>
                    <a:pt x="35" y="81"/>
                  </a:lnTo>
                  <a:lnTo>
                    <a:pt x="17" y="81"/>
                  </a:lnTo>
                  <a:lnTo>
                    <a:pt x="0" y="63"/>
                  </a:lnTo>
                  <a:lnTo>
                    <a:pt x="0" y="33"/>
                  </a:lnTo>
                  <a:lnTo>
                    <a:pt x="17" y="33"/>
                  </a:lnTo>
                  <a:lnTo>
                    <a:pt x="17" y="1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8" name="Freeform 1420">
              <a:extLst>
                <a:ext uri="{FF2B5EF4-FFF2-40B4-BE49-F238E27FC236}">
                  <a16:creationId xmlns:a16="http://schemas.microsoft.com/office/drawing/2014/main" id="{A07131BC-85FE-420E-AD2B-8489A0D8A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537" y="4701277"/>
              <a:ext cx="326779" cy="289155"/>
            </a:xfrm>
            <a:custGeom>
              <a:avLst/>
              <a:gdLst>
                <a:gd name="T0" fmla="*/ 1 w 365"/>
                <a:gd name="T1" fmla="*/ 1 h 288"/>
                <a:gd name="T2" fmla="*/ 1 w 365"/>
                <a:gd name="T3" fmla="*/ 1 h 288"/>
                <a:gd name="T4" fmla="*/ 1 w 365"/>
                <a:gd name="T5" fmla="*/ 1 h 288"/>
                <a:gd name="T6" fmla="*/ 1 w 365"/>
                <a:gd name="T7" fmla="*/ 1 h 288"/>
                <a:gd name="T8" fmla="*/ 1 w 365"/>
                <a:gd name="T9" fmla="*/ 1 h 288"/>
                <a:gd name="T10" fmla="*/ 1 w 365"/>
                <a:gd name="T11" fmla="*/ 1 h 288"/>
                <a:gd name="T12" fmla="*/ 1 w 365"/>
                <a:gd name="T13" fmla="*/ 1 h 288"/>
                <a:gd name="T14" fmla="*/ 1 w 365"/>
                <a:gd name="T15" fmla="*/ 1 h 288"/>
                <a:gd name="T16" fmla="*/ 1 w 365"/>
                <a:gd name="T17" fmla="*/ 1 h 288"/>
                <a:gd name="T18" fmla="*/ 1 w 365"/>
                <a:gd name="T19" fmla="*/ 1 h 288"/>
                <a:gd name="T20" fmla="*/ 1 w 365"/>
                <a:gd name="T21" fmla="*/ 1 h 288"/>
                <a:gd name="T22" fmla="*/ 1 w 365"/>
                <a:gd name="T23" fmla="*/ 1 h 288"/>
                <a:gd name="T24" fmla="*/ 1 w 365"/>
                <a:gd name="T25" fmla="*/ 1 h 288"/>
                <a:gd name="T26" fmla="*/ 1 w 365"/>
                <a:gd name="T27" fmla="*/ 1 h 288"/>
                <a:gd name="T28" fmla="*/ 1 w 365"/>
                <a:gd name="T29" fmla="*/ 1 h 288"/>
                <a:gd name="T30" fmla="*/ 1 w 365"/>
                <a:gd name="T31" fmla="*/ 1 h 288"/>
                <a:gd name="T32" fmla="*/ 1 w 365"/>
                <a:gd name="T33" fmla="*/ 1 h 288"/>
                <a:gd name="T34" fmla="*/ 1 w 365"/>
                <a:gd name="T35" fmla="*/ 1 h 288"/>
                <a:gd name="T36" fmla="*/ 1 w 365"/>
                <a:gd name="T37" fmla="*/ 1 h 288"/>
                <a:gd name="T38" fmla="*/ 1 w 365"/>
                <a:gd name="T39" fmla="*/ 1 h 288"/>
                <a:gd name="T40" fmla="*/ 1 w 365"/>
                <a:gd name="T41" fmla="*/ 1 h 288"/>
                <a:gd name="T42" fmla="*/ 1 w 365"/>
                <a:gd name="T43" fmla="*/ 1 h 288"/>
                <a:gd name="T44" fmla="*/ 1 w 365"/>
                <a:gd name="T45" fmla="*/ 1 h 288"/>
                <a:gd name="T46" fmla="*/ 1 w 365"/>
                <a:gd name="T47" fmla="*/ 1 h 288"/>
                <a:gd name="T48" fmla="*/ 1 w 365"/>
                <a:gd name="T49" fmla="*/ 1 h 288"/>
                <a:gd name="T50" fmla="*/ 0 w 365"/>
                <a:gd name="T51" fmla="*/ 1 h 288"/>
                <a:gd name="T52" fmla="*/ 1 w 365"/>
                <a:gd name="T53" fmla="*/ 1 h 288"/>
                <a:gd name="T54" fmla="*/ 1 w 365"/>
                <a:gd name="T55" fmla="*/ 1 h 288"/>
                <a:gd name="T56" fmla="*/ 1 w 365"/>
                <a:gd name="T57" fmla="*/ 1 h 288"/>
                <a:gd name="T58" fmla="*/ 1 w 365"/>
                <a:gd name="T59" fmla="*/ 1 h 288"/>
                <a:gd name="T60" fmla="*/ 1 w 365"/>
                <a:gd name="T61" fmla="*/ 1 h 288"/>
                <a:gd name="T62" fmla="*/ 1 w 365"/>
                <a:gd name="T63" fmla="*/ 1 h 288"/>
                <a:gd name="T64" fmla="*/ 1 w 365"/>
                <a:gd name="T65" fmla="*/ 1 h 288"/>
                <a:gd name="T66" fmla="*/ 1 w 365"/>
                <a:gd name="T67" fmla="*/ 1 h 288"/>
                <a:gd name="T68" fmla="*/ 1 w 365"/>
                <a:gd name="T69" fmla="*/ 0 h 288"/>
                <a:gd name="T70" fmla="*/ 1 w 365"/>
                <a:gd name="T71" fmla="*/ 1 h 288"/>
                <a:gd name="T72" fmla="*/ 1 w 365"/>
                <a:gd name="T73" fmla="*/ 1 h 288"/>
                <a:gd name="T74" fmla="*/ 1 w 365"/>
                <a:gd name="T75" fmla="*/ 1 h 288"/>
                <a:gd name="T76" fmla="*/ 1 w 365"/>
                <a:gd name="T77" fmla="*/ 1 h 288"/>
                <a:gd name="T78" fmla="*/ 1 w 365"/>
                <a:gd name="T79" fmla="*/ 1 h 288"/>
                <a:gd name="T80" fmla="*/ 1 w 365"/>
                <a:gd name="T81" fmla="*/ 1 h 288"/>
                <a:gd name="T82" fmla="*/ 1 w 365"/>
                <a:gd name="T83" fmla="*/ 1 h 288"/>
                <a:gd name="T84" fmla="*/ 1 w 365"/>
                <a:gd name="T85" fmla="*/ 1 h 288"/>
                <a:gd name="T86" fmla="*/ 1 w 365"/>
                <a:gd name="T87" fmla="*/ 1 h 288"/>
                <a:gd name="T88" fmla="*/ 1 w 365"/>
                <a:gd name="T89" fmla="*/ 1 h 288"/>
                <a:gd name="T90" fmla="*/ 1 w 365"/>
                <a:gd name="T91" fmla="*/ 1 h 288"/>
                <a:gd name="T92" fmla="*/ 1 w 365"/>
                <a:gd name="T93" fmla="*/ 1 h 288"/>
                <a:gd name="T94" fmla="*/ 1 w 365"/>
                <a:gd name="T95" fmla="*/ 1 h 2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5"/>
                <a:gd name="T145" fmla="*/ 0 h 288"/>
                <a:gd name="T146" fmla="*/ 365 w 365"/>
                <a:gd name="T147" fmla="*/ 288 h 2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5" h="288">
                  <a:moveTo>
                    <a:pt x="365" y="96"/>
                  </a:moveTo>
                  <a:lnTo>
                    <a:pt x="365" y="96"/>
                  </a:lnTo>
                  <a:lnTo>
                    <a:pt x="347" y="111"/>
                  </a:lnTo>
                  <a:lnTo>
                    <a:pt x="347" y="129"/>
                  </a:lnTo>
                  <a:lnTo>
                    <a:pt x="330" y="129"/>
                  </a:lnTo>
                  <a:lnTo>
                    <a:pt x="330" y="159"/>
                  </a:lnTo>
                  <a:lnTo>
                    <a:pt x="347" y="177"/>
                  </a:lnTo>
                  <a:lnTo>
                    <a:pt x="330" y="192"/>
                  </a:lnTo>
                  <a:lnTo>
                    <a:pt x="278" y="207"/>
                  </a:lnTo>
                  <a:lnTo>
                    <a:pt x="224" y="192"/>
                  </a:lnTo>
                  <a:lnTo>
                    <a:pt x="242" y="207"/>
                  </a:lnTo>
                  <a:lnTo>
                    <a:pt x="242" y="240"/>
                  </a:lnTo>
                  <a:lnTo>
                    <a:pt x="261" y="255"/>
                  </a:lnTo>
                  <a:lnTo>
                    <a:pt x="207" y="288"/>
                  </a:lnTo>
                  <a:lnTo>
                    <a:pt x="190" y="288"/>
                  </a:lnTo>
                  <a:lnTo>
                    <a:pt x="173" y="273"/>
                  </a:lnTo>
                  <a:lnTo>
                    <a:pt x="155" y="255"/>
                  </a:lnTo>
                  <a:lnTo>
                    <a:pt x="155" y="225"/>
                  </a:lnTo>
                  <a:lnTo>
                    <a:pt x="138" y="192"/>
                  </a:lnTo>
                  <a:lnTo>
                    <a:pt x="155" y="144"/>
                  </a:lnTo>
                  <a:lnTo>
                    <a:pt x="103" y="144"/>
                  </a:lnTo>
                  <a:lnTo>
                    <a:pt x="86" y="129"/>
                  </a:lnTo>
                  <a:lnTo>
                    <a:pt x="34" y="129"/>
                  </a:lnTo>
                  <a:lnTo>
                    <a:pt x="17" y="111"/>
                  </a:lnTo>
                  <a:lnTo>
                    <a:pt x="17" y="96"/>
                  </a:lnTo>
                  <a:lnTo>
                    <a:pt x="0" y="63"/>
                  </a:lnTo>
                  <a:lnTo>
                    <a:pt x="17" y="33"/>
                  </a:lnTo>
                  <a:lnTo>
                    <a:pt x="34" y="15"/>
                  </a:lnTo>
                  <a:lnTo>
                    <a:pt x="52" y="33"/>
                  </a:lnTo>
                  <a:lnTo>
                    <a:pt x="34" y="48"/>
                  </a:lnTo>
                  <a:lnTo>
                    <a:pt x="34" y="81"/>
                  </a:lnTo>
                  <a:lnTo>
                    <a:pt x="52" y="63"/>
                  </a:lnTo>
                  <a:lnTo>
                    <a:pt x="52" y="33"/>
                  </a:lnTo>
                  <a:lnTo>
                    <a:pt x="86" y="15"/>
                  </a:lnTo>
                  <a:lnTo>
                    <a:pt x="86" y="0"/>
                  </a:lnTo>
                  <a:lnTo>
                    <a:pt x="86" y="15"/>
                  </a:lnTo>
                  <a:lnTo>
                    <a:pt x="138" y="15"/>
                  </a:lnTo>
                  <a:lnTo>
                    <a:pt x="138" y="33"/>
                  </a:lnTo>
                  <a:lnTo>
                    <a:pt x="190" y="33"/>
                  </a:lnTo>
                  <a:lnTo>
                    <a:pt x="224" y="48"/>
                  </a:lnTo>
                  <a:lnTo>
                    <a:pt x="261" y="33"/>
                  </a:lnTo>
                  <a:lnTo>
                    <a:pt x="295" y="33"/>
                  </a:lnTo>
                  <a:lnTo>
                    <a:pt x="278" y="33"/>
                  </a:lnTo>
                  <a:lnTo>
                    <a:pt x="295" y="48"/>
                  </a:lnTo>
                  <a:lnTo>
                    <a:pt x="330" y="63"/>
                  </a:lnTo>
                  <a:lnTo>
                    <a:pt x="330" y="96"/>
                  </a:lnTo>
                  <a:lnTo>
                    <a:pt x="347" y="81"/>
                  </a:lnTo>
                  <a:lnTo>
                    <a:pt x="365" y="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09" name="Freeform 1421">
              <a:extLst>
                <a:ext uri="{FF2B5EF4-FFF2-40B4-BE49-F238E27FC236}">
                  <a16:creationId xmlns:a16="http://schemas.microsoft.com/office/drawing/2014/main" id="{A9BCA545-16B5-4F8A-B7C9-1300A8A12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7616" y="4122968"/>
              <a:ext cx="723876" cy="503467"/>
            </a:xfrm>
            <a:custGeom>
              <a:avLst/>
              <a:gdLst>
                <a:gd name="T0" fmla="*/ 1 w 814"/>
                <a:gd name="T1" fmla="*/ 0 h 497"/>
                <a:gd name="T2" fmla="*/ 1 w 814"/>
                <a:gd name="T3" fmla="*/ 0 h 497"/>
                <a:gd name="T4" fmla="*/ 1 w 814"/>
                <a:gd name="T5" fmla="*/ 0 h 497"/>
                <a:gd name="T6" fmla="*/ 1 w 814"/>
                <a:gd name="T7" fmla="*/ 0 h 497"/>
                <a:gd name="T8" fmla="*/ 1 w 814"/>
                <a:gd name="T9" fmla="*/ 0 h 497"/>
                <a:gd name="T10" fmla="*/ 1 w 814"/>
                <a:gd name="T11" fmla="*/ 0 h 497"/>
                <a:gd name="T12" fmla="*/ 1 w 814"/>
                <a:gd name="T13" fmla="*/ 0 h 497"/>
                <a:gd name="T14" fmla="*/ 1 w 814"/>
                <a:gd name="T15" fmla="*/ 0 h 497"/>
                <a:gd name="T16" fmla="*/ 1 w 814"/>
                <a:gd name="T17" fmla="*/ 0 h 497"/>
                <a:gd name="T18" fmla="*/ 1 w 814"/>
                <a:gd name="T19" fmla="*/ 0 h 497"/>
                <a:gd name="T20" fmla="*/ 1 w 814"/>
                <a:gd name="T21" fmla="*/ 0 h 497"/>
                <a:gd name="T22" fmla="*/ 1 w 814"/>
                <a:gd name="T23" fmla="*/ 0 h 497"/>
                <a:gd name="T24" fmla="*/ 1 w 814"/>
                <a:gd name="T25" fmla="*/ 0 h 497"/>
                <a:gd name="T26" fmla="*/ 1 w 814"/>
                <a:gd name="T27" fmla="*/ 0 h 497"/>
                <a:gd name="T28" fmla="*/ 1 w 814"/>
                <a:gd name="T29" fmla="*/ 0 h 497"/>
                <a:gd name="T30" fmla="*/ 1 w 814"/>
                <a:gd name="T31" fmla="*/ 0 h 497"/>
                <a:gd name="T32" fmla="*/ 1 w 814"/>
                <a:gd name="T33" fmla="*/ 0 h 497"/>
                <a:gd name="T34" fmla="*/ 1 w 814"/>
                <a:gd name="T35" fmla="*/ 0 h 497"/>
                <a:gd name="T36" fmla="*/ 1 w 814"/>
                <a:gd name="T37" fmla="*/ 0 h 497"/>
                <a:gd name="T38" fmla="*/ 1 w 814"/>
                <a:gd name="T39" fmla="*/ 0 h 497"/>
                <a:gd name="T40" fmla="*/ 1 w 814"/>
                <a:gd name="T41" fmla="*/ 0 h 497"/>
                <a:gd name="T42" fmla="*/ 1 w 814"/>
                <a:gd name="T43" fmla="*/ 0 h 497"/>
                <a:gd name="T44" fmla="*/ 1 w 814"/>
                <a:gd name="T45" fmla="*/ 0 h 497"/>
                <a:gd name="T46" fmla="*/ 1 w 814"/>
                <a:gd name="T47" fmla="*/ 0 h 497"/>
                <a:gd name="T48" fmla="*/ 1 w 814"/>
                <a:gd name="T49" fmla="*/ 0 h 497"/>
                <a:gd name="T50" fmla="*/ 1 w 814"/>
                <a:gd name="T51" fmla="*/ 0 h 497"/>
                <a:gd name="T52" fmla="*/ 1 w 814"/>
                <a:gd name="T53" fmla="*/ 0 h 497"/>
                <a:gd name="T54" fmla="*/ 1 w 814"/>
                <a:gd name="T55" fmla="*/ 0 h 497"/>
                <a:gd name="T56" fmla="*/ 1 w 814"/>
                <a:gd name="T57" fmla="*/ 0 h 497"/>
                <a:gd name="T58" fmla="*/ 1 w 814"/>
                <a:gd name="T59" fmla="*/ 0 h 497"/>
                <a:gd name="T60" fmla="*/ 0 w 814"/>
                <a:gd name="T61" fmla="*/ 0 h 497"/>
                <a:gd name="T62" fmla="*/ 1 w 814"/>
                <a:gd name="T63" fmla="*/ 0 h 497"/>
                <a:gd name="T64" fmla="*/ 1 w 814"/>
                <a:gd name="T65" fmla="*/ 0 h 497"/>
                <a:gd name="T66" fmla="*/ 1 w 814"/>
                <a:gd name="T67" fmla="*/ 0 h 497"/>
                <a:gd name="T68" fmla="*/ 1 w 814"/>
                <a:gd name="T69" fmla="*/ 0 h 497"/>
                <a:gd name="T70" fmla="*/ 1 w 814"/>
                <a:gd name="T71" fmla="*/ 0 h 4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14"/>
                <a:gd name="T109" fmla="*/ 0 h 497"/>
                <a:gd name="T110" fmla="*/ 814 w 814"/>
                <a:gd name="T111" fmla="*/ 497 h 4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14" h="497">
                  <a:moveTo>
                    <a:pt x="537" y="192"/>
                  </a:moveTo>
                  <a:lnTo>
                    <a:pt x="537" y="192"/>
                  </a:lnTo>
                  <a:lnTo>
                    <a:pt x="520" y="224"/>
                  </a:lnTo>
                  <a:lnTo>
                    <a:pt x="520" y="288"/>
                  </a:lnTo>
                  <a:lnTo>
                    <a:pt x="537" y="305"/>
                  </a:lnTo>
                  <a:lnTo>
                    <a:pt x="537" y="320"/>
                  </a:lnTo>
                  <a:lnTo>
                    <a:pt x="572" y="384"/>
                  </a:lnTo>
                  <a:lnTo>
                    <a:pt x="624" y="401"/>
                  </a:lnTo>
                  <a:lnTo>
                    <a:pt x="676" y="384"/>
                  </a:lnTo>
                  <a:lnTo>
                    <a:pt x="710" y="384"/>
                  </a:lnTo>
                  <a:lnTo>
                    <a:pt x="693" y="384"/>
                  </a:lnTo>
                  <a:lnTo>
                    <a:pt x="710" y="368"/>
                  </a:lnTo>
                  <a:lnTo>
                    <a:pt x="727" y="320"/>
                  </a:lnTo>
                  <a:lnTo>
                    <a:pt x="745" y="320"/>
                  </a:lnTo>
                  <a:lnTo>
                    <a:pt x="796" y="305"/>
                  </a:lnTo>
                  <a:lnTo>
                    <a:pt x="814" y="320"/>
                  </a:lnTo>
                  <a:lnTo>
                    <a:pt x="796" y="384"/>
                  </a:lnTo>
                  <a:lnTo>
                    <a:pt x="796" y="401"/>
                  </a:lnTo>
                  <a:lnTo>
                    <a:pt x="779" y="384"/>
                  </a:lnTo>
                  <a:lnTo>
                    <a:pt x="762" y="401"/>
                  </a:lnTo>
                  <a:lnTo>
                    <a:pt x="710" y="401"/>
                  </a:lnTo>
                  <a:lnTo>
                    <a:pt x="693" y="416"/>
                  </a:lnTo>
                  <a:lnTo>
                    <a:pt x="727" y="449"/>
                  </a:lnTo>
                  <a:lnTo>
                    <a:pt x="693" y="449"/>
                  </a:lnTo>
                  <a:lnTo>
                    <a:pt x="676" y="497"/>
                  </a:lnTo>
                  <a:lnTo>
                    <a:pt x="624" y="449"/>
                  </a:lnTo>
                  <a:lnTo>
                    <a:pt x="589" y="449"/>
                  </a:lnTo>
                  <a:lnTo>
                    <a:pt x="572" y="464"/>
                  </a:lnTo>
                  <a:lnTo>
                    <a:pt x="520" y="449"/>
                  </a:lnTo>
                  <a:lnTo>
                    <a:pt x="434" y="416"/>
                  </a:lnTo>
                  <a:lnTo>
                    <a:pt x="416" y="401"/>
                  </a:lnTo>
                  <a:lnTo>
                    <a:pt x="365" y="401"/>
                  </a:lnTo>
                  <a:lnTo>
                    <a:pt x="330" y="368"/>
                  </a:lnTo>
                  <a:lnTo>
                    <a:pt x="313" y="336"/>
                  </a:lnTo>
                  <a:lnTo>
                    <a:pt x="330" y="320"/>
                  </a:lnTo>
                  <a:lnTo>
                    <a:pt x="313" y="288"/>
                  </a:lnTo>
                  <a:lnTo>
                    <a:pt x="244" y="209"/>
                  </a:lnTo>
                  <a:lnTo>
                    <a:pt x="207" y="192"/>
                  </a:lnTo>
                  <a:lnTo>
                    <a:pt x="207" y="176"/>
                  </a:lnTo>
                  <a:lnTo>
                    <a:pt x="173" y="144"/>
                  </a:lnTo>
                  <a:lnTo>
                    <a:pt x="173" y="128"/>
                  </a:lnTo>
                  <a:lnTo>
                    <a:pt x="155" y="128"/>
                  </a:lnTo>
                  <a:lnTo>
                    <a:pt x="138" y="96"/>
                  </a:lnTo>
                  <a:lnTo>
                    <a:pt x="103" y="32"/>
                  </a:lnTo>
                  <a:lnTo>
                    <a:pt x="86" y="32"/>
                  </a:lnTo>
                  <a:lnTo>
                    <a:pt x="52" y="17"/>
                  </a:lnTo>
                  <a:lnTo>
                    <a:pt x="69" y="65"/>
                  </a:lnTo>
                  <a:lnTo>
                    <a:pt x="155" y="176"/>
                  </a:lnTo>
                  <a:lnTo>
                    <a:pt x="173" y="240"/>
                  </a:lnTo>
                  <a:lnTo>
                    <a:pt x="190" y="240"/>
                  </a:lnTo>
                  <a:lnTo>
                    <a:pt x="207" y="257"/>
                  </a:lnTo>
                  <a:lnTo>
                    <a:pt x="190" y="272"/>
                  </a:lnTo>
                  <a:lnTo>
                    <a:pt x="173" y="257"/>
                  </a:lnTo>
                  <a:lnTo>
                    <a:pt x="121" y="224"/>
                  </a:lnTo>
                  <a:lnTo>
                    <a:pt x="138" y="209"/>
                  </a:lnTo>
                  <a:lnTo>
                    <a:pt x="121" y="176"/>
                  </a:lnTo>
                  <a:lnTo>
                    <a:pt x="69" y="161"/>
                  </a:lnTo>
                  <a:lnTo>
                    <a:pt x="52" y="128"/>
                  </a:lnTo>
                  <a:lnTo>
                    <a:pt x="69" y="144"/>
                  </a:lnTo>
                  <a:lnTo>
                    <a:pt x="86" y="113"/>
                  </a:lnTo>
                  <a:lnTo>
                    <a:pt x="34" y="80"/>
                  </a:lnTo>
                  <a:lnTo>
                    <a:pt x="0" y="0"/>
                  </a:lnTo>
                  <a:lnTo>
                    <a:pt x="52" y="0"/>
                  </a:lnTo>
                  <a:lnTo>
                    <a:pt x="155" y="32"/>
                  </a:lnTo>
                  <a:lnTo>
                    <a:pt x="295" y="17"/>
                  </a:lnTo>
                  <a:lnTo>
                    <a:pt x="330" y="48"/>
                  </a:lnTo>
                  <a:lnTo>
                    <a:pt x="330" y="80"/>
                  </a:lnTo>
                  <a:lnTo>
                    <a:pt x="365" y="96"/>
                  </a:lnTo>
                  <a:lnTo>
                    <a:pt x="382" y="96"/>
                  </a:lnTo>
                  <a:lnTo>
                    <a:pt x="399" y="80"/>
                  </a:lnTo>
                  <a:lnTo>
                    <a:pt x="416" y="80"/>
                  </a:lnTo>
                  <a:lnTo>
                    <a:pt x="485" y="176"/>
                  </a:lnTo>
                  <a:lnTo>
                    <a:pt x="537" y="19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0" name="Freeform 1422">
              <a:extLst>
                <a:ext uri="{FF2B5EF4-FFF2-40B4-BE49-F238E27FC236}">
                  <a16:creationId xmlns:a16="http://schemas.microsoft.com/office/drawing/2014/main" id="{A6CDFD4A-570B-45EF-BCD0-A769C0FD2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397" y="4527785"/>
              <a:ext cx="95138" cy="115661"/>
            </a:xfrm>
            <a:custGeom>
              <a:avLst/>
              <a:gdLst>
                <a:gd name="T0" fmla="*/ 1 w 103"/>
                <a:gd name="T1" fmla="*/ 1 h 111"/>
                <a:gd name="T2" fmla="*/ 1 w 103"/>
                <a:gd name="T3" fmla="*/ 1 h 111"/>
                <a:gd name="T4" fmla="*/ 1 w 103"/>
                <a:gd name="T5" fmla="*/ 1 h 111"/>
                <a:gd name="T6" fmla="*/ 1 w 103"/>
                <a:gd name="T7" fmla="*/ 1 h 111"/>
                <a:gd name="T8" fmla="*/ 1 w 103"/>
                <a:gd name="T9" fmla="*/ 1 h 111"/>
                <a:gd name="T10" fmla="*/ 0 w 103"/>
                <a:gd name="T11" fmla="*/ 1 h 111"/>
                <a:gd name="T12" fmla="*/ 1 w 103"/>
                <a:gd name="T13" fmla="*/ 1 h 111"/>
                <a:gd name="T14" fmla="*/ 1 w 103"/>
                <a:gd name="T15" fmla="*/ 1 h 111"/>
                <a:gd name="T16" fmla="*/ 1 w 103"/>
                <a:gd name="T17" fmla="*/ 1 h 111"/>
                <a:gd name="T18" fmla="*/ 1 w 103"/>
                <a:gd name="T19" fmla="*/ 0 h 111"/>
                <a:gd name="T20" fmla="*/ 1 w 103"/>
                <a:gd name="T21" fmla="*/ 0 h 111"/>
                <a:gd name="T22" fmla="*/ 1 w 103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3"/>
                <a:gd name="T37" fmla="*/ 0 h 111"/>
                <a:gd name="T38" fmla="*/ 103 w 103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3" h="111">
                  <a:moveTo>
                    <a:pt x="86" y="48"/>
                  </a:moveTo>
                  <a:lnTo>
                    <a:pt x="86" y="48"/>
                  </a:lnTo>
                  <a:lnTo>
                    <a:pt x="103" y="63"/>
                  </a:lnTo>
                  <a:lnTo>
                    <a:pt x="69" y="96"/>
                  </a:lnTo>
                  <a:lnTo>
                    <a:pt x="51" y="111"/>
                  </a:lnTo>
                  <a:lnTo>
                    <a:pt x="0" y="96"/>
                  </a:lnTo>
                  <a:lnTo>
                    <a:pt x="17" y="48"/>
                  </a:lnTo>
                  <a:lnTo>
                    <a:pt x="51" y="48"/>
                  </a:lnTo>
                  <a:lnTo>
                    <a:pt x="17" y="15"/>
                  </a:lnTo>
                  <a:lnTo>
                    <a:pt x="34" y="0"/>
                  </a:lnTo>
                  <a:lnTo>
                    <a:pt x="86" y="0"/>
                  </a:lnTo>
                  <a:lnTo>
                    <a:pt x="86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1" name="Freeform 1423">
              <a:extLst>
                <a:ext uri="{FF2B5EF4-FFF2-40B4-BE49-F238E27FC236}">
                  <a16:creationId xmlns:a16="http://schemas.microsoft.com/office/drawing/2014/main" id="{621E9298-76B0-4440-97B3-B8A40063F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3577" y="4592418"/>
              <a:ext cx="148912" cy="64635"/>
            </a:xfrm>
            <a:custGeom>
              <a:avLst/>
              <a:gdLst>
                <a:gd name="T0" fmla="*/ 1 w 170"/>
                <a:gd name="T1" fmla="*/ 0 h 63"/>
                <a:gd name="T2" fmla="*/ 1 w 170"/>
                <a:gd name="T3" fmla="*/ 0 h 63"/>
                <a:gd name="T4" fmla="*/ 1 w 170"/>
                <a:gd name="T5" fmla="*/ 0 h 63"/>
                <a:gd name="T6" fmla="*/ 1 w 170"/>
                <a:gd name="T7" fmla="*/ 1 h 63"/>
                <a:gd name="T8" fmla="*/ 1 w 170"/>
                <a:gd name="T9" fmla="*/ 1 h 63"/>
                <a:gd name="T10" fmla="*/ 1 w 170"/>
                <a:gd name="T11" fmla="*/ 1 h 63"/>
                <a:gd name="T12" fmla="*/ 1 w 170"/>
                <a:gd name="T13" fmla="*/ 1 h 63"/>
                <a:gd name="T14" fmla="*/ 1 w 170"/>
                <a:gd name="T15" fmla="*/ 1 h 63"/>
                <a:gd name="T16" fmla="*/ 0 w 170"/>
                <a:gd name="T17" fmla="*/ 1 h 63"/>
                <a:gd name="T18" fmla="*/ 1 w 170"/>
                <a:gd name="T19" fmla="*/ 0 h 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0"/>
                <a:gd name="T31" fmla="*/ 0 h 63"/>
                <a:gd name="T32" fmla="*/ 170 w 170"/>
                <a:gd name="T33" fmla="*/ 63 h 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0" h="63">
                  <a:moveTo>
                    <a:pt x="34" y="0"/>
                  </a:moveTo>
                  <a:lnTo>
                    <a:pt x="34" y="0"/>
                  </a:lnTo>
                  <a:lnTo>
                    <a:pt x="119" y="0"/>
                  </a:lnTo>
                  <a:lnTo>
                    <a:pt x="170" y="15"/>
                  </a:lnTo>
                  <a:lnTo>
                    <a:pt x="136" y="33"/>
                  </a:lnTo>
                  <a:lnTo>
                    <a:pt x="69" y="63"/>
                  </a:lnTo>
                  <a:lnTo>
                    <a:pt x="51" y="63"/>
                  </a:lnTo>
                  <a:lnTo>
                    <a:pt x="51" y="48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2" name="Freeform 1424">
              <a:extLst>
                <a:ext uri="{FF2B5EF4-FFF2-40B4-BE49-F238E27FC236}">
                  <a16:creationId xmlns:a16="http://schemas.microsoft.com/office/drawing/2014/main" id="{E2B996AA-5D07-4486-8CCD-3286F901BC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896" y="4626438"/>
              <a:ext cx="66183" cy="30618"/>
            </a:xfrm>
            <a:custGeom>
              <a:avLst/>
              <a:gdLst>
                <a:gd name="T0" fmla="*/ 1 w 71"/>
                <a:gd name="T1" fmla="*/ 0 h 30"/>
                <a:gd name="T2" fmla="*/ 1 w 71"/>
                <a:gd name="T3" fmla="*/ 0 h 30"/>
                <a:gd name="T4" fmla="*/ 0 w 71"/>
                <a:gd name="T5" fmla="*/ 1 h 30"/>
                <a:gd name="T6" fmla="*/ 1 w 71"/>
                <a:gd name="T7" fmla="*/ 1 h 30"/>
                <a:gd name="T8" fmla="*/ 1 w 71"/>
                <a:gd name="T9" fmla="*/ 1 h 30"/>
                <a:gd name="T10" fmla="*/ 1 w 71"/>
                <a:gd name="T11" fmla="*/ 1 h 30"/>
                <a:gd name="T12" fmla="*/ 1 w 71"/>
                <a:gd name="T13" fmla="*/ 0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30"/>
                <a:gd name="T23" fmla="*/ 71 w 71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30">
                  <a:moveTo>
                    <a:pt x="20" y="0"/>
                  </a:moveTo>
                  <a:lnTo>
                    <a:pt x="20" y="0"/>
                  </a:lnTo>
                  <a:lnTo>
                    <a:pt x="0" y="15"/>
                  </a:lnTo>
                  <a:lnTo>
                    <a:pt x="20" y="30"/>
                  </a:lnTo>
                  <a:lnTo>
                    <a:pt x="71" y="30"/>
                  </a:lnTo>
                  <a:lnTo>
                    <a:pt x="71" y="15"/>
                  </a:lnTo>
                  <a:lnTo>
                    <a:pt x="2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3" name="Freeform 1425">
              <a:extLst>
                <a:ext uri="{FF2B5EF4-FFF2-40B4-BE49-F238E27FC236}">
                  <a16:creationId xmlns:a16="http://schemas.microsoft.com/office/drawing/2014/main" id="{7C8DD8A8-4DAA-426D-AA15-88608967E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490" y="4609429"/>
              <a:ext cx="91002" cy="112258"/>
            </a:xfrm>
            <a:custGeom>
              <a:avLst/>
              <a:gdLst>
                <a:gd name="T0" fmla="*/ 1 w 103"/>
                <a:gd name="T1" fmla="*/ 0 h 114"/>
                <a:gd name="T2" fmla="*/ 1 w 103"/>
                <a:gd name="T3" fmla="*/ 0 h 114"/>
                <a:gd name="T4" fmla="*/ 1 w 103"/>
                <a:gd name="T5" fmla="*/ 0 h 114"/>
                <a:gd name="T6" fmla="*/ 1 w 103"/>
                <a:gd name="T7" fmla="*/ 0 h 114"/>
                <a:gd name="T8" fmla="*/ 1 w 103"/>
                <a:gd name="T9" fmla="*/ 0 h 114"/>
                <a:gd name="T10" fmla="*/ 1 w 103"/>
                <a:gd name="T11" fmla="*/ 0 h 114"/>
                <a:gd name="T12" fmla="*/ 1 w 103"/>
                <a:gd name="T13" fmla="*/ 0 h 114"/>
                <a:gd name="T14" fmla="*/ 0 w 103"/>
                <a:gd name="T15" fmla="*/ 0 h 114"/>
                <a:gd name="T16" fmla="*/ 0 w 103"/>
                <a:gd name="T17" fmla="*/ 0 h 114"/>
                <a:gd name="T18" fmla="*/ 1 w 103"/>
                <a:gd name="T19" fmla="*/ 0 h 114"/>
                <a:gd name="T20" fmla="*/ 1 w 103"/>
                <a:gd name="T21" fmla="*/ 0 h 1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3"/>
                <a:gd name="T34" fmla="*/ 0 h 114"/>
                <a:gd name="T35" fmla="*/ 103 w 103"/>
                <a:gd name="T36" fmla="*/ 114 h 1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3" h="114">
                  <a:moveTo>
                    <a:pt x="103" y="0"/>
                  </a:moveTo>
                  <a:lnTo>
                    <a:pt x="103" y="0"/>
                  </a:lnTo>
                  <a:lnTo>
                    <a:pt x="103" y="18"/>
                  </a:lnTo>
                  <a:lnTo>
                    <a:pt x="86" y="96"/>
                  </a:lnTo>
                  <a:lnTo>
                    <a:pt x="103" y="114"/>
                  </a:lnTo>
                  <a:lnTo>
                    <a:pt x="86" y="114"/>
                  </a:lnTo>
                  <a:lnTo>
                    <a:pt x="34" y="96"/>
                  </a:lnTo>
                  <a:lnTo>
                    <a:pt x="0" y="66"/>
                  </a:lnTo>
                  <a:lnTo>
                    <a:pt x="0" y="48"/>
                  </a:lnTo>
                  <a:lnTo>
                    <a:pt x="69" y="18"/>
                  </a:lnTo>
                  <a:lnTo>
                    <a:pt x="103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4" name="Freeform 1426">
              <a:extLst>
                <a:ext uri="{FF2B5EF4-FFF2-40B4-BE49-F238E27FC236}">
                  <a16:creationId xmlns:a16="http://schemas.microsoft.com/office/drawing/2014/main" id="{07C459DC-CA26-45F0-B6E1-F48DCCBC2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4580" y="4708082"/>
              <a:ext cx="74456" cy="78243"/>
            </a:xfrm>
            <a:custGeom>
              <a:avLst/>
              <a:gdLst>
                <a:gd name="T0" fmla="*/ 0 w 87"/>
                <a:gd name="T1" fmla="*/ 0 h 81"/>
                <a:gd name="T2" fmla="*/ 0 w 87"/>
                <a:gd name="T3" fmla="*/ 0 h 81"/>
                <a:gd name="T4" fmla="*/ 0 w 87"/>
                <a:gd name="T5" fmla="*/ 0 h 81"/>
                <a:gd name="T6" fmla="*/ 0 w 87"/>
                <a:gd name="T7" fmla="*/ 0 h 81"/>
                <a:gd name="T8" fmla="*/ 0 w 87"/>
                <a:gd name="T9" fmla="*/ 0 h 81"/>
                <a:gd name="T10" fmla="*/ 0 w 87"/>
                <a:gd name="T11" fmla="*/ 0 h 81"/>
                <a:gd name="T12" fmla="*/ 0 w 87"/>
                <a:gd name="T13" fmla="*/ 0 h 81"/>
                <a:gd name="T14" fmla="*/ 0 w 87"/>
                <a:gd name="T15" fmla="*/ 0 h 81"/>
                <a:gd name="T16" fmla="*/ 0 w 87"/>
                <a:gd name="T17" fmla="*/ 0 h 81"/>
                <a:gd name="T18" fmla="*/ 0 w 87"/>
                <a:gd name="T19" fmla="*/ 0 h 81"/>
                <a:gd name="T20" fmla="*/ 0 w 87"/>
                <a:gd name="T21" fmla="*/ 0 h 81"/>
                <a:gd name="T22" fmla="*/ 0 w 87"/>
                <a:gd name="T23" fmla="*/ 0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1"/>
                <a:gd name="T38" fmla="*/ 87 w 87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1">
                  <a:moveTo>
                    <a:pt x="87" y="81"/>
                  </a:moveTo>
                  <a:lnTo>
                    <a:pt x="87" y="81"/>
                  </a:lnTo>
                  <a:lnTo>
                    <a:pt x="87" y="48"/>
                  </a:lnTo>
                  <a:lnTo>
                    <a:pt x="69" y="33"/>
                  </a:lnTo>
                  <a:lnTo>
                    <a:pt x="69" y="18"/>
                  </a:lnTo>
                  <a:lnTo>
                    <a:pt x="52" y="18"/>
                  </a:lnTo>
                  <a:lnTo>
                    <a:pt x="0" y="0"/>
                  </a:lnTo>
                  <a:lnTo>
                    <a:pt x="0" y="33"/>
                  </a:lnTo>
                  <a:lnTo>
                    <a:pt x="18" y="48"/>
                  </a:lnTo>
                  <a:lnTo>
                    <a:pt x="35" y="33"/>
                  </a:lnTo>
                  <a:lnTo>
                    <a:pt x="52" y="66"/>
                  </a:lnTo>
                  <a:lnTo>
                    <a:pt x="87" y="8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5" name="Freeform 1427">
              <a:extLst>
                <a:ext uri="{FF2B5EF4-FFF2-40B4-BE49-F238E27FC236}">
                  <a16:creationId xmlns:a16="http://schemas.microsoft.com/office/drawing/2014/main" id="{C6034FBF-F4A6-45D5-B5C3-AEB7AD4A7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036" y="4755706"/>
              <a:ext cx="74456" cy="64635"/>
            </a:xfrm>
            <a:custGeom>
              <a:avLst/>
              <a:gdLst>
                <a:gd name="T0" fmla="*/ 0 w 84"/>
                <a:gd name="T1" fmla="*/ 0 h 66"/>
                <a:gd name="T2" fmla="*/ 0 w 84"/>
                <a:gd name="T3" fmla="*/ 0 h 66"/>
                <a:gd name="T4" fmla="*/ 1 w 84"/>
                <a:gd name="T5" fmla="*/ 0 h 66"/>
                <a:gd name="T6" fmla="*/ 1 w 84"/>
                <a:gd name="T7" fmla="*/ 0 h 66"/>
                <a:gd name="T8" fmla="*/ 1 w 84"/>
                <a:gd name="T9" fmla="*/ 0 h 66"/>
                <a:gd name="T10" fmla="*/ 1 w 84"/>
                <a:gd name="T11" fmla="*/ 0 h 66"/>
                <a:gd name="T12" fmla="*/ 1 w 84"/>
                <a:gd name="T13" fmla="*/ 0 h 66"/>
                <a:gd name="T14" fmla="*/ 1 w 84"/>
                <a:gd name="T15" fmla="*/ 0 h 66"/>
                <a:gd name="T16" fmla="*/ 1 w 84"/>
                <a:gd name="T17" fmla="*/ 0 h 66"/>
                <a:gd name="T18" fmla="*/ 1 w 84"/>
                <a:gd name="T19" fmla="*/ 0 h 66"/>
                <a:gd name="T20" fmla="*/ 0 w 84"/>
                <a:gd name="T21" fmla="*/ 0 h 66"/>
                <a:gd name="T22" fmla="*/ 0 w 84"/>
                <a:gd name="T23" fmla="*/ 0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66"/>
                <a:gd name="T38" fmla="*/ 84 w 84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66">
                  <a:moveTo>
                    <a:pt x="0" y="33"/>
                  </a:moveTo>
                  <a:lnTo>
                    <a:pt x="0" y="33"/>
                  </a:lnTo>
                  <a:lnTo>
                    <a:pt x="51" y="48"/>
                  </a:lnTo>
                  <a:lnTo>
                    <a:pt x="51" y="66"/>
                  </a:lnTo>
                  <a:lnTo>
                    <a:pt x="69" y="48"/>
                  </a:lnTo>
                  <a:lnTo>
                    <a:pt x="51" y="33"/>
                  </a:lnTo>
                  <a:lnTo>
                    <a:pt x="84" y="18"/>
                  </a:lnTo>
                  <a:lnTo>
                    <a:pt x="69" y="0"/>
                  </a:lnTo>
                  <a:lnTo>
                    <a:pt x="34" y="18"/>
                  </a:lnTo>
                  <a:lnTo>
                    <a:pt x="17" y="18"/>
                  </a:ln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6" name="Freeform 1428">
              <a:extLst>
                <a:ext uri="{FF2B5EF4-FFF2-40B4-BE49-F238E27FC236}">
                  <a16:creationId xmlns:a16="http://schemas.microsoft.com/office/drawing/2014/main" id="{F37075E3-7E55-4E02-A858-31DDC1277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7627" y="4755706"/>
              <a:ext cx="62048" cy="64635"/>
            </a:xfrm>
            <a:custGeom>
              <a:avLst/>
              <a:gdLst>
                <a:gd name="T0" fmla="*/ 1 w 69"/>
                <a:gd name="T1" fmla="*/ 0 h 66"/>
                <a:gd name="T2" fmla="*/ 1 w 69"/>
                <a:gd name="T3" fmla="*/ 0 h 66"/>
                <a:gd name="T4" fmla="*/ 1 w 69"/>
                <a:gd name="T5" fmla="*/ 0 h 66"/>
                <a:gd name="T6" fmla="*/ 1 w 69"/>
                <a:gd name="T7" fmla="*/ 0 h 66"/>
                <a:gd name="T8" fmla="*/ 1 w 69"/>
                <a:gd name="T9" fmla="*/ 0 h 66"/>
                <a:gd name="T10" fmla="*/ 1 w 69"/>
                <a:gd name="T11" fmla="*/ 0 h 66"/>
                <a:gd name="T12" fmla="*/ 0 w 69"/>
                <a:gd name="T13" fmla="*/ 0 h 66"/>
                <a:gd name="T14" fmla="*/ 0 w 69"/>
                <a:gd name="T15" fmla="*/ 0 h 66"/>
                <a:gd name="T16" fmla="*/ 1 w 69"/>
                <a:gd name="T17" fmla="*/ 0 h 66"/>
                <a:gd name="T18" fmla="*/ 1 w 69"/>
                <a:gd name="T19" fmla="*/ 0 h 66"/>
                <a:gd name="T20" fmla="*/ 1 w 69"/>
                <a:gd name="T21" fmla="*/ 0 h 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66"/>
                <a:gd name="T35" fmla="*/ 69 w 69"/>
                <a:gd name="T36" fmla="*/ 66 h 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66">
                  <a:moveTo>
                    <a:pt x="52" y="18"/>
                  </a:moveTo>
                  <a:lnTo>
                    <a:pt x="52" y="18"/>
                  </a:lnTo>
                  <a:lnTo>
                    <a:pt x="69" y="33"/>
                  </a:lnTo>
                  <a:lnTo>
                    <a:pt x="52" y="48"/>
                  </a:lnTo>
                  <a:lnTo>
                    <a:pt x="52" y="66"/>
                  </a:lnTo>
                  <a:lnTo>
                    <a:pt x="35" y="33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52" y="1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7" name="Freeform 1429">
              <a:extLst>
                <a:ext uri="{FF2B5EF4-FFF2-40B4-BE49-F238E27FC236}">
                  <a16:creationId xmlns:a16="http://schemas.microsoft.com/office/drawing/2014/main" id="{F6261A2D-3E7E-4A17-8DBF-72265C817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081" y="4755706"/>
              <a:ext cx="16546" cy="17011"/>
            </a:xfrm>
            <a:custGeom>
              <a:avLst/>
              <a:gdLst>
                <a:gd name="T0" fmla="*/ 1 w 17"/>
                <a:gd name="T1" fmla="*/ 0 h 18"/>
                <a:gd name="T2" fmla="*/ 1 w 17"/>
                <a:gd name="T3" fmla="*/ 0 h 18"/>
                <a:gd name="T4" fmla="*/ 1 w 17"/>
                <a:gd name="T5" fmla="*/ 0 h 18"/>
                <a:gd name="T6" fmla="*/ 0 w 17"/>
                <a:gd name="T7" fmla="*/ 0 h 18"/>
                <a:gd name="T8" fmla="*/ 1 w 17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17" y="18"/>
                  </a:moveTo>
                  <a:lnTo>
                    <a:pt x="17" y="18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8" name="Freeform 1430">
              <a:extLst>
                <a:ext uri="{FF2B5EF4-FFF2-40B4-BE49-F238E27FC236}">
                  <a16:creationId xmlns:a16="http://schemas.microsoft.com/office/drawing/2014/main" id="{1B7DF427-54A6-482E-BCA9-984526762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109" y="5000634"/>
              <a:ext cx="244047" cy="227923"/>
            </a:xfrm>
            <a:custGeom>
              <a:avLst/>
              <a:gdLst>
                <a:gd name="T0" fmla="*/ 0 w 275"/>
                <a:gd name="T1" fmla="*/ 0 h 225"/>
                <a:gd name="T2" fmla="*/ 0 w 275"/>
                <a:gd name="T3" fmla="*/ 0 h 225"/>
                <a:gd name="T4" fmla="*/ 0 w 275"/>
                <a:gd name="T5" fmla="*/ 0 h 225"/>
                <a:gd name="T6" fmla="*/ 0 w 275"/>
                <a:gd name="T7" fmla="*/ 0 h 225"/>
                <a:gd name="T8" fmla="*/ 0 w 275"/>
                <a:gd name="T9" fmla="*/ 0 h 225"/>
                <a:gd name="T10" fmla="*/ 0 w 275"/>
                <a:gd name="T11" fmla="*/ 0 h 225"/>
                <a:gd name="T12" fmla="*/ 0 w 275"/>
                <a:gd name="T13" fmla="*/ 0 h 225"/>
                <a:gd name="T14" fmla="*/ 0 w 275"/>
                <a:gd name="T15" fmla="*/ 0 h 225"/>
                <a:gd name="T16" fmla="*/ 0 w 275"/>
                <a:gd name="T17" fmla="*/ 0 h 225"/>
                <a:gd name="T18" fmla="*/ 0 w 275"/>
                <a:gd name="T19" fmla="*/ 0 h 225"/>
                <a:gd name="T20" fmla="*/ 0 w 275"/>
                <a:gd name="T21" fmla="*/ 0 h 225"/>
                <a:gd name="T22" fmla="*/ 0 w 275"/>
                <a:gd name="T23" fmla="*/ 0 h 225"/>
                <a:gd name="T24" fmla="*/ 0 w 275"/>
                <a:gd name="T25" fmla="*/ 0 h 225"/>
                <a:gd name="T26" fmla="*/ 0 w 275"/>
                <a:gd name="T27" fmla="*/ 0 h 225"/>
                <a:gd name="T28" fmla="*/ 0 w 275"/>
                <a:gd name="T29" fmla="*/ 0 h 225"/>
                <a:gd name="T30" fmla="*/ 0 w 275"/>
                <a:gd name="T31" fmla="*/ 0 h 225"/>
                <a:gd name="T32" fmla="*/ 0 w 275"/>
                <a:gd name="T33" fmla="*/ 0 h 225"/>
                <a:gd name="T34" fmla="*/ 0 w 275"/>
                <a:gd name="T35" fmla="*/ 0 h 225"/>
                <a:gd name="T36" fmla="*/ 0 w 275"/>
                <a:gd name="T37" fmla="*/ 0 h 225"/>
                <a:gd name="T38" fmla="*/ 0 w 275"/>
                <a:gd name="T39" fmla="*/ 0 h 225"/>
                <a:gd name="T40" fmla="*/ 0 w 275"/>
                <a:gd name="T41" fmla="*/ 0 h 225"/>
                <a:gd name="T42" fmla="*/ 0 w 275"/>
                <a:gd name="T43" fmla="*/ 0 h 225"/>
                <a:gd name="T44" fmla="*/ 0 w 275"/>
                <a:gd name="T45" fmla="*/ 0 h 225"/>
                <a:gd name="T46" fmla="*/ 0 w 275"/>
                <a:gd name="T47" fmla="*/ 0 h 225"/>
                <a:gd name="T48" fmla="*/ 0 w 275"/>
                <a:gd name="T49" fmla="*/ 0 h 2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5"/>
                <a:gd name="T76" fmla="*/ 0 h 225"/>
                <a:gd name="T77" fmla="*/ 275 w 275"/>
                <a:gd name="T78" fmla="*/ 225 h 22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5" h="225">
                  <a:moveTo>
                    <a:pt x="275" y="65"/>
                  </a:moveTo>
                  <a:lnTo>
                    <a:pt x="275" y="65"/>
                  </a:lnTo>
                  <a:lnTo>
                    <a:pt x="275" y="129"/>
                  </a:lnTo>
                  <a:lnTo>
                    <a:pt x="275" y="225"/>
                  </a:lnTo>
                  <a:lnTo>
                    <a:pt x="240" y="192"/>
                  </a:lnTo>
                  <a:lnTo>
                    <a:pt x="189" y="209"/>
                  </a:lnTo>
                  <a:lnTo>
                    <a:pt x="206" y="177"/>
                  </a:lnTo>
                  <a:lnTo>
                    <a:pt x="189" y="144"/>
                  </a:lnTo>
                  <a:lnTo>
                    <a:pt x="68" y="81"/>
                  </a:lnTo>
                  <a:lnTo>
                    <a:pt x="52" y="96"/>
                  </a:lnTo>
                  <a:lnTo>
                    <a:pt x="52" y="81"/>
                  </a:lnTo>
                  <a:lnTo>
                    <a:pt x="35" y="65"/>
                  </a:lnTo>
                  <a:lnTo>
                    <a:pt x="68" y="65"/>
                  </a:lnTo>
                  <a:lnTo>
                    <a:pt x="85" y="48"/>
                  </a:lnTo>
                  <a:lnTo>
                    <a:pt x="35" y="48"/>
                  </a:lnTo>
                  <a:lnTo>
                    <a:pt x="18" y="33"/>
                  </a:lnTo>
                  <a:lnTo>
                    <a:pt x="0" y="33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85" y="18"/>
                  </a:lnTo>
                  <a:lnTo>
                    <a:pt x="85" y="48"/>
                  </a:lnTo>
                  <a:lnTo>
                    <a:pt x="119" y="81"/>
                  </a:lnTo>
                  <a:lnTo>
                    <a:pt x="154" y="48"/>
                  </a:lnTo>
                  <a:lnTo>
                    <a:pt x="189" y="33"/>
                  </a:lnTo>
                  <a:lnTo>
                    <a:pt x="275" y="6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9" name="Freeform 1431">
              <a:extLst>
                <a:ext uri="{FF2B5EF4-FFF2-40B4-BE49-F238E27FC236}">
                  <a16:creationId xmlns:a16="http://schemas.microsoft.com/office/drawing/2014/main" id="{5C56D4D9-9ED3-4A04-97D3-DE11ACC22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0153" y="5065272"/>
              <a:ext cx="231639" cy="210913"/>
            </a:xfrm>
            <a:custGeom>
              <a:avLst/>
              <a:gdLst>
                <a:gd name="T0" fmla="*/ 0 w 261"/>
                <a:gd name="T1" fmla="*/ 1 h 208"/>
                <a:gd name="T2" fmla="*/ 0 w 261"/>
                <a:gd name="T3" fmla="*/ 1 h 208"/>
                <a:gd name="T4" fmla="*/ 0 w 261"/>
                <a:gd name="T5" fmla="*/ 1 h 208"/>
                <a:gd name="T6" fmla="*/ 0 w 261"/>
                <a:gd name="T7" fmla="*/ 0 h 208"/>
                <a:gd name="T8" fmla="*/ 1 w 261"/>
                <a:gd name="T9" fmla="*/ 1 h 208"/>
                <a:gd name="T10" fmla="*/ 1 w 261"/>
                <a:gd name="T11" fmla="*/ 1 h 208"/>
                <a:gd name="T12" fmla="*/ 1 w 261"/>
                <a:gd name="T13" fmla="*/ 1 h 208"/>
                <a:gd name="T14" fmla="*/ 1 w 261"/>
                <a:gd name="T15" fmla="*/ 1 h 208"/>
                <a:gd name="T16" fmla="*/ 1 w 261"/>
                <a:gd name="T17" fmla="*/ 1 h 208"/>
                <a:gd name="T18" fmla="*/ 1 w 261"/>
                <a:gd name="T19" fmla="*/ 1 h 208"/>
                <a:gd name="T20" fmla="*/ 1 w 261"/>
                <a:gd name="T21" fmla="*/ 1 h 208"/>
                <a:gd name="T22" fmla="*/ 1 w 261"/>
                <a:gd name="T23" fmla="*/ 1 h 208"/>
                <a:gd name="T24" fmla="*/ 1 w 261"/>
                <a:gd name="T25" fmla="*/ 1 h 208"/>
                <a:gd name="T26" fmla="*/ 1 w 261"/>
                <a:gd name="T27" fmla="*/ 1 h 208"/>
                <a:gd name="T28" fmla="*/ 1 w 261"/>
                <a:gd name="T29" fmla="*/ 1 h 208"/>
                <a:gd name="T30" fmla="*/ 1 w 261"/>
                <a:gd name="T31" fmla="*/ 1 h 208"/>
                <a:gd name="T32" fmla="*/ 1 w 261"/>
                <a:gd name="T33" fmla="*/ 1 h 208"/>
                <a:gd name="T34" fmla="*/ 1 w 261"/>
                <a:gd name="T35" fmla="*/ 1 h 208"/>
                <a:gd name="T36" fmla="*/ 1 w 261"/>
                <a:gd name="T37" fmla="*/ 1 h 208"/>
                <a:gd name="T38" fmla="*/ 1 w 261"/>
                <a:gd name="T39" fmla="*/ 1 h 208"/>
                <a:gd name="T40" fmla="*/ 1 w 261"/>
                <a:gd name="T41" fmla="*/ 1 h 208"/>
                <a:gd name="T42" fmla="*/ 1 w 261"/>
                <a:gd name="T43" fmla="*/ 1 h 208"/>
                <a:gd name="T44" fmla="*/ 1 w 261"/>
                <a:gd name="T45" fmla="*/ 1 h 208"/>
                <a:gd name="T46" fmla="*/ 0 w 261"/>
                <a:gd name="T47" fmla="*/ 1 h 20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"/>
                <a:gd name="T73" fmla="*/ 0 h 208"/>
                <a:gd name="T74" fmla="*/ 261 w 261"/>
                <a:gd name="T75" fmla="*/ 208 h 20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" h="208">
                  <a:moveTo>
                    <a:pt x="0" y="160"/>
                  </a:moveTo>
                  <a:lnTo>
                    <a:pt x="0" y="160"/>
                  </a:lnTo>
                  <a:lnTo>
                    <a:pt x="0" y="64"/>
                  </a:lnTo>
                  <a:lnTo>
                    <a:pt x="0" y="0"/>
                  </a:lnTo>
                  <a:lnTo>
                    <a:pt x="69" y="16"/>
                  </a:lnTo>
                  <a:lnTo>
                    <a:pt x="121" y="48"/>
                  </a:lnTo>
                  <a:lnTo>
                    <a:pt x="121" y="64"/>
                  </a:lnTo>
                  <a:lnTo>
                    <a:pt x="192" y="96"/>
                  </a:lnTo>
                  <a:lnTo>
                    <a:pt x="157" y="112"/>
                  </a:lnTo>
                  <a:lnTo>
                    <a:pt x="175" y="112"/>
                  </a:lnTo>
                  <a:lnTo>
                    <a:pt x="192" y="127"/>
                  </a:lnTo>
                  <a:lnTo>
                    <a:pt x="209" y="160"/>
                  </a:lnTo>
                  <a:lnTo>
                    <a:pt x="226" y="160"/>
                  </a:lnTo>
                  <a:lnTo>
                    <a:pt x="226" y="175"/>
                  </a:lnTo>
                  <a:lnTo>
                    <a:pt x="261" y="192"/>
                  </a:lnTo>
                  <a:lnTo>
                    <a:pt x="261" y="208"/>
                  </a:lnTo>
                  <a:lnTo>
                    <a:pt x="175" y="192"/>
                  </a:lnTo>
                  <a:lnTo>
                    <a:pt x="140" y="127"/>
                  </a:lnTo>
                  <a:lnTo>
                    <a:pt x="104" y="127"/>
                  </a:lnTo>
                  <a:lnTo>
                    <a:pt x="86" y="127"/>
                  </a:lnTo>
                  <a:lnTo>
                    <a:pt x="52" y="144"/>
                  </a:lnTo>
                  <a:lnTo>
                    <a:pt x="69" y="160"/>
                  </a:lnTo>
                  <a:lnTo>
                    <a:pt x="34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0" name="Freeform 1432">
              <a:extLst>
                <a:ext uri="{FF2B5EF4-FFF2-40B4-BE49-F238E27FC236}">
                  <a16:creationId xmlns:a16="http://schemas.microsoft.com/office/drawing/2014/main" id="{6741F11E-621B-45B2-9033-39F3171BF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1783" y="5276182"/>
              <a:ext cx="984467" cy="809631"/>
            </a:xfrm>
            <a:custGeom>
              <a:avLst/>
              <a:gdLst>
                <a:gd name="T0" fmla="*/ 1 w 1109"/>
                <a:gd name="T1" fmla="*/ 1 h 800"/>
                <a:gd name="T2" fmla="*/ 1 w 1109"/>
                <a:gd name="T3" fmla="*/ 1 h 800"/>
                <a:gd name="T4" fmla="*/ 1 w 1109"/>
                <a:gd name="T5" fmla="*/ 1 h 800"/>
                <a:gd name="T6" fmla="*/ 1 w 1109"/>
                <a:gd name="T7" fmla="*/ 1 h 800"/>
                <a:gd name="T8" fmla="*/ 1 w 1109"/>
                <a:gd name="T9" fmla="*/ 1 h 800"/>
                <a:gd name="T10" fmla="*/ 1 w 1109"/>
                <a:gd name="T11" fmla="*/ 1 h 800"/>
                <a:gd name="T12" fmla="*/ 1 w 1109"/>
                <a:gd name="T13" fmla="*/ 1 h 800"/>
                <a:gd name="T14" fmla="*/ 1 w 1109"/>
                <a:gd name="T15" fmla="*/ 1 h 800"/>
                <a:gd name="T16" fmla="*/ 1 w 1109"/>
                <a:gd name="T17" fmla="*/ 1 h 800"/>
                <a:gd name="T18" fmla="*/ 1 w 1109"/>
                <a:gd name="T19" fmla="*/ 1 h 800"/>
                <a:gd name="T20" fmla="*/ 1 w 1109"/>
                <a:gd name="T21" fmla="*/ 1 h 800"/>
                <a:gd name="T22" fmla="*/ 1 w 1109"/>
                <a:gd name="T23" fmla="*/ 1 h 800"/>
                <a:gd name="T24" fmla="*/ 1 w 1109"/>
                <a:gd name="T25" fmla="*/ 1 h 800"/>
                <a:gd name="T26" fmla="*/ 1 w 1109"/>
                <a:gd name="T27" fmla="*/ 1 h 800"/>
                <a:gd name="T28" fmla="*/ 1 w 1109"/>
                <a:gd name="T29" fmla="*/ 1 h 800"/>
                <a:gd name="T30" fmla="*/ 1 w 1109"/>
                <a:gd name="T31" fmla="*/ 1 h 800"/>
                <a:gd name="T32" fmla="*/ 1 w 1109"/>
                <a:gd name="T33" fmla="*/ 1 h 800"/>
                <a:gd name="T34" fmla="*/ 1 w 1109"/>
                <a:gd name="T35" fmla="*/ 1 h 800"/>
                <a:gd name="T36" fmla="*/ 1 w 1109"/>
                <a:gd name="T37" fmla="*/ 1 h 800"/>
                <a:gd name="T38" fmla="*/ 1 w 1109"/>
                <a:gd name="T39" fmla="*/ 1 h 800"/>
                <a:gd name="T40" fmla="*/ 1 w 1109"/>
                <a:gd name="T41" fmla="*/ 1 h 800"/>
                <a:gd name="T42" fmla="*/ 1 w 1109"/>
                <a:gd name="T43" fmla="*/ 1 h 800"/>
                <a:gd name="T44" fmla="*/ 1 w 1109"/>
                <a:gd name="T45" fmla="*/ 1 h 800"/>
                <a:gd name="T46" fmla="*/ 1 w 1109"/>
                <a:gd name="T47" fmla="*/ 1 h 800"/>
                <a:gd name="T48" fmla="*/ 1 w 1109"/>
                <a:gd name="T49" fmla="*/ 1 h 800"/>
                <a:gd name="T50" fmla="*/ 1 w 1109"/>
                <a:gd name="T51" fmla="*/ 0 h 800"/>
                <a:gd name="T52" fmla="*/ 1 w 1109"/>
                <a:gd name="T53" fmla="*/ 1 h 800"/>
                <a:gd name="T54" fmla="*/ 1 w 1109"/>
                <a:gd name="T55" fmla="*/ 1 h 800"/>
                <a:gd name="T56" fmla="*/ 1 w 1109"/>
                <a:gd name="T57" fmla="*/ 1 h 800"/>
                <a:gd name="T58" fmla="*/ 1 w 1109"/>
                <a:gd name="T59" fmla="*/ 1 h 800"/>
                <a:gd name="T60" fmla="*/ 1 w 1109"/>
                <a:gd name="T61" fmla="*/ 1 h 800"/>
                <a:gd name="T62" fmla="*/ 1 w 1109"/>
                <a:gd name="T63" fmla="*/ 1 h 800"/>
                <a:gd name="T64" fmla="*/ 1 w 1109"/>
                <a:gd name="T65" fmla="*/ 1 h 800"/>
                <a:gd name="T66" fmla="*/ 1 w 1109"/>
                <a:gd name="T67" fmla="*/ 1 h 800"/>
                <a:gd name="T68" fmla="*/ 1 w 1109"/>
                <a:gd name="T69" fmla="*/ 1 h 800"/>
                <a:gd name="T70" fmla="*/ 1 w 1109"/>
                <a:gd name="T71" fmla="*/ 1 h 800"/>
                <a:gd name="T72" fmla="*/ 1 w 1109"/>
                <a:gd name="T73" fmla="*/ 1 h 800"/>
                <a:gd name="T74" fmla="*/ 1 w 1109"/>
                <a:gd name="T75" fmla="*/ 1 h 800"/>
                <a:gd name="T76" fmla="*/ 1 w 1109"/>
                <a:gd name="T77" fmla="*/ 1 h 800"/>
                <a:gd name="T78" fmla="*/ 1 w 1109"/>
                <a:gd name="T79" fmla="*/ 1 h 800"/>
                <a:gd name="T80" fmla="*/ 1 w 1109"/>
                <a:gd name="T81" fmla="*/ 1 h 800"/>
                <a:gd name="T82" fmla="*/ 1 w 1109"/>
                <a:gd name="T83" fmla="*/ 1 h 800"/>
                <a:gd name="T84" fmla="*/ 1 w 1109"/>
                <a:gd name="T85" fmla="*/ 1 h 800"/>
                <a:gd name="T86" fmla="*/ 1 w 1109"/>
                <a:gd name="T87" fmla="*/ 1 h 800"/>
                <a:gd name="T88" fmla="*/ 1 w 1109"/>
                <a:gd name="T89" fmla="*/ 1 h 800"/>
                <a:gd name="T90" fmla="*/ 1 w 1109"/>
                <a:gd name="T91" fmla="*/ 1 h 800"/>
                <a:gd name="T92" fmla="*/ 1 w 1109"/>
                <a:gd name="T93" fmla="*/ 1 h 800"/>
                <a:gd name="T94" fmla="*/ 1 w 1109"/>
                <a:gd name="T95" fmla="*/ 1 h 800"/>
                <a:gd name="T96" fmla="*/ 0 w 1109"/>
                <a:gd name="T97" fmla="*/ 1 h 800"/>
                <a:gd name="T98" fmla="*/ 1 w 1109"/>
                <a:gd name="T99" fmla="*/ 1 h 800"/>
                <a:gd name="T100" fmla="*/ 0 w 1109"/>
                <a:gd name="T101" fmla="*/ 1 h 800"/>
                <a:gd name="T102" fmla="*/ 1 w 1109"/>
                <a:gd name="T103" fmla="*/ 1 h 800"/>
                <a:gd name="T104" fmla="*/ 1 w 1109"/>
                <a:gd name="T105" fmla="*/ 1 h 8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09"/>
                <a:gd name="T160" fmla="*/ 0 h 800"/>
                <a:gd name="T161" fmla="*/ 1109 w 1109"/>
                <a:gd name="T162" fmla="*/ 800 h 8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09" h="800">
                  <a:moveTo>
                    <a:pt x="54" y="639"/>
                  </a:moveTo>
                  <a:lnTo>
                    <a:pt x="54" y="639"/>
                  </a:lnTo>
                  <a:lnTo>
                    <a:pt x="105" y="671"/>
                  </a:lnTo>
                  <a:lnTo>
                    <a:pt x="140" y="671"/>
                  </a:lnTo>
                  <a:lnTo>
                    <a:pt x="192" y="623"/>
                  </a:lnTo>
                  <a:lnTo>
                    <a:pt x="278" y="623"/>
                  </a:lnTo>
                  <a:lnTo>
                    <a:pt x="295" y="608"/>
                  </a:lnTo>
                  <a:lnTo>
                    <a:pt x="365" y="575"/>
                  </a:lnTo>
                  <a:lnTo>
                    <a:pt x="503" y="560"/>
                  </a:lnTo>
                  <a:lnTo>
                    <a:pt x="574" y="591"/>
                  </a:lnTo>
                  <a:lnTo>
                    <a:pt x="574" y="608"/>
                  </a:lnTo>
                  <a:lnTo>
                    <a:pt x="591" y="608"/>
                  </a:lnTo>
                  <a:lnTo>
                    <a:pt x="626" y="671"/>
                  </a:lnTo>
                  <a:lnTo>
                    <a:pt x="677" y="591"/>
                  </a:lnTo>
                  <a:lnTo>
                    <a:pt x="677" y="623"/>
                  </a:lnTo>
                  <a:lnTo>
                    <a:pt x="660" y="671"/>
                  </a:lnTo>
                  <a:lnTo>
                    <a:pt x="677" y="671"/>
                  </a:lnTo>
                  <a:lnTo>
                    <a:pt x="677" y="639"/>
                  </a:lnTo>
                  <a:lnTo>
                    <a:pt x="695" y="671"/>
                  </a:lnTo>
                  <a:lnTo>
                    <a:pt x="677" y="687"/>
                  </a:lnTo>
                  <a:lnTo>
                    <a:pt x="712" y="687"/>
                  </a:lnTo>
                  <a:lnTo>
                    <a:pt x="729" y="719"/>
                  </a:lnTo>
                  <a:lnTo>
                    <a:pt x="729" y="735"/>
                  </a:lnTo>
                  <a:lnTo>
                    <a:pt x="747" y="752"/>
                  </a:lnTo>
                  <a:lnTo>
                    <a:pt x="781" y="767"/>
                  </a:lnTo>
                  <a:lnTo>
                    <a:pt x="816" y="767"/>
                  </a:lnTo>
                  <a:lnTo>
                    <a:pt x="833" y="783"/>
                  </a:lnTo>
                  <a:lnTo>
                    <a:pt x="868" y="752"/>
                  </a:lnTo>
                  <a:lnTo>
                    <a:pt x="868" y="767"/>
                  </a:lnTo>
                  <a:lnTo>
                    <a:pt x="885" y="767"/>
                  </a:lnTo>
                  <a:lnTo>
                    <a:pt x="885" y="783"/>
                  </a:lnTo>
                  <a:lnTo>
                    <a:pt x="919" y="800"/>
                  </a:lnTo>
                  <a:lnTo>
                    <a:pt x="954" y="752"/>
                  </a:lnTo>
                  <a:lnTo>
                    <a:pt x="1006" y="752"/>
                  </a:lnTo>
                  <a:lnTo>
                    <a:pt x="1023" y="687"/>
                  </a:lnTo>
                  <a:lnTo>
                    <a:pt x="1092" y="543"/>
                  </a:lnTo>
                  <a:lnTo>
                    <a:pt x="1109" y="479"/>
                  </a:lnTo>
                  <a:lnTo>
                    <a:pt x="1092" y="399"/>
                  </a:lnTo>
                  <a:lnTo>
                    <a:pt x="1058" y="351"/>
                  </a:lnTo>
                  <a:lnTo>
                    <a:pt x="1040" y="336"/>
                  </a:lnTo>
                  <a:lnTo>
                    <a:pt x="1023" y="303"/>
                  </a:lnTo>
                  <a:lnTo>
                    <a:pt x="1006" y="288"/>
                  </a:lnTo>
                  <a:lnTo>
                    <a:pt x="1006" y="303"/>
                  </a:lnTo>
                  <a:lnTo>
                    <a:pt x="971" y="255"/>
                  </a:lnTo>
                  <a:lnTo>
                    <a:pt x="919" y="207"/>
                  </a:lnTo>
                  <a:lnTo>
                    <a:pt x="902" y="159"/>
                  </a:lnTo>
                  <a:lnTo>
                    <a:pt x="885" y="144"/>
                  </a:lnTo>
                  <a:lnTo>
                    <a:pt x="885" y="111"/>
                  </a:lnTo>
                  <a:lnTo>
                    <a:pt x="868" y="96"/>
                  </a:lnTo>
                  <a:lnTo>
                    <a:pt x="833" y="96"/>
                  </a:lnTo>
                  <a:lnTo>
                    <a:pt x="816" y="0"/>
                  </a:lnTo>
                  <a:lnTo>
                    <a:pt x="798" y="0"/>
                  </a:lnTo>
                  <a:lnTo>
                    <a:pt x="781" y="32"/>
                  </a:lnTo>
                  <a:lnTo>
                    <a:pt x="781" y="111"/>
                  </a:lnTo>
                  <a:lnTo>
                    <a:pt x="764" y="176"/>
                  </a:lnTo>
                  <a:lnTo>
                    <a:pt x="729" y="176"/>
                  </a:lnTo>
                  <a:lnTo>
                    <a:pt x="660" y="128"/>
                  </a:lnTo>
                  <a:lnTo>
                    <a:pt x="643" y="128"/>
                  </a:lnTo>
                  <a:lnTo>
                    <a:pt x="643" y="111"/>
                  </a:lnTo>
                  <a:lnTo>
                    <a:pt x="608" y="111"/>
                  </a:lnTo>
                  <a:lnTo>
                    <a:pt x="626" y="63"/>
                  </a:lnTo>
                  <a:lnTo>
                    <a:pt x="643" y="63"/>
                  </a:lnTo>
                  <a:lnTo>
                    <a:pt x="660" y="32"/>
                  </a:lnTo>
                  <a:lnTo>
                    <a:pt x="643" y="32"/>
                  </a:lnTo>
                  <a:lnTo>
                    <a:pt x="626" y="48"/>
                  </a:lnTo>
                  <a:lnTo>
                    <a:pt x="626" y="32"/>
                  </a:lnTo>
                  <a:lnTo>
                    <a:pt x="608" y="32"/>
                  </a:lnTo>
                  <a:lnTo>
                    <a:pt x="520" y="15"/>
                  </a:lnTo>
                  <a:lnTo>
                    <a:pt x="537" y="32"/>
                  </a:lnTo>
                  <a:lnTo>
                    <a:pt x="520" y="32"/>
                  </a:lnTo>
                  <a:lnTo>
                    <a:pt x="485" y="32"/>
                  </a:lnTo>
                  <a:lnTo>
                    <a:pt x="468" y="48"/>
                  </a:lnTo>
                  <a:lnTo>
                    <a:pt x="468" y="63"/>
                  </a:lnTo>
                  <a:lnTo>
                    <a:pt x="451" y="63"/>
                  </a:lnTo>
                  <a:lnTo>
                    <a:pt x="451" y="96"/>
                  </a:lnTo>
                  <a:lnTo>
                    <a:pt x="451" y="111"/>
                  </a:lnTo>
                  <a:lnTo>
                    <a:pt x="416" y="96"/>
                  </a:lnTo>
                  <a:lnTo>
                    <a:pt x="416" y="111"/>
                  </a:lnTo>
                  <a:lnTo>
                    <a:pt x="416" y="96"/>
                  </a:lnTo>
                  <a:lnTo>
                    <a:pt x="399" y="80"/>
                  </a:lnTo>
                  <a:lnTo>
                    <a:pt x="382" y="80"/>
                  </a:lnTo>
                  <a:lnTo>
                    <a:pt x="347" y="96"/>
                  </a:lnTo>
                  <a:lnTo>
                    <a:pt x="330" y="96"/>
                  </a:lnTo>
                  <a:lnTo>
                    <a:pt x="313" y="144"/>
                  </a:lnTo>
                  <a:lnTo>
                    <a:pt x="295" y="144"/>
                  </a:lnTo>
                  <a:lnTo>
                    <a:pt x="278" y="144"/>
                  </a:lnTo>
                  <a:lnTo>
                    <a:pt x="295" y="159"/>
                  </a:lnTo>
                  <a:lnTo>
                    <a:pt x="278" y="176"/>
                  </a:lnTo>
                  <a:lnTo>
                    <a:pt x="278" y="144"/>
                  </a:lnTo>
                  <a:lnTo>
                    <a:pt x="244" y="176"/>
                  </a:lnTo>
                  <a:lnTo>
                    <a:pt x="261" y="192"/>
                  </a:lnTo>
                  <a:lnTo>
                    <a:pt x="209" y="224"/>
                  </a:lnTo>
                  <a:lnTo>
                    <a:pt x="88" y="255"/>
                  </a:lnTo>
                  <a:lnTo>
                    <a:pt x="36" y="303"/>
                  </a:lnTo>
                  <a:lnTo>
                    <a:pt x="17" y="288"/>
                  </a:lnTo>
                  <a:lnTo>
                    <a:pt x="17" y="303"/>
                  </a:lnTo>
                  <a:lnTo>
                    <a:pt x="17" y="336"/>
                  </a:lnTo>
                  <a:lnTo>
                    <a:pt x="0" y="336"/>
                  </a:lnTo>
                  <a:lnTo>
                    <a:pt x="36" y="416"/>
                  </a:lnTo>
                  <a:lnTo>
                    <a:pt x="17" y="384"/>
                  </a:lnTo>
                  <a:lnTo>
                    <a:pt x="17" y="416"/>
                  </a:lnTo>
                  <a:lnTo>
                    <a:pt x="0" y="399"/>
                  </a:lnTo>
                  <a:lnTo>
                    <a:pt x="54" y="495"/>
                  </a:lnTo>
                  <a:lnTo>
                    <a:pt x="71" y="560"/>
                  </a:lnTo>
                  <a:lnTo>
                    <a:pt x="71" y="608"/>
                  </a:lnTo>
                  <a:lnTo>
                    <a:pt x="54" y="623"/>
                  </a:lnTo>
                  <a:lnTo>
                    <a:pt x="54" y="639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1" name="Freeform 1433">
              <a:extLst>
                <a:ext uri="{FF2B5EF4-FFF2-40B4-BE49-F238E27FC236}">
                  <a16:creationId xmlns:a16="http://schemas.microsoft.com/office/drawing/2014/main" id="{D5E97A6E-1B57-4AC4-9E51-784DDCA1B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9562" y="5293193"/>
              <a:ext cx="28955" cy="17011"/>
            </a:xfrm>
            <a:custGeom>
              <a:avLst/>
              <a:gdLst>
                <a:gd name="T0" fmla="*/ 0 w 35"/>
                <a:gd name="T1" fmla="*/ 0 h 17"/>
                <a:gd name="T2" fmla="*/ 0 w 35"/>
                <a:gd name="T3" fmla="*/ 0 h 17"/>
                <a:gd name="T4" fmla="*/ 0 w 35"/>
                <a:gd name="T5" fmla="*/ 0 h 17"/>
                <a:gd name="T6" fmla="*/ 0 w 35"/>
                <a:gd name="T7" fmla="*/ 0 h 17"/>
                <a:gd name="T8" fmla="*/ 0 w 35"/>
                <a:gd name="T9" fmla="*/ 0 h 17"/>
                <a:gd name="T10" fmla="*/ 0 w 35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17"/>
                <a:gd name="T20" fmla="*/ 35 w 35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17">
                  <a:moveTo>
                    <a:pt x="0" y="17"/>
                  </a:moveTo>
                  <a:lnTo>
                    <a:pt x="0" y="17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2" name="Freeform 1434">
              <a:extLst>
                <a:ext uri="{FF2B5EF4-FFF2-40B4-BE49-F238E27FC236}">
                  <a16:creationId xmlns:a16="http://schemas.microsoft.com/office/drawing/2014/main" id="{CBA69BFA-0CF0-435B-B268-7AF6245A7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2610" y="5970152"/>
              <a:ext cx="28957" cy="17009"/>
            </a:xfrm>
            <a:custGeom>
              <a:avLst/>
              <a:gdLst>
                <a:gd name="T0" fmla="*/ 0 w 33"/>
                <a:gd name="T1" fmla="*/ 0 h 17"/>
                <a:gd name="T2" fmla="*/ 0 w 33"/>
                <a:gd name="T3" fmla="*/ 0 h 17"/>
                <a:gd name="T4" fmla="*/ 1 w 33"/>
                <a:gd name="T5" fmla="*/ 1 h 17"/>
                <a:gd name="T6" fmla="*/ 1 w 33"/>
                <a:gd name="T7" fmla="*/ 0 h 17"/>
                <a:gd name="T8" fmla="*/ 1 w 33"/>
                <a:gd name="T9" fmla="*/ 0 h 17"/>
                <a:gd name="T10" fmla="*/ 0 w 3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7"/>
                <a:gd name="T20" fmla="*/ 33 w 3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7">
                  <a:moveTo>
                    <a:pt x="0" y="0"/>
                  </a:moveTo>
                  <a:lnTo>
                    <a:pt x="0" y="0"/>
                  </a:lnTo>
                  <a:lnTo>
                    <a:pt x="33" y="17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3" name="Freeform 1435">
              <a:extLst>
                <a:ext uri="{FF2B5EF4-FFF2-40B4-BE49-F238E27FC236}">
                  <a16:creationId xmlns:a16="http://schemas.microsoft.com/office/drawing/2014/main" id="{05999411-4C28-4B24-AFC4-57DAD3CEC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158" y="6133438"/>
              <a:ext cx="91002" cy="95251"/>
            </a:xfrm>
            <a:custGeom>
              <a:avLst/>
              <a:gdLst>
                <a:gd name="T0" fmla="*/ 0 w 105"/>
                <a:gd name="T1" fmla="*/ 0 h 96"/>
                <a:gd name="T2" fmla="*/ 0 w 105"/>
                <a:gd name="T3" fmla="*/ 0 h 96"/>
                <a:gd name="T4" fmla="*/ 1 w 105"/>
                <a:gd name="T5" fmla="*/ 1 h 96"/>
                <a:gd name="T6" fmla="*/ 1 w 105"/>
                <a:gd name="T7" fmla="*/ 1 h 96"/>
                <a:gd name="T8" fmla="*/ 1 w 105"/>
                <a:gd name="T9" fmla="*/ 1 h 96"/>
                <a:gd name="T10" fmla="*/ 1 w 105"/>
                <a:gd name="T11" fmla="*/ 1 h 96"/>
                <a:gd name="T12" fmla="*/ 1 w 105"/>
                <a:gd name="T13" fmla="*/ 0 h 96"/>
                <a:gd name="T14" fmla="*/ 1 w 105"/>
                <a:gd name="T15" fmla="*/ 0 h 96"/>
                <a:gd name="T16" fmla="*/ 1 w 105"/>
                <a:gd name="T17" fmla="*/ 1 h 96"/>
                <a:gd name="T18" fmla="*/ 0 w 105"/>
                <a:gd name="T19" fmla="*/ 0 h 9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5"/>
                <a:gd name="T31" fmla="*/ 0 h 96"/>
                <a:gd name="T32" fmla="*/ 105 w 105"/>
                <a:gd name="T33" fmla="*/ 96 h 9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5" h="96">
                  <a:moveTo>
                    <a:pt x="0" y="0"/>
                  </a:moveTo>
                  <a:lnTo>
                    <a:pt x="0" y="0"/>
                  </a:lnTo>
                  <a:lnTo>
                    <a:pt x="19" y="79"/>
                  </a:lnTo>
                  <a:lnTo>
                    <a:pt x="53" y="96"/>
                  </a:lnTo>
                  <a:lnTo>
                    <a:pt x="71" y="63"/>
                  </a:lnTo>
                  <a:lnTo>
                    <a:pt x="88" y="79"/>
                  </a:lnTo>
                  <a:lnTo>
                    <a:pt x="105" y="0"/>
                  </a:lnTo>
                  <a:lnTo>
                    <a:pt x="88" y="0"/>
                  </a:lnTo>
                  <a:lnTo>
                    <a:pt x="36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4" name="Freeform 1436">
              <a:extLst>
                <a:ext uri="{FF2B5EF4-FFF2-40B4-BE49-F238E27FC236}">
                  <a16:creationId xmlns:a16="http://schemas.microsoft.com/office/drawing/2014/main" id="{FFC8B9AC-5B91-46C6-8F48-51B569E0B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395" y="5939534"/>
              <a:ext cx="140639" cy="224520"/>
            </a:xfrm>
            <a:custGeom>
              <a:avLst/>
              <a:gdLst>
                <a:gd name="T0" fmla="*/ 1 w 157"/>
                <a:gd name="T1" fmla="*/ 0 h 223"/>
                <a:gd name="T2" fmla="*/ 1 w 157"/>
                <a:gd name="T3" fmla="*/ 0 h 223"/>
                <a:gd name="T4" fmla="*/ 1 w 157"/>
                <a:gd name="T5" fmla="*/ 0 h 223"/>
                <a:gd name="T6" fmla="*/ 1 w 157"/>
                <a:gd name="T7" fmla="*/ 0 h 223"/>
                <a:gd name="T8" fmla="*/ 1 w 157"/>
                <a:gd name="T9" fmla="*/ 0 h 223"/>
                <a:gd name="T10" fmla="*/ 1 w 157"/>
                <a:gd name="T11" fmla="*/ 0 h 223"/>
                <a:gd name="T12" fmla="*/ 1 w 157"/>
                <a:gd name="T13" fmla="*/ 0 h 223"/>
                <a:gd name="T14" fmla="*/ 1 w 157"/>
                <a:gd name="T15" fmla="*/ 0 h 223"/>
                <a:gd name="T16" fmla="*/ 1 w 157"/>
                <a:gd name="T17" fmla="*/ 0 h 223"/>
                <a:gd name="T18" fmla="*/ 1 w 157"/>
                <a:gd name="T19" fmla="*/ 0 h 223"/>
                <a:gd name="T20" fmla="*/ 1 w 157"/>
                <a:gd name="T21" fmla="*/ 0 h 223"/>
                <a:gd name="T22" fmla="*/ 1 w 157"/>
                <a:gd name="T23" fmla="*/ 0 h 223"/>
                <a:gd name="T24" fmla="*/ 1 w 157"/>
                <a:gd name="T25" fmla="*/ 0 h 223"/>
                <a:gd name="T26" fmla="*/ 1 w 157"/>
                <a:gd name="T27" fmla="*/ 0 h 223"/>
                <a:gd name="T28" fmla="*/ 1 w 157"/>
                <a:gd name="T29" fmla="*/ 0 h 223"/>
                <a:gd name="T30" fmla="*/ 1 w 157"/>
                <a:gd name="T31" fmla="*/ 0 h 223"/>
                <a:gd name="T32" fmla="*/ 1 w 157"/>
                <a:gd name="T33" fmla="*/ 0 h 223"/>
                <a:gd name="T34" fmla="*/ 1 w 157"/>
                <a:gd name="T35" fmla="*/ 0 h 223"/>
                <a:gd name="T36" fmla="*/ 0 w 157"/>
                <a:gd name="T37" fmla="*/ 0 h 223"/>
                <a:gd name="T38" fmla="*/ 1 w 157"/>
                <a:gd name="T39" fmla="*/ 0 h 223"/>
                <a:gd name="T40" fmla="*/ 1 w 157"/>
                <a:gd name="T41" fmla="*/ 0 h 223"/>
                <a:gd name="T42" fmla="*/ 1 w 157"/>
                <a:gd name="T43" fmla="*/ 0 h 2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57"/>
                <a:gd name="T67" fmla="*/ 0 h 223"/>
                <a:gd name="T68" fmla="*/ 157 w 157"/>
                <a:gd name="T69" fmla="*/ 223 h 2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57" h="223">
                  <a:moveTo>
                    <a:pt x="34" y="144"/>
                  </a:moveTo>
                  <a:lnTo>
                    <a:pt x="34" y="144"/>
                  </a:lnTo>
                  <a:lnTo>
                    <a:pt x="69" y="159"/>
                  </a:lnTo>
                  <a:lnTo>
                    <a:pt x="52" y="207"/>
                  </a:lnTo>
                  <a:lnTo>
                    <a:pt x="69" y="223"/>
                  </a:lnTo>
                  <a:lnTo>
                    <a:pt x="86" y="207"/>
                  </a:lnTo>
                  <a:lnTo>
                    <a:pt x="121" y="144"/>
                  </a:lnTo>
                  <a:lnTo>
                    <a:pt x="140" y="144"/>
                  </a:lnTo>
                  <a:lnTo>
                    <a:pt x="157" y="127"/>
                  </a:lnTo>
                  <a:lnTo>
                    <a:pt x="157" y="96"/>
                  </a:lnTo>
                  <a:lnTo>
                    <a:pt x="140" y="79"/>
                  </a:lnTo>
                  <a:lnTo>
                    <a:pt x="121" y="96"/>
                  </a:lnTo>
                  <a:lnTo>
                    <a:pt x="86" y="96"/>
                  </a:lnTo>
                  <a:lnTo>
                    <a:pt x="86" y="63"/>
                  </a:lnTo>
                  <a:lnTo>
                    <a:pt x="69" y="63"/>
                  </a:lnTo>
                  <a:lnTo>
                    <a:pt x="69" y="79"/>
                  </a:lnTo>
                  <a:lnTo>
                    <a:pt x="52" y="63"/>
                  </a:lnTo>
                  <a:lnTo>
                    <a:pt x="52" y="15"/>
                  </a:lnTo>
                  <a:lnTo>
                    <a:pt x="0" y="0"/>
                  </a:lnTo>
                  <a:lnTo>
                    <a:pt x="52" y="63"/>
                  </a:lnTo>
                  <a:lnTo>
                    <a:pt x="52" y="127"/>
                  </a:lnTo>
                  <a:lnTo>
                    <a:pt x="34" y="14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5" name="Freeform 1437">
              <a:extLst>
                <a:ext uri="{FF2B5EF4-FFF2-40B4-BE49-F238E27FC236}">
                  <a16:creationId xmlns:a16="http://schemas.microsoft.com/office/drawing/2014/main" id="{A75CDCC5-5761-4108-8475-93301FDC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345" y="6133438"/>
              <a:ext cx="198549" cy="210913"/>
            </a:xfrm>
            <a:custGeom>
              <a:avLst/>
              <a:gdLst>
                <a:gd name="T0" fmla="*/ 0 w 223"/>
                <a:gd name="T1" fmla="*/ 1 h 207"/>
                <a:gd name="T2" fmla="*/ 0 w 223"/>
                <a:gd name="T3" fmla="*/ 1 h 207"/>
                <a:gd name="T4" fmla="*/ 1 w 223"/>
                <a:gd name="T5" fmla="*/ 1 h 207"/>
                <a:gd name="T6" fmla="*/ 1 w 223"/>
                <a:gd name="T7" fmla="*/ 1 h 207"/>
                <a:gd name="T8" fmla="*/ 1 w 223"/>
                <a:gd name="T9" fmla="*/ 1 h 207"/>
                <a:gd name="T10" fmla="*/ 1 w 223"/>
                <a:gd name="T11" fmla="*/ 1 h 207"/>
                <a:gd name="T12" fmla="*/ 1 w 223"/>
                <a:gd name="T13" fmla="*/ 1 h 207"/>
                <a:gd name="T14" fmla="*/ 1 w 223"/>
                <a:gd name="T15" fmla="*/ 1 h 207"/>
                <a:gd name="T16" fmla="*/ 1 w 223"/>
                <a:gd name="T17" fmla="*/ 1 h 207"/>
                <a:gd name="T18" fmla="*/ 1 w 223"/>
                <a:gd name="T19" fmla="*/ 1 h 207"/>
                <a:gd name="T20" fmla="*/ 1 w 223"/>
                <a:gd name="T21" fmla="*/ 1 h 207"/>
                <a:gd name="T22" fmla="*/ 1 w 223"/>
                <a:gd name="T23" fmla="*/ 1 h 207"/>
                <a:gd name="T24" fmla="*/ 1 w 223"/>
                <a:gd name="T25" fmla="*/ 1 h 207"/>
                <a:gd name="T26" fmla="*/ 1 w 223"/>
                <a:gd name="T27" fmla="*/ 1 h 207"/>
                <a:gd name="T28" fmla="*/ 1 w 223"/>
                <a:gd name="T29" fmla="*/ 0 h 207"/>
                <a:gd name="T30" fmla="*/ 1 w 223"/>
                <a:gd name="T31" fmla="*/ 1 h 207"/>
                <a:gd name="T32" fmla="*/ 1 w 223"/>
                <a:gd name="T33" fmla="*/ 0 h 207"/>
                <a:gd name="T34" fmla="*/ 1 w 223"/>
                <a:gd name="T35" fmla="*/ 0 h 207"/>
                <a:gd name="T36" fmla="*/ 1 w 223"/>
                <a:gd name="T37" fmla="*/ 0 h 207"/>
                <a:gd name="T38" fmla="*/ 1 w 223"/>
                <a:gd name="T39" fmla="*/ 1 h 207"/>
                <a:gd name="T40" fmla="*/ 1 w 223"/>
                <a:gd name="T41" fmla="*/ 1 h 207"/>
                <a:gd name="T42" fmla="*/ 1 w 223"/>
                <a:gd name="T43" fmla="*/ 1 h 207"/>
                <a:gd name="T44" fmla="*/ 1 w 223"/>
                <a:gd name="T45" fmla="*/ 1 h 207"/>
                <a:gd name="T46" fmla="*/ 0 w 223"/>
                <a:gd name="T47" fmla="*/ 1 h 2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23"/>
                <a:gd name="T73" fmla="*/ 0 h 207"/>
                <a:gd name="T74" fmla="*/ 223 w 223"/>
                <a:gd name="T75" fmla="*/ 207 h 2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23" h="207">
                  <a:moveTo>
                    <a:pt x="0" y="174"/>
                  </a:moveTo>
                  <a:lnTo>
                    <a:pt x="0" y="174"/>
                  </a:lnTo>
                  <a:lnTo>
                    <a:pt x="17" y="192"/>
                  </a:lnTo>
                  <a:lnTo>
                    <a:pt x="34" y="192"/>
                  </a:lnTo>
                  <a:lnTo>
                    <a:pt x="69" y="207"/>
                  </a:lnTo>
                  <a:lnTo>
                    <a:pt x="104" y="192"/>
                  </a:lnTo>
                  <a:lnTo>
                    <a:pt x="121" y="159"/>
                  </a:lnTo>
                  <a:lnTo>
                    <a:pt x="138" y="127"/>
                  </a:lnTo>
                  <a:lnTo>
                    <a:pt x="171" y="96"/>
                  </a:lnTo>
                  <a:lnTo>
                    <a:pt x="188" y="96"/>
                  </a:lnTo>
                  <a:lnTo>
                    <a:pt x="171" y="79"/>
                  </a:lnTo>
                  <a:lnTo>
                    <a:pt x="223" y="31"/>
                  </a:lnTo>
                  <a:lnTo>
                    <a:pt x="223" y="15"/>
                  </a:lnTo>
                  <a:lnTo>
                    <a:pt x="205" y="15"/>
                  </a:lnTo>
                  <a:lnTo>
                    <a:pt x="205" y="0"/>
                  </a:lnTo>
                  <a:lnTo>
                    <a:pt x="188" y="15"/>
                  </a:lnTo>
                  <a:lnTo>
                    <a:pt x="188" y="0"/>
                  </a:lnTo>
                  <a:lnTo>
                    <a:pt x="171" y="0"/>
                  </a:lnTo>
                  <a:lnTo>
                    <a:pt x="153" y="0"/>
                  </a:lnTo>
                  <a:lnTo>
                    <a:pt x="153" y="31"/>
                  </a:lnTo>
                  <a:lnTo>
                    <a:pt x="138" y="31"/>
                  </a:lnTo>
                  <a:lnTo>
                    <a:pt x="121" y="63"/>
                  </a:lnTo>
                  <a:lnTo>
                    <a:pt x="52" y="111"/>
                  </a:lnTo>
                  <a:lnTo>
                    <a:pt x="0" y="17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6" name="Freeform 1438">
              <a:extLst>
                <a:ext uri="{FF2B5EF4-FFF2-40B4-BE49-F238E27FC236}">
                  <a16:creationId xmlns:a16="http://schemas.microsoft.com/office/drawing/2014/main" id="{039DE2B1-F69F-4F78-8E9F-1E5B5AA25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5438" y="6344351"/>
              <a:ext cx="12411" cy="13607"/>
            </a:xfrm>
            <a:custGeom>
              <a:avLst/>
              <a:gdLst>
                <a:gd name="T0" fmla="*/ 0 w 19"/>
                <a:gd name="T1" fmla="*/ 0 h 15"/>
                <a:gd name="T2" fmla="*/ 0 w 19"/>
                <a:gd name="T3" fmla="*/ 0 h 15"/>
                <a:gd name="T4" fmla="*/ 0 w 19"/>
                <a:gd name="T5" fmla="*/ 0 h 15"/>
                <a:gd name="T6" fmla="*/ 0 w 19"/>
                <a:gd name="T7" fmla="*/ 0 h 15"/>
                <a:gd name="T8" fmla="*/ 0 w 19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5"/>
                <a:gd name="T17" fmla="*/ 19 w 19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5">
                  <a:moveTo>
                    <a:pt x="0" y="15"/>
                  </a:moveTo>
                  <a:lnTo>
                    <a:pt x="0" y="15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7" name="Freeform 1439">
              <a:extLst>
                <a:ext uri="{FF2B5EF4-FFF2-40B4-BE49-F238E27FC236}">
                  <a16:creationId xmlns:a16="http://schemas.microsoft.com/office/drawing/2014/main" id="{E4548E14-097A-422D-A5F3-BF96DE87E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0377" y="5211549"/>
              <a:ext cx="182002" cy="17011"/>
            </a:xfrm>
            <a:custGeom>
              <a:avLst/>
              <a:gdLst>
                <a:gd name="T0" fmla="*/ 0 w 208"/>
                <a:gd name="T1" fmla="*/ 1 h 16"/>
                <a:gd name="T2" fmla="*/ 0 w 208"/>
                <a:gd name="T3" fmla="*/ 1 h 16"/>
                <a:gd name="T4" fmla="*/ 1 w 208"/>
                <a:gd name="T5" fmla="*/ 1 h 16"/>
                <a:gd name="T6" fmla="*/ 1 w 208"/>
                <a:gd name="T7" fmla="*/ 0 h 16"/>
                <a:gd name="T8" fmla="*/ 1 w 208"/>
                <a:gd name="T9" fmla="*/ 1 h 16"/>
                <a:gd name="T10" fmla="*/ 1 w 208"/>
                <a:gd name="T11" fmla="*/ 0 h 16"/>
                <a:gd name="T12" fmla="*/ 1 w 208"/>
                <a:gd name="T13" fmla="*/ 0 h 16"/>
                <a:gd name="T14" fmla="*/ 1 w 208"/>
                <a:gd name="T15" fmla="*/ 0 h 16"/>
                <a:gd name="T16" fmla="*/ 1 w 208"/>
                <a:gd name="T17" fmla="*/ 0 h 16"/>
                <a:gd name="T18" fmla="*/ 1 w 208"/>
                <a:gd name="T19" fmla="*/ 0 h 16"/>
                <a:gd name="T20" fmla="*/ 1 w 208"/>
                <a:gd name="T21" fmla="*/ 0 h 16"/>
                <a:gd name="T22" fmla="*/ 0 w 208"/>
                <a:gd name="T23" fmla="*/ 0 h 16"/>
                <a:gd name="T24" fmla="*/ 0 w 208"/>
                <a:gd name="T25" fmla="*/ 1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8"/>
                <a:gd name="T40" fmla="*/ 0 h 16"/>
                <a:gd name="T41" fmla="*/ 208 w 208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8" h="16">
                  <a:moveTo>
                    <a:pt x="0" y="16"/>
                  </a:moveTo>
                  <a:lnTo>
                    <a:pt x="0" y="16"/>
                  </a:lnTo>
                  <a:lnTo>
                    <a:pt x="17" y="16"/>
                  </a:lnTo>
                  <a:lnTo>
                    <a:pt x="87" y="0"/>
                  </a:lnTo>
                  <a:lnTo>
                    <a:pt x="156" y="16"/>
                  </a:lnTo>
                  <a:lnTo>
                    <a:pt x="208" y="0"/>
                  </a:lnTo>
                  <a:lnTo>
                    <a:pt x="173" y="0"/>
                  </a:lnTo>
                  <a:lnTo>
                    <a:pt x="121" y="0"/>
                  </a:lnTo>
                  <a:lnTo>
                    <a:pt x="87" y="0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8" name="Freeform 1440">
              <a:extLst>
                <a:ext uri="{FF2B5EF4-FFF2-40B4-BE49-F238E27FC236}">
                  <a16:creationId xmlns:a16="http://schemas.microsoft.com/office/drawing/2014/main" id="{4AB8C747-903E-4E89-BC74-6F7412196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2422" y="5245566"/>
              <a:ext cx="45501" cy="13607"/>
            </a:xfrm>
            <a:custGeom>
              <a:avLst/>
              <a:gdLst>
                <a:gd name="T0" fmla="*/ 0 w 52"/>
                <a:gd name="T1" fmla="*/ 0 h 17"/>
                <a:gd name="T2" fmla="*/ 0 w 52"/>
                <a:gd name="T3" fmla="*/ 0 h 17"/>
                <a:gd name="T4" fmla="*/ 1 w 52"/>
                <a:gd name="T5" fmla="*/ 0 h 17"/>
                <a:gd name="T6" fmla="*/ 1 w 52"/>
                <a:gd name="T7" fmla="*/ 0 h 17"/>
                <a:gd name="T8" fmla="*/ 1 w 52"/>
                <a:gd name="T9" fmla="*/ 0 h 17"/>
                <a:gd name="T10" fmla="*/ 0 w 52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17"/>
                <a:gd name="T20" fmla="*/ 52 w 52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17">
                  <a:moveTo>
                    <a:pt x="0" y="0"/>
                  </a:moveTo>
                  <a:lnTo>
                    <a:pt x="0" y="0"/>
                  </a:lnTo>
                  <a:lnTo>
                    <a:pt x="35" y="17"/>
                  </a:lnTo>
                  <a:lnTo>
                    <a:pt x="52" y="17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29" name="Freeform 1441">
              <a:extLst>
                <a:ext uri="{FF2B5EF4-FFF2-40B4-BE49-F238E27FC236}">
                  <a16:creationId xmlns:a16="http://schemas.microsoft.com/office/drawing/2014/main" id="{9E14A5F9-7CA4-46CE-A530-5B021BF5F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968" y="5211549"/>
              <a:ext cx="91002" cy="47625"/>
            </a:xfrm>
            <a:custGeom>
              <a:avLst/>
              <a:gdLst>
                <a:gd name="T0" fmla="*/ 0 w 104"/>
                <a:gd name="T1" fmla="*/ 1 h 48"/>
                <a:gd name="T2" fmla="*/ 0 w 104"/>
                <a:gd name="T3" fmla="*/ 1 h 48"/>
                <a:gd name="T4" fmla="*/ 1 w 104"/>
                <a:gd name="T5" fmla="*/ 1 h 48"/>
                <a:gd name="T6" fmla="*/ 1 w 104"/>
                <a:gd name="T7" fmla="*/ 0 h 48"/>
                <a:gd name="T8" fmla="*/ 1 w 104"/>
                <a:gd name="T9" fmla="*/ 0 h 48"/>
                <a:gd name="T10" fmla="*/ 1 w 104"/>
                <a:gd name="T11" fmla="*/ 1 h 48"/>
                <a:gd name="T12" fmla="*/ 0 w 104"/>
                <a:gd name="T13" fmla="*/ 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4"/>
                <a:gd name="T22" fmla="*/ 0 h 48"/>
                <a:gd name="T23" fmla="*/ 104 w 104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4" h="48">
                  <a:moveTo>
                    <a:pt x="0" y="48"/>
                  </a:moveTo>
                  <a:lnTo>
                    <a:pt x="0" y="48"/>
                  </a:lnTo>
                  <a:lnTo>
                    <a:pt x="35" y="48"/>
                  </a:lnTo>
                  <a:lnTo>
                    <a:pt x="104" y="0"/>
                  </a:lnTo>
                  <a:lnTo>
                    <a:pt x="52" y="0"/>
                  </a:lnTo>
                  <a:lnTo>
                    <a:pt x="17" y="31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0" name="Freeform 1442">
              <a:extLst>
                <a:ext uri="{FF2B5EF4-FFF2-40B4-BE49-F238E27FC236}">
                  <a16:creationId xmlns:a16="http://schemas.microsoft.com/office/drawing/2014/main" id="{DA14A7EE-974D-49CB-857A-1C4ECFA0B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0565" y="5129905"/>
              <a:ext cx="16546" cy="51028"/>
            </a:xfrm>
            <a:custGeom>
              <a:avLst/>
              <a:gdLst>
                <a:gd name="T0" fmla="*/ 0 w 19"/>
                <a:gd name="T1" fmla="*/ 1 h 48"/>
                <a:gd name="T2" fmla="*/ 0 w 19"/>
                <a:gd name="T3" fmla="*/ 1 h 48"/>
                <a:gd name="T4" fmla="*/ 1 w 19"/>
                <a:gd name="T5" fmla="*/ 1 h 48"/>
                <a:gd name="T6" fmla="*/ 1 w 19"/>
                <a:gd name="T7" fmla="*/ 0 h 48"/>
                <a:gd name="T8" fmla="*/ 0 w 19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48"/>
                <a:gd name="T17" fmla="*/ 19 w 19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48">
                  <a:moveTo>
                    <a:pt x="0" y="48"/>
                  </a:moveTo>
                  <a:lnTo>
                    <a:pt x="0" y="48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1" name="Freeform 1443">
              <a:extLst>
                <a:ext uri="{FF2B5EF4-FFF2-40B4-BE49-F238E27FC236}">
                  <a16:creationId xmlns:a16="http://schemas.microsoft.com/office/drawing/2014/main" id="{21BF4BA0-8FCC-4D00-87CA-3811C386D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2422" y="4953012"/>
              <a:ext cx="153050" cy="193904"/>
            </a:xfrm>
            <a:custGeom>
              <a:avLst/>
              <a:gdLst>
                <a:gd name="T0" fmla="*/ 0 w 173"/>
                <a:gd name="T1" fmla="*/ 1 h 192"/>
                <a:gd name="T2" fmla="*/ 0 w 173"/>
                <a:gd name="T3" fmla="*/ 1 h 192"/>
                <a:gd name="T4" fmla="*/ 0 w 173"/>
                <a:gd name="T5" fmla="*/ 1 h 192"/>
                <a:gd name="T6" fmla="*/ 0 w 173"/>
                <a:gd name="T7" fmla="*/ 1 h 192"/>
                <a:gd name="T8" fmla="*/ 0 w 173"/>
                <a:gd name="T9" fmla="*/ 1 h 192"/>
                <a:gd name="T10" fmla="*/ 0 w 173"/>
                <a:gd name="T11" fmla="*/ 1 h 192"/>
                <a:gd name="T12" fmla="*/ 0 w 173"/>
                <a:gd name="T13" fmla="*/ 1 h 192"/>
                <a:gd name="T14" fmla="*/ 0 w 173"/>
                <a:gd name="T15" fmla="*/ 1 h 192"/>
                <a:gd name="T16" fmla="*/ 0 w 173"/>
                <a:gd name="T17" fmla="*/ 1 h 192"/>
                <a:gd name="T18" fmla="*/ 0 w 173"/>
                <a:gd name="T19" fmla="*/ 1 h 192"/>
                <a:gd name="T20" fmla="*/ 0 w 173"/>
                <a:gd name="T21" fmla="*/ 1 h 192"/>
                <a:gd name="T22" fmla="*/ 0 w 173"/>
                <a:gd name="T23" fmla="*/ 1 h 192"/>
                <a:gd name="T24" fmla="*/ 0 w 173"/>
                <a:gd name="T25" fmla="*/ 1 h 192"/>
                <a:gd name="T26" fmla="*/ 0 w 173"/>
                <a:gd name="T27" fmla="*/ 1 h 192"/>
                <a:gd name="T28" fmla="*/ 0 w 173"/>
                <a:gd name="T29" fmla="*/ 1 h 192"/>
                <a:gd name="T30" fmla="*/ 0 w 173"/>
                <a:gd name="T31" fmla="*/ 1 h 192"/>
                <a:gd name="T32" fmla="*/ 0 w 173"/>
                <a:gd name="T33" fmla="*/ 1 h 192"/>
                <a:gd name="T34" fmla="*/ 0 w 173"/>
                <a:gd name="T35" fmla="*/ 1 h 192"/>
                <a:gd name="T36" fmla="*/ 0 w 173"/>
                <a:gd name="T37" fmla="*/ 1 h 192"/>
                <a:gd name="T38" fmla="*/ 0 w 173"/>
                <a:gd name="T39" fmla="*/ 1 h 192"/>
                <a:gd name="T40" fmla="*/ 0 w 173"/>
                <a:gd name="T41" fmla="*/ 1 h 192"/>
                <a:gd name="T42" fmla="*/ 0 w 173"/>
                <a:gd name="T43" fmla="*/ 1 h 192"/>
                <a:gd name="T44" fmla="*/ 0 w 173"/>
                <a:gd name="T45" fmla="*/ 1 h 192"/>
                <a:gd name="T46" fmla="*/ 0 w 173"/>
                <a:gd name="T47" fmla="*/ 1 h 192"/>
                <a:gd name="T48" fmla="*/ 0 w 173"/>
                <a:gd name="T49" fmla="*/ 1 h 192"/>
                <a:gd name="T50" fmla="*/ 0 w 173"/>
                <a:gd name="T51" fmla="*/ 1 h 192"/>
                <a:gd name="T52" fmla="*/ 0 w 173"/>
                <a:gd name="T53" fmla="*/ 1 h 192"/>
                <a:gd name="T54" fmla="*/ 0 w 173"/>
                <a:gd name="T55" fmla="*/ 0 h 192"/>
                <a:gd name="T56" fmla="*/ 0 w 173"/>
                <a:gd name="T57" fmla="*/ 1 h 192"/>
                <a:gd name="T58" fmla="*/ 0 w 173"/>
                <a:gd name="T59" fmla="*/ 1 h 192"/>
                <a:gd name="T60" fmla="*/ 0 w 173"/>
                <a:gd name="T61" fmla="*/ 1 h 192"/>
                <a:gd name="T62" fmla="*/ 0 w 173"/>
                <a:gd name="T63" fmla="*/ 1 h 192"/>
                <a:gd name="T64" fmla="*/ 0 w 173"/>
                <a:gd name="T65" fmla="*/ 1 h 192"/>
                <a:gd name="T66" fmla="*/ 0 w 173"/>
                <a:gd name="T67" fmla="*/ 1 h 192"/>
                <a:gd name="T68" fmla="*/ 0 w 173"/>
                <a:gd name="T69" fmla="*/ 1 h 1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3"/>
                <a:gd name="T106" fmla="*/ 0 h 192"/>
                <a:gd name="T107" fmla="*/ 173 w 173"/>
                <a:gd name="T108" fmla="*/ 192 h 1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3" h="192">
                  <a:moveTo>
                    <a:pt x="0" y="113"/>
                  </a:moveTo>
                  <a:lnTo>
                    <a:pt x="0" y="113"/>
                  </a:lnTo>
                  <a:lnTo>
                    <a:pt x="0" y="129"/>
                  </a:lnTo>
                  <a:lnTo>
                    <a:pt x="17" y="129"/>
                  </a:lnTo>
                  <a:lnTo>
                    <a:pt x="17" y="144"/>
                  </a:lnTo>
                  <a:lnTo>
                    <a:pt x="17" y="192"/>
                  </a:lnTo>
                  <a:lnTo>
                    <a:pt x="35" y="177"/>
                  </a:lnTo>
                  <a:lnTo>
                    <a:pt x="35" y="129"/>
                  </a:lnTo>
                  <a:lnTo>
                    <a:pt x="52" y="113"/>
                  </a:lnTo>
                  <a:lnTo>
                    <a:pt x="69" y="113"/>
                  </a:lnTo>
                  <a:lnTo>
                    <a:pt x="52" y="129"/>
                  </a:lnTo>
                  <a:lnTo>
                    <a:pt x="69" y="144"/>
                  </a:lnTo>
                  <a:lnTo>
                    <a:pt x="69" y="161"/>
                  </a:lnTo>
                  <a:lnTo>
                    <a:pt x="104" y="161"/>
                  </a:lnTo>
                  <a:lnTo>
                    <a:pt x="104" y="192"/>
                  </a:lnTo>
                  <a:lnTo>
                    <a:pt x="121" y="177"/>
                  </a:lnTo>
                  <a:lnTo>
                    <a:pt x="121" y="161"/>
                  </a:lnTo>
                  <a:lnTo>
                    <a:pt x="87" y="129"/>
                  </a:lnTo>
                  <a:lnTo>
                    <a:pt x="104" y="129"/>
                  </a:lnTo>
                  <a:lnTo>
                    <a:pt x="69" y="96"/>
                  </a:lnTo>
                  <a:lnTo>
                    <a:pt x="104" y="66"/>
                  </a:lnTo>
                  <a:lnTo>
                    <a:pt x="121" y="66"/>
                  </a:lnTo>
                  <a:lnTo>
                    <a:pt x="52" y="81"/>
                  </a:lnTo>
                  <a:lnTo>
                    <a:pt x="35" y="66"/>
                  </a:lnTo>
                  <a:lnTo>
                    <a:pt x="35" y="48"/>
                  </a:lnTo>
                  <a:lnTo>
                    <a:pt x="52" y="33"/>
                  </a:lnTo>
                  <a:lnTo>
                    <a:pt x="156" y="33"/>
                  </a:lnTo>
                  <a:lnTo>
                    <a:pt x="173" y="0"/>
                  </a:lnTo>
                  <a:lnTo>
                    <a:pt x="138" y="18"/>
                  </a:lnTo>
                  <a:lnTo>
                    <a:pt x="104" y="33"/>
                  </a:lnTo>
                  <a:lnTo>
                    <a:pt x="52" y="18"/>
                  </a:lnTo>
                  <a:lnTo>
                    <a:pt x="52" y="33"/>
                  </a:lnTo>
                  <a:lnTo>
                    <a:pt x="35" y="33"/>
                  </a:lnTo>
                  <a:lnTo>
                    <a:pt x="35" y="66"/>
                  </a:lnTo>
                  <a:lnTo>
                    <a:pt x="0" y="11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2" name="Freeform 1444">
              <a:extLst>
                <a:ext uri="{FF2B5EF4-FFF2-40B4-BE49-F238E27FC236}">
                  <a16:creationId xmlns:a16="http://schemas.microsoft.com/office/drawing/2014/main" id="{9E28DDE3-96B1-4B1A-B4B8-06AE82BDB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971" y="4936003"/>
              <a:ext cx="33090" cy="81644"/>
            </a:xfrm>
            <a:custGeom>
              <a:avLst/>
              <a:gdLst>
                <a:gd name="T0" fmla="*/ 0 w 34"/>
                <a:gd name="T1" fmla="*/ 0 h 81"/>
                <a:gd name="T2" fmla="*/ 0 w 34"/>
                <a:gd name="T3" fmla="*/ 0 h 81"/>
                <a:gd name="T4" fmla="*/ 1 w 34"/>
                <a:gd name="T5" fmla="*/ 0 h 81"/>
                <a:gd name="T6" fmla="*/ 1 w 34"/>
                <a:gd name="T7" fmla="*/ 0 h 81"/>
                <a:gd name="T8" fmla="*/ 1 w 34"/>
                <a:gd name="T9" fmla="*/ 0 h 81"/>
                <a:gd name="T10" fmla="*/ 1 w 34"/>
                <a:gd name="T11" fmla="*/ 0 h 81"/>
                <a:gd name="T12" fmla="*/ 1 w 34"/>
                <a:gd name="T13" fmla="*/ 0 h 81"/>
                <a:gd name="T14" fmla="*/ 1 w 34"/>
                <a:gd name="T15" fmla="*/ 0 h 81"/>
                <a:gd name="T16" fmla="*/ 1 w 34"/>
                <a:gd name="T17" fmla="*/ 0 h 81"/>
                <a:gd name="T18" fmla="*/ 1 w 34"/>
                <a:gd name="T19" fmla="*/ 0 h 81"/>
                <a:gd name="T20" fmla="*/ 1 w 34"/>
                <a:gd name="T21" fmla="*/ 0 h 81"/>
                <a:gd name="T22" fmla="*/ 0 w 34"/>
                <a:gd name="T23" fmla="*/ 0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81"/>
                <a:gd name="T38" fmla="*/ 34 w 34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81">
                  <a:moveTo>
                    <a:pt x="0" y="33"/>
                  </a:moveTo>
                  <a:lnTo>
                    <a:pt x="0" y="33"/>
                  </a:lnTo>
                  <a:lnTo>
                    <a:pt x="17" y="63"/>
                  </a:lnTo>
                  <a:lnTo>
                    <a:pt x="34" y="81"/>
                  </a:lnTo>
                  <a:lnTo>
                    <a:pt x="17" y="63"/>
                  </a:lnTo>
                  <a:lnTo>
                    <a:pt x="17" y="48"/>
                  </a:lnTo>
                  <a:lnTo>
                    <a:pt x="34" y="48"/>
                  </a:lnTo>
                  <a:lnTo>
                    <a:pt x="34" y="33"/>
                  </a:lnTo>
                  <a:lnTo>
                    <a:pt x="34" y="15"/>
                  </a:lnTo>
                  <a:lnTo>
                    <a:pt x="34" y="33"/>
                  </a:lnTo>
                  <a:lnTo>
                    <a:pt x="17" y="0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3" name="Freeform 1445">
              <a:extLst>
                <a:ext uri="{FF2B5EF4-FFF2-40B4-BE49-F238E27FC236}">
                  <a16:creationId xmlns:a16="http://schemas.microsoft.com/office/drawing/2014/main" id="{D4D93FB1-6AB2-469F-A406-7C01AA8B9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016" y="5082278"/>
              <a:ext cx="28955" cy="17011"/>
            </a:xfrm>
            <a:custGeom>
              <a:avLst/>
              <a:gdLst>
                <a:gd name="T0" fmla="*/ 0 w 35"/>
                <a:gd name="T1" fmla="*/ 0 h 15"/>
                <a:gd name="T2" fmla="*/ 0 w 35"/>
                <a:gd name="T3" fmla="*/ 0 h 15"/>
                <a:gd name="T4" fmla="*/ 0 w 35"/>
                <a:gd name="T5" fmla="*/ 1 h 15"/>
                <a:gd name="T6" fmla="*/ 0 w 35"/>
                <a:gd name="T7" fmla="*/ 0 h 15"/>
                <a:gd name="T8" fmla="*/ 0 w 3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0" y="0"/>
                  </a:moveTo>
                  <a:lnTo>
                    <a:pt x="0" y="0"/>
                  </a:lnTo>
                  <a:lnTo>
                    <a:pt x="35" y="1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4" name="Freeform 1446">
              <a:extLst>
                <a:ext uri="{FF2B5EF4-FFF2-40B4-BE49-F238E27FC236}">
                  <a16:creationId xmlns:a16="http://schemas.microsoft.com/office/drawing/2014/main" id="{A0021423-DA0B-475C-8B15-92A4E7D7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7515" y="5065272"/>
              <a:ext cx="78594" cy="34017"/>
            </a:xfrm>
            <a:custGeom>
              <a:avLst/>
              <a:gdLst>
                <a:gd name="T0" fmla="*/ 0 w 86"/>
                <a:gd name="T1" fmla="*/ 1 h 31"/>
                <a:gd name="T2" fmla="*/ 0 w 86"/>
                <a:gd name="T3" fmla="*/ 1 h 31"/>
                <a:gd name="T4" fmla="*/ 1 w 86"/>
                <a:gd name="T5" fmla="*/ 1 h 31"/>
                <a:gd name="T6" fmla="*/ 1 w 86"/>
                <a:gd name="T7" fmla="*/ 1 h 31"/>
                <a:gd name="T8" fmla="*/ 1 w 86"/>
                <a:gd name="T9" fmla="*/ 0 h 31"/>
                <a:gd name="T10" fmla="*/ 1 w 86"/>
                <a:gd name="T11" fmla="*/ 0 h 31"/>
                <a:gd name="T12" fmla="*/ 0 w 86"/>
                <a:gd name="T13" fmla="*/ 1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6"/>
                <a:gd name="T22" fmla="*/ 0 h 31"/>
                <a:gd name="T23" fmla="*/ 86 w 86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6" h="31">
                  <a:moveTo>
                    <a:pt x="0" y="16"/>
                  </a:moveTo>
                  <a:lnTo>
                    <a:pt x="0" y="16"/>
                  </a:lnTo>
                  <a:lnTo>
                    <a:pt x="86" y="31"/>
                  </a:lnTo>
                  <a:lnTo>
                    <a:pt x="69" y="16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5" name="Freeform 1447">
              <a:extLst>
                <a:ext uri="{FF2B5EF4-FFF2-40B4-BE49-F238E27FC236}">
                  <a16:creationId xmlns:a16="http://schemas.microsoft.com/office/drawing/2014/main" id="{E1823D89-4641-4BD4-AE4D-C13D4E12F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0971" y="5034656"/>
              <a:ext cx="33090" cy="0"/>
            </a:xfrm>
            <a:custGeom>
              <a:avLst/>
              <a:gdLst>
                <a:gd name="T0" fmla="*/ 0 w 34"/>
                <a:gd name="T1" fmla="*/ 0 w 34"/>
                <a:gd name="T2" fmla="*/ 1 w 34"/>
                <a:gd name="T3" fmla="*/ 1 w 34"/>
                <a:gd name="T4" fmla="*/ 0 w 34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4"/>
                <a:gd name="T11" fmla="*/ 34 w 34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4">
                  <a:moveTo>
                    <a:pt x="0" y="0"/>
                  </a:moveTo>
                  <a:lnTo>
                    <a:pt x="0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6" name="Freeform 1448">
              <a:extLst>
                <a:ext uri="{FF2B5EF4-FFF2-40B4-BE49-F238E27FC236}">
                  <a16:creationId xmlns:a16="http://schemas.microsoft.com/office/drawing/2014/main" id="{D1DC6F8A-1868-4C99-87AD-17A41B7B6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9519" y="5017647"/>
              <a:ext cx="16546" cy="17009"/>
            </a:xfrm>
            <a:custGeom>
              <a:avLst/>
              <a:gdLst>
                <a:gd name="T0" fmla="*/ 0 w 18"/>
                <a:gd name="T1" fmla="*/ 0 h 15"/>
                <a:gd name="T2" fmla="*/ 0 w 18"/>
                <a:gd name="T3" fmla="*/ 0 h 15"/>
                <a:gd name="T4" fmla="*/ 1 w 18"/>
                <a:gd name="T5" fmla="*/ 1 h 15"/>
                <a:gd name="T6" fmla="*/ 1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0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7" name="Freeform 1449">
              <a:extLst>
                <a:ext uri="{FF2B5EF4-FFF2-40B4-BE49-F238E27FC236}">
                  <a16:creationId xmlns:a16="http://schemas.microsoft.com/office/drawing/2014/main" id="{EA51A403-91ED-4810-9A84-6C62E24B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9750" y="5099291"/>
              <a:ext cx="107546" cy="64633"/>
            </a:xfrm>
            <a:custGeom>
              <a:avLst/>
              <a:gdLst>
                <a:gd name="T0" fmla="*/ 0 w 123"/>
                <a:gd name="T1" fmla="*/ 0 h 65"/>
                <a:gd name="T2" fmla="*/ 0 w 123"/>
                <a:gd name="T3" fmla="*/ 0 h 65"/>
                <a:gd name="T4" fmla="*/ 0 w 123"/>
                <a:gd name="T5" fmla="*/ 0 h 65"/>
                <a:gd name="T6" fmla="*/ 0 w 123"/>
                <a:gd name="T7" fmla="*/ 0 h 65"/>
                <a:gd name="T8" fmla="*/ 0 w 123"/>
                <a:gd name="T9" fmla="*/ 0 h 65"/>
                <a:gd name="T10" fmla="*/ 0 w 123"/>
                <a:gd name="T11" fmla="*/ 0 h 65"/>
                <a:gd name="T12" fmla="*/ 0 w 123"/>
                <a:gd name="T13" fmla="*/ 0 h 65"/>
                <a:gd name="T14" fmla="*/ 0 w 123"/>
                <a:gd name="T15" fmla="*/ 0 h 65"/>
                <a:gd name="T16" fmla="*/ 0 w 123"/>
                <a:gd name="T17" fmla="*/ 0 h 65"/>
                <a:gd name="T18" fmla="*/ 0 w 123"/>
                <a:gd name="T19" fmla="*/ 0 h 65"/>
                <a:gd name="T20" fmla="*/ 0 w 123"/>
                <a:gd name="T21" fmla="*/ 0 h 65"/>
                <a:gd name="T22" fmla="*/ 0 w 123"/>
                <a:gd name="T23" fmla="*/ 0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65"/>
                <a:gd name="T38" fmla="*/ 123 w 123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65">
                  <a:moveTo>
                    <a:pt x="0" y="33"/>
                  </a:moveTo>
                  <a:lnTo>
                    <a:pt x="0" y="33"/>
                  </a:lnTo>
                  <a:lnTo>
                    <a:pt x="35" y="65"/>
                  </a:lnTo>
                  <a:lnTo>
                    <a:pt x="71" y="65"/>
                  </a:lnTo>
                  <a:lnTo>
                    <a:pt x="106" y="48"/>
                  </a:lnTo>
                  <a:lnTo>
                    <a:pt x="123" y="17"/>
                  </a:lnTo>
                  <a:lnTo>
                    <a:pt x="123" y="0"/>
                  </a:lnTo>
                  <a:lnTo>
                    <a:pt x="106" y="0"/>
                  </a:lnTo>
                  <a:lnTo>
                    <a:pt x="106" y="33"/>
                  </a:lnTo>
                  <a:lnTo>
                    <a:pt x="88" y="33"/>
                  </a:lnTo>
                  <a:lnTo>
                    <a:pt x="71" y="33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8" name="Freeform 1450">
              <a:extLst>
                <a:ext uri="{FF2B5EF4-FFF2-40B4-BE49-F238E27FC236}">
                  <a16:creationId xmlns:a16="http://schemas.microsoft.com/office/drawing/2014/main" id="{76FEE29A-23A3-434F-9DD5-A87224AD9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4206" y="5082278"/>
              <a:ext cx="49636" cy="34017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1 w 52"/>
                <a:gd name="T5" fmla="*/ 1 h 32"/>
                <a:gd name="T6" fmla="*/ 1 w 52"/>
                <a:gd name="T7" fmla="*/ 1 h 32"/>
                <a:gd name="T8" fmla="*/ 1 w 52"/>
                <a:gd name="T9" fmla="*/ 1 h 32"/>
                <a:gd name="T10" fmla="*/ 0 w 52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2"/>
                <a:gd name="T20" fmla="*/ 52 w 52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2">
                  <a:moveTo>
                    <a:pt x="0" y="0"/>
                  </a:moveTo>
                  <a:lnTo>
                    <a:pt x="0" y="0"/>
                  </a:lnTo>
                  <a:lnTo>
                    <a:pt x="35" y="15"/>
                  </a:lnTo>
                  <a:lnTo>
                    <a:pt x="52" y="32"/>
                  </a:lnTo>
                  <a:lnTo>
                    <a:pt x="52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39" name="Freeform 1451">
              <a:extLst>
                <a:ext uri="{FF2B5EF4-FFF2-40B4-BE49-F238E27FC236}">
                  <a16:creationId xmlns:a16="http://schemas.microsoft.com/office/drawing/2014/main" id="{6838305C-14A9-4665-AD24-52EFE7D7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341" y="5129905"/>
              <a:ext cx="28957" cy="51028"/>
            </a:xfrm>
            <a:custGeom>
              <a:avLst/>
              <a:gdLst>
                <a:gd name="T0" fmla="*/ 0 w 35"/>
                <a:gd name="T1" fmla="*/ 0 h 48"/>
                <a:gd name="T2" fmla="*/ 0 w 35"/>
                <a:gd name="T3" fmla="*/ 0 h 48"/>
                <a:gd name="T4" fmla="*/ 0 w 35"/>
                <a:gd name="T5" fmla="*/ 1 h 48"/>
                <a:gd name="T6" fmla="*/ 0 w 35"/>
                <a:gd name="T7" fmla="*/ 1 h 48"/>
                <a:gd name="T8" fmla="*/ 0 w 35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8"/>
                <a:gd name="T17" fmla="*/ 35 w 35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8">
                  <a:moveTo>
                    <a:pt x="0" y="0"/>
                  </a:moveTo>
                  <a:lnTo>
                    <a:pt x="0" y="0"/>
                  </a:lnTo>
                  <a:lnTo>
                    <a:pt x="17" y="48"/>
                  </a:lnTo>
                  <a:lnTo>
                    <a:pt x="35" y="32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0" name="Freeform 1452">
              <a:extLst>
                <a:ext uri="{FF2B5EF4-FFF2-40B4-BE49-F238E27FC236}">
                  <a16:creationId xmlns:a16="http://schemas.microsoft.com/office/drawing/2014/main" id="{1B9915A6-D63B-4073-A607-46EDF9253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6890" y="5228560"/>
              <a:ext cx="28957" cy="17009"/>
            </a:xfrm>
            <a:custGeom>
              <a:avLst/>
              <a:gdLst>
                <a:gd name="T0" fmla="*/ 0 w 34"/>
                <a:gd name="T1" fmla="*/ 0 h 15"/>
                <a:gd name="T2" fmla="*/ 0 w 34"/>
                <a:gd name="T3" fmla="*/ 0 h 15"/>
                <a:gd name="T4" fmla="*/ 0 w 34"/>
                <a:gd name="T5" fmla="*/ 1 h 15"/>
                <a:gd name="T6" fmla="*/ 1 w 34"/>
                <a:gd name="T7" fmla="*/ 1 h 15"/>
                <a:gd name="T8" fmla="*/ 0 w 34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5"/>
                <a:gd name="T17" fmla="*/ 34 w 3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4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1" name="Freeform 1453">
              <a:extLst>
                <a:ext uri="{FF2B5EF4-FFF2-40B4-BE49-F238E27FC236}">
                  <a16:creationId xmlns:a16="http://schemas.microsoft.com/office/drawing/2014/main" id="{BE9608B0-06A1-4F1B-A776-74C5E6FDA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892" y="5374837"/>
              <a:ext cx="16546" cy="30618"/>
            </a:xfrm>
            <a:custGeom>
              <a:avLst/>
              <a:gdLst>
                <a:gd name="T0" fmla="*/ 0 w 18"/>
                <a:gd name="T1" fmla="*/ 0 h 32"/>
                <a:gd name="T2" fmla="*/ 0 w 18"/>
                <a:gd name="T3" fmla="*/ 0 h 32"/>
                <a:gd name="T4" fmla="*/ 0 w 18"/>
                <a:gd name="T5" fmla="*/ 1 h 32"/>
                <a:gd name="T6" fmla="*/ 1 w 18"/>
                <a:gd name="T7" fmla="*/ 1 h 32"/>
                <a:gd name="T8" fmla="*/ 0 w 18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32"/>
                <a:gd name="T17" fmla="*/ 18 w 18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32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8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2" name="Freeform 1454">
              <a:extLst>
                <a:ext uri="{FF2B5EF4-FFF2-40B4-BE49-F238E27FC236}">
                  <a16:creationId xmlns:a16="http://schemas.microsoft.com/office/drawing/2014/main" id="{52F9C275-6E5C-4A44-9031-B75350490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0982" y="5517713"/>
              <a:ext cx="57910" cy="64635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63"/>
                <a:gd name="T23" fmla="*/ 67 w 67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63">
                  <a:moveTo>
                    <a:pt x="0" y="0"/>
                  </a:moveTo>
                  <a:lnTo>
                    <a:pt x="0" y="0"/>
                  </a:lnTo>
                  <a:lnTo>
                    <a:pt x="17" y="32"/>
                  </a:lnTo>
                  <a:lnTo>
                    <a:pt x="50" y="63"/>
                  </a:lnTo>
                  <a:lnTo>
                    <a:pt x="67" y="63"/>
                  </a:lnTo>
                  <a:lnTo>
                    <a:pt x="17" y="15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3" name="Freeform 1455">
              <a:extLst>
                <a:ext uri="{FF2B5EF4-FFF2-40B4-BE49-F238E27FC236}">
                  <a16:creationId xmlns:a16="http://schemas.microsoft.com/office/drawing/2014/main" id="{2928DF72-1DE8-454F-BC00-89D083C9B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7077" y="5439470"/>
              <a:ext cx="33090" cy="30616"/>
            </a:xfrm>
            <a:custGeom>
              <a:avLst/>
              <a:gdLst>
                <a:gd name="T0" fmla="*/ 0 w 34"/>
                <a:gd name="T1" fmla="*/ 0 h 33"/>
                <a:gd name="T2" fmla="*/ 0 w 34"/>
                <a:gd name="T3" fmla="*/ 0 h 33"/>
                <a:gd name="T4" fmla="*/ 1 w 34"/>
                <a:gd name="T5" fmla="*/ 0 h 33"/>
                <a:gd name="T6" fmla="*/ 1 w 34"/>
                <a:gd name="T7" fmla="*/ 0 h 33"/>
                <a:gd name="T8" fmla="*/ 1 w 34"/>
                <a:gd name="T9" fmla="*/ 0 h 33"/>
                <a:gd name="T10" fmla="*/ 0 w 34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3"/>
                <a:gd name="T20" fmla="*/ 34 w 3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3">
                  <a:moveTo>
                    <a:pt x="0" y="33"/>
                  </a:moveTo>
                  <a:lnTo>
                    <a:pt x="0" y="33"/>
                  </a:lnTo>
                  <a:lnTo>
                    <a:pt x="34" y="33"/>
                  </a:lnTo>
                  <a:lnTo>
                    <a:pt x="34" y="17"/>
                  </a:lnTo>
                  <a:lnTo>
                    <a:pt x="17" y="0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4" name="Freeform 1456">
              <a:extLst>
                <a:ext uri="{FF2B5EF4-FFF2-40B4-BE49-F238E27FC236}">
                  <a16:creationId xmlns:a16="http://schemas.microsoft.com/office/drawing/2014/main" id="{5CC1FE1C-E400-4F2E-83BA-3CD131EFB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167" y="5422460"/>
              <a:ext cx="28957" cy="17011"/>
            </a:xfrm>
            <a:custGeom>
              <a:avLst/>
              <a:gdLst>
                <a:gd name="T0" fmla="*/ 0 w 35"/>
                <a:gd name="T1" fmla="*/ 0 h 15"/>
                <a:gd name="T2" fmla="*/ 0 w 35"/>
                <a:gd name="T3" fmla="*/ 0 h 15"/>
                <a:gd name="T4" fmla="*/ 0 w 35"/>
                <a:gd name="T5" fmla="*/ 1 h 15"/>
                <a:gd name="T6" fmla="*/ 0 w 35"/>
                <a:gd name="T7" fmla="*/ 0 h 15"/>
                <a:gd name="T8" fmla="*/ 0 w 3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15"/>
                <a:gd name="T17" fmla="*/ 35 w 3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15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35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5" name="Line 1457">
              <a:extLst>
                <a:ext uri="{FF2B5EF4-FFF2-40B4-BE49-F238E27FC236}">
                  <a16:creationId xmlns:a16="http://schemas.microsoft.com/office/drawing/2014/main" id="{541AEB75-D104-47EB-9D1A-89A626CDA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94382" y="5187738"/>
              <a:ext cx="12408" cy="47625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6" name="Line 1458">
              <a:extLst>
                <a:ext uri="{FF2B5EF4-FFF2-40B4-BE49-F238E27FC236}">
                  <a16:creationId xmlns:a16="http://schemas.microsoft.com/office/drawing/2014/main" id="{ADB50545-8A00-4FEB-BEC7-6E013B2B9D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06571" y="5187738"/>
              <a:ext cx="33090" cy="17009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7" name="Line 1459">
              <a:extLst>
                <a:ext uri="{FF2B5EF4-FFF2-40B4-BE49-F238E27FC236}">
                  <a16:creationId xmlns:a16="http://schemas.microsoft.com/office/drawing/2014/main" id="{CB6F8E26-88E6-4A66-B2DF-E44FB5B4C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39661" y="5218354"/>
              <a:ext cx="12408" cy="17011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8" name="Line 1460">
              <a:extLst>
                <a:ext uri="{FF2B5EF4-FFF2-40B4-BE49-F238E27FC236}">
                  <a16:creationId xmlns:a16="http://schemas.microsoft.com/office/drawing/2014/main" id="{1D8BB568-DA45-46B4-B737-4E0588B6D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4118" y="5235360"/>
              <a:ext cx="16546" cy="34017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49" name="Line 1461">
              <a:extLst>
                <a:ext uri="{FF2B5EF4-FFF2-40B4-BE49-F238E27FC236}">
                  <a16:creationId xmlns:a16="http://schemas.microsoft.com/office/drawing/2014/main" id="{CD4CD64A-3598-421E-BF49-8644CEF71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0664" y="5282989"/>
              <a:ext cx="28955" cy="17009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0" name="Freeform 1462">
              <a:extLst>
                <a:ext uri="{FF2B5EF4-FFF2-40B4-BE49-F238E27FC236}">
                  <a16:creationId xmlns:a16="http://schemas.microsoft.com/office/drawing/2014/main" id="{AEDBBF47-8B4F-4E8F-8266-738FD3840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781" y="4823743"/>
              <a:ext cx="248185" cy="146279"/>
            </a:xfrm>
            <a:custGeom>
              <a:avLst/>
              <a:gdLst>
                <a:gd name="T0" fmla="*/ 1 w 278"/>
                <a:gd name="T1" fmla="*/ 1 h 144"/>
                <a:gd name="T2" fmla="*/ 1 w 278"/>
                <a:gd name="T3" fmla="*/ 1 h 144"/>
                <a:gd name="T4" fmla="*/ 1 w 278"/>
                <a:gd name="T5" fmla="*/ 1 h 144"/>
                <a:gd name="T6" fmla="*/ 1 w 278"/>
                <a:gd name="T7" fmla="*/ 1 h 144"/>
                <a:gd name="T8" fmla="*/ 1 w 278"/>
                <a:gd name="T9" fmla="*/ 1 h 144"/>
                <a:gd name="T10" fmla="*/ 1 w 278"/>
                <a:gd name="T11" fmla="*/ 1 h 144"/>
                <a:gd name="T12" fmla="*/ 1 w 278"/>
                <a:gd name="T13" fmla="*/ 1 h 144"/>
                <a:gd name="T14" fmla="*/ 1 w 278"/>
                <a:gd name="T15" fmla="*/ 1 h 144"/>
                <a:gd name="T16" fmla="*/ 1 w 278"/>
                <a:gd name="T17" fmla="*/ 1 h 144"/>
                <a:gd name="T18" fmla="*/ 0 w 278"/>
                <a:gd name="T19" fmla="*/ 1 h 144"/>
                <a:gd name="T20" fmla="*/ 1 w 278"/>
                <a:gd name="T21" fmla="*/ 1 h 144"/>
                <a:gd name="T22" fmla="*/ 1 w 278"/>
                <a:gd name="T23" fmla="*/ 1 h 144"/>
                <a:gd name="T24" fmla="*/ 1 w 278"/>
                <a:gd name="T25" fmla="*/ 1 h 144"/>
                <a:gd name="T26" fmla="*/ 1 w 278"/>
                <a:gd name="T27" fmla="*/ 1 h 144"/>
                <a:gd name="T28" fmla="*/ 1 w 278"/>
                <a:gd name="T29" fmla="*/ 1 h 144"/>
                <a:gd name="T30" fmla="*/ 1 w 278"/>
                <a:gd name="T31" fmla="*/ 1 h 144"/>
                <a:gd name="T32" fmla="*/ 1 w 278"/>
                <a:gd name="T33" fmla="*/ 1 h 144"/>
                <a:gd name="T34" fmla="*/ 1 w 278"/>
                <a:gd name="T35" fmla="*/ 1 h 144"/>
                <a:gd name="T36" fmla="*/ 1 w 278"/>
                <a:gd name="T37" fmla="*/ 1 h 144"/>
                <a:gd name="T38" fmla="*/ 1 w 278"/>
                <a:gd name="T39" fmla="*/ 1 h 144"/>
                <a:gd name="T40" fmla="*/ 1 w 278"/>
                <a:gd name="T41" fmla="*/ 1 h 144"/>
                <a:gd name="T42" fmla="*/ 1 w 278"/>
                <a:gd name="T43" fmla="*/ 1 h 144"/>
                <a:gd name="T44" fmla="*/ 1 w 278"/>
                <a:gd name="T45" fmla="*/ 0 h 144"/>
                <a:gd name="T46" fmla="*/ 1 w 278"/>
                <a:gd name="T47" fmla="*/ 1 h 144"/>
                <a:gd name="T48" fmla="*/ 1 w 278"/>
                <a:gd name="T49" fmla="*/ 1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8"/>
                <a:gd name="T76" fmla="*/ 0 h 144"/>
                <a:gd name="T77" fmla="*/ 278 w 278"/>
                <a:gd name="T78" fmla="*/ 144 h 1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8" h="144">
                  <a:moveTo>
                    <a:pt x="158" y="48"/>
                  </a:moveTo>
                  <a:lnTo>
                    <a:pt x="158" y="48"/>
                  </a:lnTo>
                  <a:lnTo>
                    <a:pt x="175" y="48"/>
                  </a:lnTo>
                  <a:lnTo>
                    <a:pt x="158" y="63"/>
                  </a:lnTo>
                  <a:lnTo>
                    <a:pt x="140" y="63"/>
                  </a:lnTo>
                  <a:lnTo>
                    <a:pt x="123" y="63"/>
                  </a:lnTo>
                  <a:lnTo>
                    <a:pt x="88" y="96"/>
                  </a:lnTo>
                  <a:lnTo>
                    <a:pt x="52" y="96"/>
                  </a:lnTo>
                  <a:lnTo>
                    <a:pt x="52" y="126"/>
                  </a:lnTo>
                  <a:lnTo>
                    <a:pt x="0" y="126"/>
                  </a:lnTo>
                  <a:lnTo>
                    <a:pt x="35" y="144"/>
                  </a:lnTo>
                  <a:lnTo>
                    <a:pt x="69" y="144"/>
                  </a:lnTo>
                  <a:lnTo>
                    <a:pt x="88" y="126"/>
                  </a:lnTo>
                  <a:lnTo>
                    <a:pt x="123" y="144"/>
                  </a:lnTo>
                  <a:lnTo>
                    <a:pt x="140" y="126"/>
                  </a:lnTo>
                  <a:lnTo>
                    <a:pt x="192" y="63"/>
                  </a:lnTo>
                  <a:lnTo>
                    <a:pt x="244" y="63"/>
                  </a:lnTo>
                  <a:lnTo>
                    <a:pt x="261" y="63"/>
                  </a:lnTo>
                  <a:lnTo>
                    <a:pt x="244" y="48"/>
                  </a:lnTo>
                  <a:lnTo>
                    <a:pt x="278" y="48"/>
                  </a:lnTo>
                  <a:lnTo>
                    <a:pt x="227" y="30"/>
                  </a:lnTo>
                  <a:lnTo>
                    <a:pt x="227" y="15"/>
                  </a:lnTo>
                  <a:lnTo>
                    <a:pt x="209" y="0"/>
                  </a:lnTo>
                  <a:lnTo>
                    <a:pt x="175" y="30"/>
                  </a:lnTo>
                  <a:lnTo>
                    <a:pt x="158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1" name="Freeform 1463">
              <a:extLst>
                <a:ext uri="{FF2B5EF4-FFF2-40B4-BE49-F238E27FC236}">
                  <a16:creationId xmlns:a16="http://schemas.microsoft.com/office/drawing/2014/main" id="{C23D28FF-4FCC-4BAD-AF50-C4BB587D7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8330" y="4871368"/>
              <a:ext cx="45501" cy="17011"/>
            </a:xfrm>
            <a:custGeom>
              <a:avLst/>
              <a:gdLst>
                <a:gd name="T0" fmla="*/ 0 w 52"/>
                <a:gd name="T1" fmla="*/ 1 h 15"/>
                <a:gd name="T2" fmla="*/ 0 w 52"/>
                <a:gd name="T3" fmla="*/ 1 h 15"/>
                <a:gd name="T4" fmla="*/ 1 w 52"/>
                <a:gd name="T5" fmla="*/ 1 h 15"/>
                <a:gd name="T6" fmla="*/ 1 w 52"/>
                <a:gd name="T7" fmla="*/ 1 h 15"/>
                <a:gd name="T8" fmla="*/ 1 w 52"/>
                <a:gd name="T9" fmla="*/ 0 h 15"/>
                <a:gd name="T10" fmla="*/ 1 w 52"/>
                <a:gd name="T11" fmla="*/ 0 h 15"/>
                <a:gd name="T12" fmla="*/ 0 w 52"/>
                <a:gd name="T13" fmla="*/ 1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5"/>
                <a:gd name="T23" fmla="*/ 52 w 52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5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35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2" name="Freeform 1464">
              <a:extLst>
                <a:ext uri="{FF2B5EF4-FFF2-40B4-BE49-F238E27FC236}">
                  <a16:creationId xmlns:a16="http://schemas.microsoft.com/office/drawing/2014/main" id="{2C796E0F-A78B-4767-B439-DDBCC43BE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237" y="4888378"/>
              <a:ext cx="248185" cy="210913"/>
            </a:xfrm>
            <a:custGeom>
              <a:avLst/>
              <a:gdLst>
                <a:gd name="T0" fmla="*/ 1 w 278"/>
                <a:gd name="T1" fmla="*/ 1 h 207"/>
                <a:gd name="T2" fmla="*/ 1 w 278"/>
                <a:gd name="T3" fmla="*/ 1 h 207"/>
                <a:gd name="T4" fmla="*/ 1 w 278"/>
                <a:gd name="T5" fmla="*/ 1 h 207"/>
                <a:gd name="T6" fmla="*/ 1 w 278"/>
                <a:gd name="T7" fmla="*/ 1 h 207"/>
                <a:gd name="T8" fmla="*/ 1 w 278"/>
                <a:gd name="T9" fmla="*/ 1 h 207"/>
                <a:gd name="T10" fmla="*/ 1 w 278"/>
                <a:gd name="T11" fmla="*/ 1 h 207"/>
                <a:gd name="T12" fmla="*/ 1 w 278"/>
                <a:gd name="T13" fmla="*/ 1 h 207"/>
                <a:gd name="T14" fmla="*/ 1 w 278"/>
                <a:gd name="T15" fmla="*/ 0 h 207"/>
                <a:gd name="T16" fmla="*/ 1 w 278"/>
                <a:gd name="T17" fmla="*/ 0 h 207"/>
                <a:gd name="T18" fmla="*/ 1 w 278"/>
                <a:gd name="T19" fmla="*/ 1 h 207"/>
                <a:gd name="T20" fmla="*/ 1 w 278"/>
                <a:gd name="T21" fmla="*/ 1 h 207"/>
                <a:gd name="T22" fmla="*/ 1 w 278"/>
                <a:gd name="T23" fmla="*/ 1 h 207"/>
                <a:gd name="T24" fmla="*/ 1 w 278"/>
                <a:gd name="T25" fmla="*/ 1 h 207"/>
                <a:gd name="T26" fmla="*/ 1 w 278"/>
                <a:gd name="T27" fmla="*/ 1 h 207"/>
                <a:gd name="T28" fmla="*/ 1 w 278"/>
                <a:gd name="T29" fmla="*/ 1 h 207"/>
                <a:gd name="T30" fmla="*/ 1 w 278"/>
                <a:gd name="T31" fmla="*/ 1 h 207"/>
                <a:gd name="T32" fmla="*/ 1 w 278"/>
                <a:gd name="T33" fmla="*/ 1 h 207"/>
                <a:gd name="T34" fmla="*/ 1 w 278"/>
                <a:gd name="T35" fmla="*/ 1 h 207"/>
                <a:gd name="T36" fmla="*/ 1 w 278"/>
                <a:gd name="T37" fmla="*/ 1 h 207"/>
                <a:gd name="T38" fmla="*/ 1 w 278"/>
                <a:gd name="T39" fmla="*/ 1 h 207"/>
                <a:gd name="T40" fmla="*/ 1 w 278"/>
                <a:gd name="T41" fmla="*/ 1 h 207"/>
                <a:gd name="T42" fmla="*/ 1 w 278"/>
                <a:gd name="T43" fmla="*/ 1 h 207"/>
                <a:gd name="T44" fmla="*/ 1 w 278"/>
                <a:gd name="T45" fmla="*/ 1 h 207"/>
                <a:gd name="T46" fmla="*/ 1 w 278"/>
                <a:gd name="T47" fmla="*/ 1 h 207"/>
                <a:gd name="T48" fmla="*/ 1 w 278"/>
                <a:gd name="T49" fmla="*/ 1 h 207"/>
                <a:gd name="T50" fmla="*/ 1 w 278"/>
                <a:gd name="T51" fmla="*/ 1 h 207"/>
                <a:gd name="T52" fmla="*/ 0 w 278"/>
                <a:gd name="T53" fmla="*/ 1 h 207"/>
                <a:gd name="T54" fmla="*/ 1 w 278"/>
                <a:gd name="T55" fmla="*/ 1 h 20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8"/>
                <a:gd name="T85" fmla="*/ 0 h 207"/>
                <a:gd name="T86" fmla="*/ 278 w 278"/>
                <a:gd name="T87" fmla="*/ 207 h 20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8" h="207">
                  <a:moveTo>
                    <a:pt x="17" y="63"/>
                  </a:moveTo>
                  <a:lnTo>
                    <a:pt x="17" y="63"/>
                  </a:lnTo>
                  <a:lnTo>
                    <a:pt x="52" y="81"/>
                  </a:lnTo>
                  <a:lnTo>
                    <a:pt x="86" y="81"/>
                  </a:lnTo>
                  <a:lnTo>
                    <a:pt x="104" y="63"/>
                  </a:lnTo>
                  <a:lnTo>
                    <a:pt x="138" y="81"/>
                  </a:lnTo>
                  <a:lnTo>
                    <a:pt x="155" y="63"/>
                  </a:lnTo>
                  <a:lnTo>
                    <a:pt x="207" y="0"/>
                  </a:lnTo>
                  <a:lnTo>
                    <a:pt x="261" y="0"/>
                  </a:lnTo>
                  <a:lnTo>
                    <a:pt x="244" y="33"/>
                  </a:lnTo>
                  <a:lnTo>
                    <a:pt x="261" y="48"/>
                  </a:lnTo>
                  <a:lnTo>
                    <a:pt x="244" y="63"/>
                  </a:lnTo>
                  <a:lnTo>
                    <a:pt x="278" y="81"/>
                  </a:lnTo>
                  <a:lnTo>
                    <a:pt x="261" y="96"/>
                  </a:lnTo>
                  <a:lnTo>
                    <a:pt x="224" y="129"/>
                  </a:lnTo>
                  <a:lnTo>
                    <a:pt x="207" y="159"/>
                  </a:lnTo>
                  <a:lnTo>
                    <a:pt x="224" y="159"/>
                  </a:lnTo>
                  <a:lnTo>
                    <a:pt x="207" y="192"/>
                  </a:lnTo>
                  <a:lnTo>
                    <a:pt x="173" y="207"/>
                  </a:lnTo>
                  <a:lnTo>
                    <a:pt x="155" y="192"/>
                  </a:lnTo>
                  <a:lnTo>
                    <a:pt x="121" y="192"/>
                  </a:lnTo>
                  <a:lnTo>
                    <a:pt x="86" y="192"/>
                  </a:lnTo>
                  <a:lnTo>
                    <a:pt x="86" y="176"/>
                  </a:lnTo>
                  <a:lnTo>
                    <a:pt x="52" y="176"/>
                  </a:lnTo>
                  <a:lnTo>
                    <a:pt x="34" y="144"/>
                  </a:lnTo>
                  <a:lnTo>
                    <a:pt x="17" y="111"/>
                  </a:lnTo>
                  <a:lnTo>
                    <a:pt x="0" y="81"/>
                  </a:lnTo>
                  <a:lnTo>
                    <a:pt x="17" y="6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3" name="Freeform 1465">
              <a:extLst>
                <a:ext uri="{FF2B5EF4-FFF2-40B4-BE49-F238E27FC236}">
                  <a16:creationId xmlns:a16="http://schemas.microsoft.com/office/drawing/2014/main" id="{53DBB86F-0F7E-49C8-B071-BE2083D4C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097" y="4953012"/>
              <a:ext cx="16546" cy="34017"/>
            </a:xfrm>
            <a:custGeom>
              <a:avLst/>
              <a:gdLst>
                <a:gd name="T0" fmla="*/ 0 w 19"/>
                <a:gd name="T1" fmla="*/ 0 h 33"/>
                <a:gd name="T2" fmla="*/ 0 w 19"/>
                <a:gd name="T3" fmla="*/ 0 h 33"/>
                <a:gd name="T4" fmla="*/ 1 w 19"/>
                <a:gd name="T5" fmla="*/ 0 h 33"/>
                <a:gd name="T6" fmla="*/ 0 w 19"/>
                <a:gd name="T7" fmla="*/ 0 h 33"/>
                <a:gd name="T8" fmla="*/ 0 w 19"/>
                <a:gd name="T9" fmla="*/ 0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33"/>
                <a:gd name="T17" fmla="*/ 19 w 1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33">
                  <a:moveTo>
                    <a:pt x="0" y="18"/>
                  </a:moveTo>
                  <a:lnTo>
                    <a:pt x="0" y="18"/>
                  </a:lnTo>
                  <a:lnTo>
                    <a:pt x="19" y="33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4" name="Freeform 1466">
              <a:extLst>
                <a:ext uri="{FF2B5EF4-FFF2-40B4-BE49-F238E27FC236}">
                  <a16:creationId xmlns:a16="http://schemas.microsoft.com/office/drawing/2014/main" id="{93D427DE-F8FC-4EA2-85D5-716E472C3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0187" y="5017647"/>
              <a:ext cx="12408" cy="34017"/>
            </a:xfrm>
            <a:custGeom>
              <a:avLst/>
              <a:gdLst>
                <a:gd name="T0" fmla="*/ 0 w 16"/>
                <a:gd name="T1" fmla="*/ 0 h 30"/>
                <a:gd name="T2" fmla="*/ 0 w 16"/>
                <a:gd name="T3" fmla="*/ 0 h 30"/>
                <a:gd name="T4" fmla="*/ 1 w 16"/>
                <a:gd name="T5" fmla="*/ 1 h 30"/>
                <a:gd name="T6" fmla="*/ 1 w 16"/>
                <a:gd name="T7" fmla="*/ 1 h 30"/>
                <a:gd name="T8" fmla="*/ 1 w 16"/>
                <a:gd name="T9" fmla="*/ 0 h 30"/>
                <a:gd name="T10" fmla="*/ 0 w 16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0"/>
                <a:gd name="T20" fmla="*/ 16 w 16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0">
                  <a:moveTo>
                    <a:pt x="0" y="0"/>
                  </a:moveTo>
                  <a:lnTo>
                    <a:pt x="0" y="0"/>
                  </a:lnTo>
                  <a:lnTo>
                    <a:pt x="16" y="30"/>
                  </a:lnTo>
                  <a:lnTo>
                    <a:pt x="16" y="1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5" name="Freeform 1467">
              <a:extLst>
                <a:ext uri="{FF2B5EF4-FFF2-40B4-BE49-F238E27FC236}">
                  <a16:creationId xmlns:a16="http://schemas.microsoft.com/office/drawing/2014/main" id="{CFF9612A-F731-47DB-8BB2-C79747114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6907" y="4742099"/>
              <a:ext cx="66183" cy="98653"/>
            </a:xfrm>
            <a:custGeom>
              <a:avLst/>
              <a:gdLst>
                <a:gd name="T0" fmla="*/ 0 w 71"/>
                <a:gd name="T1" fmla="*/ 1 h 96"/>
                <a:gd name="T2" fmla="*/ 0 w 71"/>
                <a:gd name="T3" fmla="*/ 1 h 96"/>
                <a:gd name="T4" fmla="*/ 1 w 71"/>
                <a:gd name="T5" fmla="*/ 1 h 96"/>
                <a:gd name="T6" fmla="*/ 1 w 71"/>
                <a:gd name="T7" fmla="*/ 1 h 96"/>
                <a:gd name="T8" fmla="*/ 1 w 71"/>
                <a:gd name="T9" fmla="*/ 1 h 96"/>
                <a:gd name="T10" fmla="*/ 1 w 71"/>
                <a:gd name="T11" fmla="*/ 1 h 96"/>
                <a:gd name="T12" fmla="*/ 1 w 71"/>
                <a:gd name="T13" fmla="*/ 0 h 96"/>
                <a:gd name="T14" fmla="*/ 0 w 71"/>
                <a:gd name="T15" fmla="*/ 1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96"/>
                <a:gd name="T26" fmla="*/ 71 w 71"/>
                <a:gd name="T27" fmla="*/ 96 h 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96">
                  <a:moveTo>
                    <a:pt x="0" y="48"/>
                  </a:moveTo>
                  <a:lnTo>
                    <a:pt x="0" y="48"/>
                  </a:lnTo>
                  <a:lnTo>
                    <a:pt x="17" y="96"/>
                  </a:lnTo>
                  <a:lnTo>
                    <a:pt x="54" y="96"/>
                  </a:lnTo>
                  <a:lnTo>
                    <a:pt x="71" y="63"/>
                  </a:lnTo>
                  <a:lnTo>
                    <a:pt x="37" y="15"/>
                  </a:lnTo>
                  <a:lnTo>
                    <a:pt x="17" y="0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6" name="Freeform 1468">
              <a:extLst>
                <a:ext uri="{FF2B5EF4-FFF2-40B4-BE49-F238E27FC236}">
                  <a16:creationId xmlns:a16="http://schemas.microsoft.com/office/drawing/2014/main" id="{43741734-C390-4BE2-BBB4-7ED3F1D43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4237" y="4483562"/>
              <a:ext cx="62048" cy="47625"/>
            </a:xfrm>
            <a:custGeom>
              <a:avLst/>
              <a:gdLst>
                <a:gd name="T0" fmla="*/ 0 w 69"/>
                <a:gd name="T1" fmla="*/ 1 h 48"/>
                <a:gd name="T2" fmla="*/ 0 w 69"/>
                <a:gd name="T3" fmla="*/ 1 h 48"/>
                <a:gd name="T4" fmla="*/ 0 w 69"/>
                <a:gd name="T5" fmla="*/ 1 h 48"/>
                <a:gd name="T6" fmla="*/ 1 w 69"/>
                <a:gd name="T7" fmla="*/ 1 h 48"/>
                <a:gd name="T8" fmla="*/ 1 w 69"/>
                <a:gd name="T9" fmla="*/ 1 h 48"/>
                <a:gd name="T10" fmla="*/ 1 w 69"/>
                <a:gd name="T11" fmla="*/ 0 h 48"/>
                <a:gd name="T12" fmla="*/ 1 w 69"/>
                <a:gd name="T13" fmla="*/ 0 h 48"/>
                <a:gd name="T14" fmla="*/ 0 w 69"/>
                <a:gd name="T15" fmla="*/ 1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48"/>
                <a:gd name="T26" fmla="*/ 69 w 69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48">
                  <a:moveTo>
                    <a:pt x="0" y="15"/>
                  </a:moveTo>
                  <a:lnTo>
                    <a:pt x="0" y="15"/>
                  </a:lnTo>
                  <a:lnTo>
                    <a:pt x="0" y="31"/>
                  </a:lnTo>
                  <a:lnTo>
                    <a:pt x="34" y="48"/>
                  </a:lnTo>
                  <a:lnTo>
                    <a:pt x="52" y="31"/>
                  </a:lnTo>
                  <a:lnTo>
                    <a:pt x="69" y="0"/>
                  </a:lnTo>
                  <a:lnTo>
                    <a:pt x="17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7" name="Freeform 1469">
              <a:extLst>
                <a:ext uri="{FF2B5EF4-FFF2-40B4-BE49-F238E27FC236}">
                  <a16:creationId xmlns:a16="http://schemas.microsoft.com/office/drawing/2014/main" id="{99500BD6-E36A-477D-84D5-B7EB1D9A6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377" y="4337285"/>
              <a:ext cx="45499" cy="81644"/>
            </a:xfrm>
            <a:custGeom>
              <a:avLst/>
              <a:gdLst>
                <a:gd name="T0" fmla="*/ 0 w 52"/>
                <a:gd name="T1" fmla="*/ 1 h 79"/>
                <a:gd name="T2" fmla="*/ 0 w 52"/>
                <a:gd name="T3" fmla="*/ 1 h 79"/>
                <a:gd name="T4" fmla="*/ 0 w 52"/>
                <a:gd name="T5" fmla="*/ 1 h 79"/>
                <a:gd name="T6" fmla="*/ 1 w 52"/>
                <a:gd name="T7" fmla="*/ 1 h 79"/>
                <a:gd name="T8" fmla="*/ 1 w 52"/>
                <a:gd name="T9" fmla="*/ 0 h 79"/>
                <a:gd name="T10" fmla="*/ 1 w 52"/>
                <a:gd name="T11" fmla="*/ 0 h 79"/>
                <a:gd name="T12" fmla="*/ 0 w 52"/>
                <a:gd name="T13" fmla="*/ 1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79"/>
                <a:gd name="T23" fmla="*/ 52 w 52"/>
                <a:gd name="T24" fmla="*/ 79 h 7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79">
                  <a:moveTo>
                    <a:pt x="0" y="48"/>
                  </a:moveTo>
                  <a:lnTo>
                    <a:pt x="0" y="48"/>
                  </a:lnTo>
                  <a:lnTo>
                    <a:pt x="0" y="63"/>
                  </a:lnTo>
                  <a:lnTo>
                    <a:pt x="17" y="79"/>
                  </a:lnTo>
                  <a:lnTo>
                    <a:pt x="52" y="0"/>
                  </a:lnTo>
                  <a:lnTo>
                    <a:pt x="34" y="0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8" name="Freeform 1470">
              <a:extLst>
                <a:ext uri="{FF2B5EF4-FFF2-40B4-BE49-F238E27FC236}">
                  <a16:creationId xmlns:a16="http://schemas.microsoft.com/office/drawing/2014/main" id="{1FBA63AB-1214-49D3-B5FD-1BBBE9D6C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1593" y="4854359"/>
              <a:ext cx="260596" cy="292557"/>
            </a:xfrm>
            <a:custGeom>
              <a:avLst/>
              <a:gdLst>
                <a:gd name="T0" fmla="*/ 0 w 296"/>
                <a:gd name="T1" fmla="*/ 0 h 288"/>
                <a:gd name="T2" fmla="*/ 0 w 296"/>
                <a:gd name="T3" fmla="*/ 0 h 288"/>
                <a:gd name="T4" fmla="*/ 0 w 296"/>
                <a:gd name="T5" fmla="*/ 1 h 288"/>
                <a:gd name="T6" fmla="*/ 1 w 296"/>
                <a:gd name="T7" fmla="*/ 1 h 288"/>
                <a:gd name="T8" fmla="*/ 1 w 296"/>
                <a:gd name="T9" fmla="*/ 1 h 288"/>
                <a:gd name="T10" fmla="*/ 1 w 296"/>
                <a:gd name="T11" fmla="*/ 1 h 288"/>
                <a:gd name="T12" fmla="*/ 1 w 296"/>
                <a:gd name="T13" fmla="*/ 1 h 288"/>
                <a:gd name="T14" fmla="*/ 1 w 296"/>
                <a:gd name="T15" fmla="*/ 1 h 288"/>
                <a:gd name="T16" fmla="*/ 1 w 296"/>
                <a:gd name="T17" fmla="*/ 1 h 288"/>
                <a:gd name="T18" fmla="*/ 1 w 296"/>
                <a:gd name="T19" fmla="*/ 1 h 288"/>
                <a:gd name="T20" fmla="*/ 1 w 296"/>
                <a:gd name="T21" fmla="*/ 1 h 288"/>
                <a:gd name="T22" fmla="*/ 1 w 296"/>
                <a:gd name="T23" fmla="*/ 1 h 288"/>
                <a:gd name="T24" fmla="*/ 1 w 296"/>
                <a:gd name="T25" fmla="*/ 1 h 288"/>
                <a:gd name="T26" fmla="*/ 1 w 296"/>
                <a:gd name="T27" fmla="*/ 1 h 288"/>
                <a:gd name="T28" fmla="*/ 1 w 296"/>
                <a:gd name="T29" fmla="*/ 1 h 288"/>
                <a:gd name="T30" fmla="*/ 1 w 296"/>
                <a:gd name="T31" fmla="*/ 1 h 288"/>
                <a:gd name="T32" fmla="*/ 1 w 296"/>
                <a:gd name="T33" fmla="*/ 1 h 288"/>
                <a:gd name="T34" fmla="*/ 1 w 296"/>
                <a:gd name="T35" fmla="*/ 1 h 288"/>
                <a:gd name="T36" fmla="*/ 1 w 296"/>
                <a:gd name="T37" fmla="*/ 1 h 288"/>
                <a:gd name="T38" fmla="*/ 1 w 296"/>
                <a:gd name="T39" fmla="*/ 1 h 288"/>
                <a:gd name="T40" fmla="*/ 1 w 296"/>
                <a:gd name="T41" fmla="*/ 1 h 288"/>
                <a:gd name="T42" fmla="*/ 1 w 296"/>
                <a:gd name="T43" fmla="*/ 1 h 288"/>
                <a:gd name="T44" fmla="*/ 0 w 296"/>
                <a:gd name="T45" fmla="*/ 0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6"/>
                <a:gd name="T70" fmla="*/ 0 h 288"/>
                <a:gd name="T71" fmla="*/ 296 w 296"/>
                <a:gd name="T72" fmla="*/ 288 h 2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6" h="28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5" y="48"/>
                  </a:lnTo>
                  <a:lnTo>
                    <a:pt x="71" y="81"/>
                  </a:lnTo>
                  <a:lnTo>
                    <a:pt x="88" y="96"/>
                  </a:lnTo>
                  <a:lnTo>
                    <a:pt x="106" y="129"/>
                  </a:lnTo>
                  <a:lnTo>
                    <a:pt x="140" y="162"/>
                  </a:lnTo>
                  <a:lnTo>
                    <a:pt x="175" y="225"/>
                  </a:lnTo>
                  <a:lnTo>
                    <a:pt x="244" y="288"/>
                  </a:lnTo>
                  <a:lnTo>
                    <a:pt x="278" y="288"/>
                  </a:lnTo>
                  <a:lnTo>
                    <a:pt x="296" y="225"/>
                  </a:lnTo>
                  <a:lnTo>
                    <a:pt x="278" y="192"/>
                  </a:lnTo>
                  <a:lnTo>
                    <a:pt x="261" y="192"/>
                  </a:lnTo>
                  <a:lnTo>
                    <a:pt x="244" y="162"/>
                  </a:lnTo>
                  <a:lnTo>
                    <a:pt x="227" y="162"/>
                  </a:lnTo>
                  <a:lnTo>
                    <a:pt x="227" y="144"/>
                  </a:lnTo>
                  <a:lnTo>
                    <a:pt x="209" y="129"/>
                  </a:lnTo>
                  <a:lnTo>
                    <a:pt x="209" y="114"/>
                  </a:lnTo>
                  <a:lnTo>
                    <a:pt x="158" y="81"/>
                  </a:lnTo>
                  <a:lnTo>
                    <a:pt x="140" y="81"/>
                  </a:lnTo>
                  <a:lnTo>
                    <a:pt x="54" y="18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59" name="Freeform 1471">
              <a:extLst>
                <a:ext uri="{FF2B5EF4-FFF2-40B4-BE49-F238E27FC236}">
                  <a16:creationId xmlns:a16="http://schemas.microsoft.com/office/drawing/2014/main" id="{9501132C-8C49-4462-8E03-71D87091E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781" y="5146916"/>
              <a:ext cx="215095" cy="64633"/>
            </a:xfrm>
            <a:custGeom>
              <a:avLst/>
              <a:gdLst>
                <a:gd name="T0" fmla="*/ 0 w 242"/>
                <a:gd name="T1" fmla="*/ 0 h 65"/>
                <a:gd name="T2" fmla="*/ 0 w 242"/>
                <a:gd name="T3" fmla="*/ 0 h 65"/>
                <a:gd name="T4" fmla="*/ 1 w 242"/>
                <a:gd name="T5" fmla="*/ 0 h 65"/>
                <a:gd name="T6" fmla="*/ 1 w 242"/>
                <a:gd name="T7" fmla="*/ 0 h 65"/>
                <a:gd name="T8" fmla="*/ 1 w 242"/>
                <a:gd name="T9" fmla="*/ 0 h 65"/>
                <a:gd name="T10" fmla="*/ 1 w 242"/>
                <a:gd name="T11" fmla="*/ 0 h 65"/>
                <a:gd name="T12" fmla="*/ 1 w 242"/>
                <a:gd name="T13" fmla="*/ 0 h 65"/>
                <a:gd name="T14" fmla="*/ 1 w 242"/>
                <a:gd name="T15" fmla="*/ 0 h 65"/>
                <a:gd name="T16" fmla="*/ 1 w 242"/>
                <a:gd name="T17" fmla="*/ 0 h 65"/>
                <a:gd name="T18" fmla="*/ 1 w 242"/>
                <a:gd name="T19" fmla="*/ 0 h 65"/>
                <a:gd name="T20" fmla="*/ 1 w 242"/>
                <a:gd name="T21" fmla="*/ 0 h 65"/>
                <a:gd name="T22" fmla="*/ 1 w 242"/>
                <a:gd name="T23" fmla="*/ 0 h 65"/>
                <a:gd name="T24" fmla="*/ 0 w 242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2"/>
                <a:gd name="T40" fmla="*/ 0 h 65"/>
                <a:gd name="T41" fmla="*/ 242 w 242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2" h="65">
                  <a:moveTo>
                    <a:pt x="0" y="17"/>
                  </a:moveTo>
                  <a:lnTo>
                    <a:pt x="0" y="17"/>
                  </a:lnTo>
                  <a:lnTo>
                    <a:pt x="70" y="48"/>
                  </a:lnTo>
                  <a:lnTo>
                    <a:pt x="242" y="65"/>
                  </a:lnTo>
                  <a:lnTo>
                    <a:pt x="242" y="48"/>
                  </a:lnTo>
                  <a:lnTo>
                    <a:pt x="208" y="48"/>
                  </a:lnTo>
                  <a:lnTo>
                    <a:pt x="191" y="33"/>
                  </a:lnTo>
                  <a:lnTo>
                    <a:pt x="139" y="17"/>
                  </a:lnTo>
                  <a:lnTo>
                    <a:pt x="139" y="33"/>
                  </a:lnTo>
                  <a:lnTo>
                    <a:pt x="104" y="17"/>
                  </a:lnTo>
                  <a:lnTo>
                    <a:pt x="52" y="0"/>
                  </a:lnTo>
                  <a:lnTo>
                    <a:pt x="18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0" name="Freeform 1472">
              <a:extLst>
                <a:ext uri="{FF2B5EF4-FFF2-40B4-BE49-F238E27FC236}">
                  <a16:creationId xmlns:a16="http://schemas.microsoft.com/office/drawing/2014/main" id="{37F42CED-8730-4418-83B9-3F0FFEFE1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874" y="5211549"/>
              <a:ext cx="28957" cy="0"/>
            </a:xfrm>
            <a:custGeom>
              <a:avLst/>
              <a:gdLst>
                <a:gd name="T0" fmla="*/ 0 w 37"/>
                <a:gd name="T1" fmla="*/ 0 w 37"/>
                <a:gd name="T2" fmla="*/ 0 w 37"/>
                <a:gd name="T3" fmla="*/ 0 w 37"/>
                <a:gd name="T4" fmla="*/ 0 w 37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  <a:gd name="T10" fmla="*/ 0 w 37"/>
                <a:gd name="T11" fmla="*/ 37 w 37"/>
              </a:gdLst>
              <a:ahLst/>
              <a:cxnLst>
                <a:cxn ang="T5">
                  <a:pos x="T0" y="0"/>
                </a:cxn>
                <a:cxn ang="T6">
                  <a:pos x="T1" y="0"/>
                </a:cxn>
                <a:cxn ang="T7">
                  <a:pos x="T2" y="0"/>
                </a:cxn>
                <a:cxn ang="T8">
                  <a:pos x="T3" y="0"/>
                </a:cxn>
                <a:cxn ang="T9">
                  <a:pos x="T4" y="0"/>
                </a:cxn>
              </a:cxnLst>
              <a:rect l="T10" t="0" r="T11" b="0"/>
              <a:pathLst>
                <a:path w="37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1" name="Freeform 1473">
              <a:extLst>
                <a:ext uri="{FF2B5EF4-FFF2-40B4-BE49-F238E27FC236}">
                  <a16:creationId xmlns:a16="http://schemas.microsoft.com/office/drawing/2014/main" id="{FDE9D989-5748-4678-BA19-23A91BF8B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781" y="5034656"/>
              <a:ext cx="28957" cy="47625"/>
            </a:xfrm>
            <a:custGeom>
              <a:avLst/>
              <a:gdLst>
                <a:gd name="T0" fmla="*/ 0 w 35"/>
                <a:gd name="T1" fmla="*/ 1 h 48"/>
                <a:gd name="T2" fmla="*/ 0 w 35"/>
                <a:gd name="T3" fmla="*/ 1 h 48"/>
                <a:gd name="T4" fmla="*/ 1 w 35"/>
                <a:gd name="T5" fmla="*/ 1 h 48"/>
                <a:gd name="T6" fmla="*/ 1 w 35"/>
                <a:gd name="T7" fmla="*/ 1 h 48"/>
                <a:gd name="T8" fmla="*/ 1 w 35"/>
                <a:gd name="T9" fmla="*/ 1 h 48"/>
                <a:gd name="T10" fmla="*/ 1 w 35"/>
                <a:gd name="T11" fmla="*/ 0 h 48"/>
                <a:gd name="T12" fmla="*/ 0 w 35"/>
                <a:gd name="T13" fmla="*/ 1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8"/>
                <a:gd name="T23" fmla="*/ 35 w 3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8">
                  <a:moveTo>
                    <a:pt x="0" y="15"/>
                  </a:moveTo>
                  <a:lnTo>
                    <a:pt x="0" y="15"/>
                  </a:lnTo>
                  <a:lnTo>
                    <a:pt x="18" y="32"/>
                  </a:lnTo>
                  <a:lnTo>
                    <a:pt x="35" y="48"/>
                  </a:lnTo>
                  <a:lnTo>
                    <a:pt x="35" y="32"/>
                  </a:lnTo>
                  <a:lnTo>
                    <a:pt x="18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2" name="Freeform 1474">
              <a:extLst>
                <a:ext uri="{FF2B5EF4-FFF2-40B4-BE49-F238E27FC236}">
                  <a16:creationId xmlns:a16="http://schemas.microsoft.com/office/drawing/2014/main" id="{A708E879-5B30-464D-9FAE-8673DA195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5282" y="5065272"/>
              <a:ext cx="16546" cy="17009"/>
            </a:xfrm>
            <a:custGeom>
              <a:avLst/>
              <a:gdLst>
                <a:gd name="T0" fmla="*/ 0 w 18"/>
                <a:gd name="T1" fmla="*/ 1 h 16"/>
                <a:gd name="T2" fmla="*/ 0 w 18"/>
                <a:gd name="T3" fmla="*/ 1 h 16"/>
                <a:gd name="T4" fmla="*/ 1 w 18"/>
                <a:gd name="T5" fmla="*/ 1 h 16"/>
                <a:gd name="T6" fmla="*/ 1 w 18"/>
                <a:gd name="T7" fmla="*/ 0 h 16"/>
                <a:gd name="T8" fmla="*/ 0 w 18"/>
                <a:gd name="T9" fmla="*/ 0 h 16"/>
                <a:gd name="T10" fmla="*/ 0 w 18"/>
                <a:gd name="T11" fmla="*/ 1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6"/>
                <a:gd name="T20" fmla="*/ 18 w 1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6">
                  <a:moveTo>
                    <a:pt x="0" y="16"/>
                  </a:moveTo>
                  <a:lnTo>
                    <a:pt x="0" y="16"/>
                  </a:lnTo>
                  <a:lnTo>
                    <a:pt x="18" y="16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3" name="Freeform 1475">
              <a:extLst>
                <a:ext uri="{FF2B5EF4-FFF2-40B4-BE49-F238E27FC236}">
                  <a16:creationId xmlns:a16="http://schemas.microsoft.com/office/drawing/2014/main" id="{890D16C0-EFC3-4144-825D-86352ED8C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377" y="4517579"/>
              <a:ext cx="91002" cy="142876"/>
            </a:xfrm>
            <a:custGeom>
              <a:avLst/>
              <a:gdLst>
                <a:gd name="T0" fmla="*/ 0 w 104"/>
                <a:gd name="T1" fmla="*/ 1 h 143"/>
                <a:gd name="T2" fmla="*/ 0 w 104"/>
                <a:gd name="T3" fmla="*/ 1 h 143"/>
                <a:gd name="T4" fmla="*/ 0 w 104"/>
                <a:gd name="T5" fmla="*/ 1 h 143"/>
                <a:gd name="T6" fmla="*/ 1 w 104"/>
                <a:gd name="T7" fmla="*/ 1 h 143"/>
                <a:gd name="T8" fmla="*/ 1 w 104"/>
                <a:gd name="T9" fmla="*/ 1 h 143"/>
                <a:gd name="T10" fmla="*/ 1 w 104"/>
                <a:gd name="T11" fmla="*/ 1 h 143"/>
                <a:gd name="T12" fmla="*/ 1 w 104"/>
                <a:gd name="T13" fmla="*/ 1 h 143"/>
                <a:gd name="T14" fmla="*/ 1 w 104"/>
                <a:gd name="T15" fmla="*/ 1 h 143"/>
                <a:gd name="T16" fmla="*/ 1 w 104"/>
                <a:gd name="T17" fmla="*/ 1 h 143"/>
                <a:gd name="T18" fmla="*/ 1 w 104"/>
                <a:gd name="T19" fmla="*/ 1 h 143"/>
                <a:gd name="T20" fmla="*/ 1 w 104"/>
                <a:gd name="T21" fmla="*/ 1 h 143"/>
                <a:gd name="T22" fmla="*/ 1 w 104"/>
                <a:gd name="T23" fmla="*/ 1 h 143"/>
                <a:gd name="T24" fmla="*/ 1 w 104"/>
                <a:gd name="T25" fmla="*/ 1 h 143"/>
                <a:gd name="T26" fmla="*/ 1 w 104"/>
                <a:gd name="T27" fmla="*/ 1 h 143"/>
                <a:gd name="T28" fmla="*/ 1 w 104"/>
                <a:gd name="T29" fmla="*/ 1 h 143"/>
                <a:gd name="T30" fmla="*/ 1 w 104"/>
                <a:gd name="T31" fmla="*/ 1 h 143"/>
                <a:gd name="T32" fmla="*/ 1 w 104"/>
                <a:gd name="T33" fmla="*/ 1 h 143"/>
                <a:gd name="T34" fmla="*/ 1 w 104"/>
                <a:gd name="T35" fmla="*/ 1 h 143"/>
                <a:gd name="T36" fmla="*/ 1 w 104"/>
                <a:gd name="T37" fmla="*/ 0 h 143"/>
                <a:gd name="T38" fmla="*/ 1 w 104"/>
                <a:gd name="T39" fmla="*/ 1 h 143"/>
                <a:gd name="T40" fmla="*/ 1 w 104"/>
                <a:gd name="T41" fmla="*/ 0 h 143"/>
                <a:gd name="T42" fmla="*/ 0 w 104"/>
                <a:gd name="T43" fmla="*/ 1 h 14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4"/>
                <a:gd name="T67" fmla="*/ 0 h 143"/>
                <a:gd name="T68" fmla="*/ 104 w 104"/>
                <a:gd name="T69" fmla="*/ 143 h 14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4" h="143">
                  <a:moveTo>
                    <a:pt x="0" y="65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17" y="113"/>
                  </a:lnTo>
                  <a:lnTo>
                    <a:pt x="17" y="128"/>
                  </a:lnTo>
                  <a:lnTo>
                    <a:pt x="34" y="128"/>
                  </a:lnTo>
                  <a:lnTo>
                    <a:pt x="52" y="128"/>
                  </a:lnTo>
                  <a:lnTo>
                    <a:pt x="69" y="143"/>
                  </a:lnTo>
                  <a:lnTo>
                    <a:pt x="69" y="128"/>
                  </a:lnTo>
                  <a:lnTo>
                    <a:pt x="86" y="143"/>
                  </a:lnTo>
                  <a:lnTo>
                    <a:pt x="104" y="143"/>
                  </a:lnTo>
                  <a:lnTo>
                    <a:pt x="86" y="128"/>
                  </a:lnTo>
                  <a:lnTo>
                    <a:pt x="104" y="128"/>
                  </a:lnTo>
                  <a:lnTo>
                    <a:pt x="69" y="113"/>
                  </a:lnTo>
                  <a:lnTo>
                    <a:pt x="52" y="128"/>
                  </a:lnTo>
                  <a:lnTo>
                    <a:pt x="34" y="95"/>
                  </a:lnTo>
                  <a:lnTo>
                    <a:pt x="69" y="48"/>
                  </a:lnTo>
                  <a:lnTo>
                    <a:pt x="52" y="32"/>
                  </a:lnTo>
                  <a:lnTo>
                    <a:pt x="69" y="0"/>
                  </a:lnTo>
                  <a:lnTo>
                    <a:pt x="52" y="17"/>
                  </a:lnTo>
                  <a:lnTo>
                    <a:pt x="17" y="0"/>
                  </a:lnTo>
                  <a:lnTo>
                    <a:pt x="0" y="6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4" name="Freeform 1476">
              <a:extLst>
                <a:ext uri="{FF2B5EF4-FFF2-40B4-BE49-F238E27FC236}">
                  <a16:creationId xmlns:a16="http://schemas.microsoft.com/office/drawing/2014/main" id="{F3D53612-6C8B-43A5-A53E-EB607E6DE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6921" y="4711483"/>
              <a:ext cx="62045" cy="78241"/>
            </a:xfrm>
            <a:custGeom>
              <a:avLst/>
              <a:gdLst>
                <a:gd name="T0" fmla="*/ 0 w 69"/>
                <a:gd name="T1" fmla="*/ 0 h 81"/>
                <a:gd name="T2" fmla="*/ 0 w 69"/>
                <a:gd name="T3" fmla="*/ 0 h 81"/>
                <a:gd name="T4" fmla="*/ 0 w 69"/>
                <a:gd name="T5" fmla="*/ 0 h 81"/>
                <a:gd name="T6" fmla="*/ 0 w 69"/>
                <a:gd name="T7" fmla="*/ 0 h 81"/>
                <a:gd name="T8" fmla="*/ 0 w 69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"/>
                <a:gd name="T16" fmla="*/ 0 h 81"/>
                <a:gd name="T17" fmla="*/ 69 w 69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" h="81">
                  <a:moveTo>
                    <a:pt x="0" y="81"/>
                  </a:moveTo>
                  <a:lnTo>
                    <a:pt x="0" y="81"/>
                  </a:lnTo>
                  <a:lnTo>
                    <a:pt x="69" y="18"/>
                  </a:lnTo>
                  <a:lnTo>
                    <a:pt x="69" y="0"/>
                  </a:lnTo>
                  <a:lnTo>
                    <a:pt x="0" y="81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5" name="Freeform 1477">
              <a:extLst>
                <a:ext uri="{FF2B5EF4-FFF2-40B4-BE49-F238E27FC236}">
                  <a16:creationId xmlns:a16="http://schemas.microsoft.com/office/drawing/2014/main" id="{32A636EF-E4C4-49A1-A4B2-B881E8E0E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377" y="4660455"/>
              <a:ext cx="33090" cy="34017"/>
            </a:xfrm>
            <a:custGeom>
              <a:avLst/>
              <a:gdLst>
                <a:gd name="T0" fmla="*/ 0 w 36"/>
                <a:gd name="T1" fmla="*/ 0 h 33"/>
                <a:gd name="T2" fmla="*/ 0 w 36"/>
                <a:gd name="T3" fmla="*/ 0 h 33"/>
                <a:gd name="T4" fmla="*/ 1 w 36"/>
                <a:gd name="T5" fmla="*/ 0 h 33"/>
                <a:gd name="T6" fmla="*/ 1 w 36"/>
                <a:gd name="T7" fmla="*/ 0 h 33"/>
                <a:gd name="T8" fmla="*/ 1 w 36"/>
                <a:gd name="T9" fmla="*/ 0 h 33"/>
                <a:gd name="T10" fmla="*/ 0 w 36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3"/>
                <a:gd name="T20" fmla="*/ 36 w 36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3">
                  <a:moveTo>
                    <a:pt x="0" y="0"/>
                  </a:moveTo>
                  <a:lnTo>
                    <a:pt x="0" y="0"/>
                  </a:lnTo>
                  <a:lnTo>
                    <a:pt x="36" y="33"/>
                  </a:lnTo>
                  <a:lnTo>
                    <a:pt x="36" y="18"/>
                  </a:lnTo>
                  <a:lnTo>
                    <a:pt x="36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6" name="Freeform 1478">
              <a:extLst>
                <a:ext uri="{FF2B5EF4-FFF2-40B4-BE49-F238E27FC236}">
                  <a16:creationId xmlns:a16="http://schemas.microsoft.com/office/drawing/2014/main" id="{5EFE898A-DDC6-4C32-95AE-1405B4C35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878" y="4694474"/>
              <a:ext cx="62048" cy="81644"/>
            </a:xfrm>
            <a:custGeom>
              <a:avLst/>
              <a:gdLst>
                <a:gd name="T0" fmla="*/ 0 w 71"/>
                <a:gd name="T1" fmla="*/ 0 h 81"/>
                <a:gd name="T2" fmla="*/ 0 w 71"/>
                <a:gd name="T3" fmla="*/ 0 h 81"/>
                <a:gd name="T4" fmla="*/ 0 w 71"/>
                <a:gd name="T5" fmla="*/ 0 h 81"/>
                <a:gd name="T6" fmla="*/ 0 w 71"/>
                <a:gd name="T7" fmla="*/ 0 h 81"/>
                <a:gd name="T8" fmla="*/ 0 w 71"/>
                <a:gd name="T9" fmla="*/ 0 h 81"/>
                <a:gd name="T10" fmla="*/ 0 w 71"/>
                <a:gd name="T11" fmla="*/ 0 h 81"/>
                <a:gd name="T12" fmla="*/ 0 w 71"/>
                <a:gd name="T13" fmla="*/ 0 h 81"/>
                <a:gd name="T14" fmla="*/ 0 w 71"/>
                <a:gd name="T15" fmla="*/ 0 h 81"/>
                <a:gd name="T16" fmla="*/ 0 w 71"/>
                <a:gd name="T17" fmla="*/ 0 h 81"/>
                <a:gd name="T18" fmla="*/ 0 w 71"/>
                <a:gd name="T19" fmla="*/ 0 h 81"/>
                <a:gd name="T20" fmla="*/ 0 w 71"/>
                <a:gd name="T21" fmla="*/ 0 h 81"/>
                <a:gd name="T22" fmla="*/ 0 w 71"/>
                <a:gd name="T23" fmla="*/ 0 h 81"/>
                <a:gd name="T24" fmla="*/ 0 w 71"/>
                <a:gd name="T25" fmla="*/ 0 h 81"/>
                <a:gd name="T26" fmla="*/ 0 w 71"/>
                <a:gd name="T27" fmla="*/ 0 h 81"/>
                <a:gd name="T28" fmla="*/ 0 w 71"/>
                <a:gd name="T29" fmla="*/ 0 h 81"/>
                <a:gd name="T30" fmla="*/ 0 w 71"/>
                <a:gd name="T31" fmla="*/ 0 h 8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81"/>
                <a:gd name="T50" fmla="*/ 71 w 71"/>
                <a:gd name="T51" fmla="*/ 81 h 8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81">
                  <a:moveTo>
                    <a:pt x="0" y="33"/>
                  </a:moveTo>
                  <a:lnTo>
                    <a:pt x="0" y="33"/>
                  </a:lnTo>
                  <a:lnTo>
                    <a:pt x="19" y="33"/>
                  </a:lnTo>
                  <a:lnTo>
                    <a:pt x="19" y="48"/>
                  </a:lnTo>
                  <a:lnTo>
                    <a:pt x="36" y="81"/>
                  </a:lnTo>
                  <a:lnTo>
                    <a:pt x="36" y="63"/>
                  </a:lnTo>
                  <a:lnTo>
                    <a:pt x="36" y="48"/>
                  </a:lnTo>
                  <a:lnTo>
                    <a:pt x="71" y="63"/>
                  </a:lnTo>
                  <a:lnTo>
                    <a:pt x="71" y="48"/>
                  </a:lnTo>
                  <a:lnTo>
                    <a:pt x="53" y="48"/>
                  </a:lnTo>
                  <a:lnTo>
                    <a:pt x="53" y="15"/>
                  </a:lnTo>
                  <a:lnTo>
                    <a:pt x="36" y="33"/>
                  </a:lnTo>
                  <a:lnTo>
                    <a:pt x="36" y="15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7" name="Freeform 1479">
              <a:extLst>
                <a:ext uri="{FF2B5EF4-FFF2-40B4-BE49-F238E27FC236}">
                  <a16:creationId xmlns:a16="http://schemas.microsoft.com/office/drawing/2014/main" id="{5BA49AB9-1175-4C54-B55D-3160BFE8C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6878" y="4742099"/>
              <a:ext cx="107546" cy="112260"/>
            </a:xfrm>
            <a:custGeom>
              <a:avLst/>
              <a:gdLst>
                <a:gd name="T0" fmla="*/ 0 w 123"/>
                <a:gd name="T1" fmla="*/ 1 h 111"/>
                <a:gd name="T2" fmla="*/ 0 w 123"/>
                <a:gd name="T3" fmla="*/ 1 h 111"/>
                <a:gd name="T4" fmla="*/ 0 w 123"/>
                <a:gd name="T5" fmla="*/ 1 h 111"/>
                <a:gd name="T6" fmla="*/ 0 w 123"/>
                <a:gd name="T7" fmla="*/ 1 h 111"/>
                <a:gd name="T8" fmla="*/ 0 w 123"/>
                <a:gd name="T9" fmla="*/ 1 h 111"/>
                <a:gd name="T10" fmla="*/ 0 w 123"/>
                <a:gd name="T11" fmla="*/ 1 h 111"/>
                <a:gd name="T12" fmla="*/ 0 w 123"/>
                <a:gd name="T13" fmla="*/ 1 h 111"/>
                <a:gd name="T14" fmla="*/ 0 w 123"/>
                <a:gd name="T15" fmla="*/ 1 h 111"/>
                <a:gd name="T16" fmla="*/ 0 w 123"/>
                <a:gd name="T17" fmla="*/ 1 h 111"/>
                <a:gd name="T18" fmla="*/ 0 w 123"/>
                <a:gd name="T19" fmla="*/ 1 h 111"/>
                <a:gd name="T20" fmla="*/ 0 w 123"/>
                <a:gd name="T21" fmla="*/ 1 h 111"/>
                <a:gd name="T22" fmla="*/ 0 w 123"/>
                <a:gd name="T23" fmla="*/ 1 h 111"/>
                <a:gd name="T24" fmla="*/ 0 w 123"/>
                <a:gd name="T25" fmla="*/ 1 h 111"/>
                <a:gd name="T26" fmla="*/ 0 w 123"/>
                <a:gd name="T27" fmla="*/ 1 h 111"/>
                <a:gd name="T28" fmla="*/ 0 w 123"/>
                <a:gd name="T29" fmla="*/ 0 h 111"/>
                <a:gd name="T30" fmla="*/ 0 w 123"/>
                <a:gd name="T31" fmla="*/ 1 h 111"/>
                <a:gd name="T32" fmla="*/ 0 w 123"/>
                <a:gd name="T33" fmla="*/ 1 h 111"/>
                <a:gd name="T34" fmla="*/ 0 w 123"/>
                <a:gd name="T35" fmla="*/ 1 h 111"/>
                <a:gd name="T36" fmla="*/ 0 w 123"/>
                <a:gd name="T37" fmla="*/ 1 h 111"/>
                <a:gd name="T38" fmla="*/ 0 w 123"/>
                <a:gd name="T39" fmla="*/ 1 h 111"/>
                <a:gd name="T40" fmla="*/ 0 w 123"/>
                <a:gd name="T41" fmla="*/ 1 h 1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3"/>
                <a:gd name="T64" fmla="*/ 0 h 111"/>
                <a:gd name="T65" fmla="*/ 123 w 123"/>
                <a:gd name="T66" fmla="*/ 111 h 1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3" h="111">
                  <a:moveTo>
                    <a:pt x="0" y="81"/>
                  </a:moveTo>
                  <a:lnTo>
                    <a:pt x="0" y="81"/>
                  </a:lnTo>
                  <a:lnTo>
                    <a:pt x="19" y="63"/>
                  </a:lnTo>
                  <a:lnTo>
                    <a:pt x="36" y="63"/>
                  </a:lnTo>
                  <a:lnTo>
                    <a:pt x="53" y="63"/>
                  </a:lnTo>
                  <a:lnTo>
                    <a:pt x="71" y="63"/>
                  </a:lnTo>
                  <a:lnTo>
                    <a:pt x="53" y="96"/>
                  </a:lnTo>
                  <a:lnTo>
                    <a:pt x="88" y="111"/>
                  </a:lnTo>
                  <a:lnTo>
                    <a:pt x="105" y="96"/>
                  </a:lnTo>
                  <a:lnTo>
                    <a:pt x="88" y="81"/>
                  </a:lnTo>
                  <a:lnTo>
                    <a:pt x="105" y="63"/>
                  </a:lnTo>
                  <a:lnTo>
                    <a:pt x="123" y="96"/>
                  </a:lnTo>
                  <a:lnTo>
                    <a:pt x="123" y="63"/>
                  </a:lnTo>
                  <a:lnTo>
                    <a:pt x="123" y="33"/>
                  </a:lnTo>
                  <a:lnTo>
                    <a:pt x="88" y="0"/>
                  </a:lnTo>
                  <a:lnTo>
                    <a:pt x="88" y="33"/>
                  </a:lnTo>
                  <a:lnTo>
                    <a:pt x="71" y="33"/>
                  </a:lnTo>
                  <a:lnTo>
                    <a:pt x="53" y="48"/>
                  </a:lnTo>
                  <a:lnTo>
                    <a:pt x="36" y="33"/>
                  </a:lnTo>
                  <a:lnTo>
                    <a:pt x="0" y="63"/>
                  </a:lnTo>
                  <a:lnTo>
                    <a:pt x="0" y="81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8" name="Line 1480">
              <a:extLst>
                <a:ext uri="{FF2B5EF4-FFF2-40B4-BE49-F238E27FC236}">
                  <a16:creationId xmlns:a16="http://schemas.microsoft.com/office/drawing/2014/main" id="{F2FDE37F-15F4-4B4F-8724-57EF15BE5C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7822" y="4687670"/>
              <a:ext cx="0" cy="13607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69" name="Line 1481">
              <a:extLst>
                <a:ext uri="{FF2B5EF4-FFF2-40B4-BE49-F238E27FC236}">
                  <a16:creationId xmlns:a16="http://schemas.microsoft.com/office/drawing/2014/main" id="{87B2BDF3-3F70-489C-A4D8-827FC4959E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15788" y="4299864"/>
              <a:ext cx="12411" cy="47625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0" name="Line 1482">
              <a:extLst>
                <a:ext uri="{FF2B5EF4-FFF2-40B4-BE49-F238E27FC236}">
                  <a16:creationId xmlns:a16="http://schemas.microsoft.com/office/drawing/2014/main" id="{D2B7871D-EEA6-4158-9A4D-DC073C711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53018" y="4259042"/>
              <a:ext cx="0" cy="30618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1" name="Freeform 1483">
              <a:extLst>
                <a:ext uri="{FF2B5EF4-FFF2-40B4-BE49-F238E27FC236}">
                  <a16:creationId xmlns:a16="http://schemas.microsoft.com/office/drawing/2014/main" id="{1273ABA3-3EE2-4B54-A94B-E83723BD5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926" y="4677466"/>
              <a:ext cx="33090" cy="64633"/>
            </a:xfrm>
            <a:custGeom>
              <a:avLst/>
              <a:gdLst>
                <a:gd name="T0" fmla="*/ 0 w 34"/>
                <a:gd name="T1" fmla="*/ 0 h 63"/>
                <a:gd name="T2" fmla="*/ 0 w 34"/>
                <a:gd name="T3" fmla="*/ 0 h 63"/>
                <a:gd name="T4" fmla="*/ 1 w 34"/>
                <a:gd name="T5" fmla="*/ 1 h 63"/>
                <a:gd name="T6" fmla="*/ 0 w 34"/>
                <a:gd name="T7" fmla="*/ 1 h 63"/>
                <a:gd name="T8" fmla="*/ 0 w 34"/>
                <a:gd name="T9" fmla="*/ 1 h 63"/>
                <a:gd name="T10" fmla="*/ 0 w 34"/>
                <a:gd name="T11" fmla="*/ 1 h 63"/>
                <a:gd name="T12" fmla="*/ 1 w 34"/>
                <a:gd name="T13" fmla="*/ 1 h 63"/>
                <a:gd name="T14" fmla="*/ 1 w 34"/>
                <a:gd name="T15" fmla="*/ 1 h 63"/>
                <a:gd name="T16" fmla="*/ 1 w 34"/>
                <a:gd name="T17" fmla="*/ 1 h 63"/>
                <a:gd name="T18" fmla="*/ 1 w 34"/>
                <a:gd name="T19" fmla="*/ 1 h 63"/>
                <a:gd name="T20" fmla="*/ 1 w 34"/>
                <a:gd name="T21" fmla="*/ 0 h 63"/>
                <a:gd name="T22" fmla="*/ 0 w 34"/>
                <a:gd name="T23" fmla="*/ 0 h 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4"/>
                <a:gd name="T37" fmla="*/ 0 h 63"/>
                <a:gd name="T38" fmla="*/ 34 w 34"/>
                <a:gd name="T39" fmla="*/ 63 h 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4" h="63">
                  <a:moveTo>
                    <a:pt x="0" y="0"/>
                  </a:moveTo>
                  <a:lnTo>
                    <a:pt x="0" y="0"/>
                  </a:lnTo>
                  <a:lnTo>
                    <a:pt x="17" y="15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0" y="63"/>
                  </a:lnTo>
                  <a:lnTo>
                    <a:pt x="17" y="63"/>
                  </a:lnTo>
                  <a:lnTo>
                    <a:pt x="17" y="30"/>
                  </a:lnTo>
                  <a:lnTo>
                    <a:pt x="34" y="30"/>
                  </a:lnTo>
                  <a:lnTo>
                    <a:pt x="17" y="15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2" name="Freeform 1484">
              <a:extLst>
                <a:ext uri="{FF2B5EF4-FFF2-40B4-BE49-F238E27FC236}">
                  <a16:creationId xmlns:a16="http://schemas.microsoft.com/office/drawing/2014/main" id="{4DB4BB1F-033C-4325-88FC-996FCB247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325" y="4629841"/>
              <a:ext cx="115819" cy="95251"/>
            </a:xfrm>
            <a:custGeom>
              <a:avLst/>
              <a:gdLst>
                <a:gd name="T0" fmla="*/ 0 w 251"/>
                <a:gd name="T1" fmla="*/ 0 h 175"/>
                <a:gd name="T2" fmla="*/ 0 w 251"/>
                <a:gd name="T3" fmla="*/ 0 h 175"/>
                <a:gd name="T4" fmla="*/ 0 w 251"/>
                <a:gd name="T5" fmla="*/ 0 h 175"/>
                <a:gd name="T6" fmla="*/ 0 w 251"/>
                <a:gd name="T7" fmla="*/ 0 h 175"/>
                <a:gd name="T8" fmla="*/ 0 w 251"/>
                <a:gd name="T9" fmla="*/ 0 h 175"/>
                <a:gd name="T10" fmla="*/ 0 w 251"/>
                <a:gd name="T11" fmla="*/ 0 h 175"/>
                <a:gd name="T12" fmla="*/ 0 w 251"/>
                <a:gd name="T13" fmla="*/ 0 h 175"/>
                <a:gd name="T14" fmla="*/ 0 w 251"/>
                <a:gd name="T15" fmla="*/ 0 h 175"/>
                <a:gd name="T16" fmla="*/ 0 w 251"/>
                <a:gd name="T17" fmla="*/ 0 h 175"/>
                <a:gd name="T18" fmla="*/ 0 w 251"/>
                <a:gd name="T19" fmla="*/ 0 h 175"/>
                <a:gd name="T20" fmla="*/ 0 w 251"/>
                <a:gd name="T21" fmla="*/ 0 h 175"/>
                <a:gd name="T22" fmla="*/ 0 w 251"/>
                <a:gd name="T23" fmla="*/ 0 h 175"/>
                <a:gd name="T24" fmla="*/ 0 w 251"/>
                <a:gd name="T25" fmla="*/ 0 h 175"/>
                <a:gd name="T26" fmla="*/ 0 w 251"/>
                <a:gd name="T27" fmla="*/ 0 h 175"/>
                <a:gd name="T28" fmla="*/ 0 w 251"/>
                <a:gd name="T29" fmla="*/ 0 h 1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1"/>
                <a:gd name="T46" fmla="*/ 0 h 175"/>
                <a:gd name="T47" fmla="*/ 251 w 251"/>
                <a:gd name="T48" fmla="*/ 175 h 1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1" h="175">
                  <a:moveTo>
                    <a:pt x="94" y="175"/>
                  </a:moveTo>
                  <a:lnTo>
                    <a:pt x="94" y="175"/>
                  </a:lnTo>
                  <a:lnTo>
                    <a:pt x="157" y="146"/>
                  </a:lnTo>
                  <a:lnTo>
                    <a:pt x="188" y="117"/>
                  </a:lnTo>
                  <a:lnTo>
                    <a:pt x="251" y="89"/>
                  </a:lnTo>
                  <a:lnTo>
                    <a:pt x="251" y="0"/>
                  </a:lnTo>
                  <a:lnTo>
                    <a:pt x="188" y="0"/>
                  </a:lnTo>
                  <a:lnTo>
                    <a:pt x="188" y="31"/>
                  </a:lnTo>
                  <a:lnTo>
                    <a:pt x="157" y="0"/>
                  </a:lnTo>
                  <a:lnTo>
                    <a:pt x="30" y="0"/>
                  </a:lnTo>
                  <a:lnTo>
                    <a:pt x="0" y="60"/>
                  </a:lnTo>
                  <a:lnTo>
                    <a:pt x="30" y="117"/>
                  </a:lnTo>
                  <a:lnTo>
                    <a:pt x="30" y="146"/>
                  </a:lnTo>
                  <a:lnTo>
                    <a:pt x="30" y="175"/>
                  </a:lnTo>
                  <a:lnTo>
                    <a:pt x="94" y="17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3" name="Freeform 1485">
              <a:extLst>
                <a:ext uri="{FF2B5EF4-FFF2-40B4-BE49-F238E27FC236}">
                  <a16:creationId xmlns:a16="http://schemas.microsoft.com/office/drawing/2014/main" id="{DC83C286-FD31-438B-AB99-46229F27B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456" y="4306666"/>
              <a:ext cx="124093" cy="146279"/>
            </a:xfrm>
            <a:custGeom>
              <a:avLst/>
              <a:gdLst>
                <a:gd name="T0" fmla="*/ 1 w 140"/>
                <a:gd name="T1" fmla="*/ 1 h 144"/>
                <a:gd name="T2" fmla="*/ 1 w 140"/>
                <a:gd name="T3" fmla="*/ 1 h 144"/>
                <a:gd name="T4" fmla="*/ 1 w 140"/>
                <a:gd name="T5" fmla="*/ 1 h 144"/>
                <a:gd name="T6" fmla="*/ 1 w 140"/>
                <a:gd name="T7" fmla="*/ 1 h 144"/>
                <a:gd name="T8" fmla="*/ 1 w 140"/>
                <a:gd name="T9" fmla="*/ 1 h 144"/>
                <a:gd name="T10" fmla="*/ 1 w 140"/>
                <a:gd name="T11" fmla="*/ 1 h 144"/>
                <a:gd name="T12" fmla="*/ 1 w 140"/>
                <a:gd name="T13" fmla="*/ 1 h 144"/>
                <a:gd name="T14" fmla="*/ 1 w 140"/>
                <a:gd name="T15" fmla="*/ 1 h 144"/>
                <a:gd name="T16" fmla="*/ 1 w 140"/>
                <a:gd name="T17" fmla="*/ 1 h 144"/>
                <a:gd name="T18" fmla="*/ 1 w 140"/>
                <a:gd name="T19" fmla="*/ 0 h 144"/>
                <a:gd name="T20" fmla="*/ 1 w 140"/>
                <a:gd name="T21" fmla="*/ 0 h 144"/>
                <a:gd name="T22" fmla="*/ 1 w 140"/>
                <a:gd name="T23" fmla="*/ 0 h 144"/>
                <a:gd name="T24" fmla="*/ 1 w 140"/>
                <a:gd name="T25" fmla="*/ 1 h 144"/>
                <a:gd name="T26" fmla="*/ 0 w 140"/>
                <a:gd name="T27" fmla="*/ 1 h 144"/>
                <a:gd name="T28" fmla="*/ 1 w 140"/>
                <a:gd name="T29" fmla="*/ 1 h 144"/>
                <a:gd name="T30" fmla="*/ 1 w 140"/>
                <a:gd name="T31" fmla="*/ 1 h 144"/>
                <a:gd name="T32" fmla="*/ 1 w 140"/>
                <a:gd name="T33" fmla="*/ 1 h 144"/>
                <a:gd name="T34" fmla="*/ 1 w 140"/>
                <a:gd name="T35" fmla="*/ 1 h 144"/>
                <a:gd name="T36" fmla="*/ 1 w 140"/>
                <a:gd name="T37" fmla="*/ 1 h 144"/>
                <a:gd name="T38" fmla="*/ 1 w 140"/>
                <a:gd name="T39" fmla="*/ 1 h 1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0"/>
                <a:gd name="T61" fmla="*/ 0 h 144"/>
                <a:gd name="T62" fmla="*/ 140 w 140"/>
                <a:gd name="T63" fmla="*/ 144 h 1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0" h="144">
                  <a:moveTo>
                    <a:pt x="140" y="129"/>
                  </a:moveTo>
                  <a:lnTo>
                    <a:pt x="140" y="129"/>
                  </a:lnTo>
                  <a:lnTo>
                    <a:pt x="123" y="81"/>
                  </a:lnTo>
                  <a:lnTo>
                    <a:pt x="123" y="64"/>
                  </a:lnTo>
                  <a:lnTo>
                    <a:pt x="105" y="81"/>
                  </a:lnTo>
                  <a:lnTo>
                    <a:pt x="88" y="81"/>
                  </a:lnTo>
                  <a:lnTo>
                    <a:pt x="88" y="64"/>
                  </a:lnTo>
                  <a:lnTo>
                    <a:pt x="123" y="33"/>
                  </a:lnTo>
                  <a:lnTo>
                    <a:pt x="52" y="33"/>
                  </a:lnTo>
                  <a:lnTo>
                    <a:pt x="52" y="0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17" y="16"/>
                  </a:lnTo>
                  <a:lnTo>
                    <a:pt x="0" y="48"/>
                  </a:lnTo>
                  <a:lnTo>
                    <a:pt x="17" y="48"/>
                  </a:lnTo>
                  <a:lnTo>
                    <a:pt x="34" y="129"/>
                  </a:lnTo>
                  <a:lnTo>
                    <a:pt x="69" y="129"/>
                  </a:lnTo>
                  <a:lnTo>
                    <a:pt x="105" y="96"/>
                  </a:lnTo>
                  <a:lnTo>
                    <a:pt x="123" y="144"/>
                  </a:lnTo>
                  <a:lnTo>
                    <a:pt x="140" y="12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4" name="Freeform 1486">
              <a:extLst>
                <a:ext uri="{FF2B5EF4-FFF2-40B4-BE49-F238E27FC236}">
                  <a16:creationId xmlns:a16="http://schemas.microsoft.com/office/drawing/2014/main" id="{1A126FA9-2A88-4E65-860B-64AD095FC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7140" y="4259042"/>
              <a:ext cx="210960" cy="500068"/>
            </a:xfrm>
            <a:custGeom>
              <a:avLst/>
              <a:gdLst>
                <a:gd name="T0" fmla="*/ 1 w 240"/>
                <a:gd name="T1" fmla="*/ 1 h 495"/>
                <a:gd name="T2" fmla="*/ 1 w 240"/>
                <a:gd name="T3" fmla="*/ 1 h 495"/>
                <a:gd name="T4" fmla="*/ 1 w 240"/>
                <a:gd name="T5" fmla="*/ 1 h 495"/>
                <a:gd name="T6" fmla="*/ 1 w 240"/>
                <a:gd name="T7" fmla="*/ 1 h 495"/>
                <a:gd name="T8" fmla="*/ 1 w 240"/>
                <a:gd name="T9" fmla="*/ 1 h 495"/>
                <a:gd name="T10" fmla="*/ 1 w 240"/>
                <a:gd name="T11" fmla="*/ 1 h 495"/>
                <a:gd name="T12" fmla="*/ 1 w 240"/>
                <a:gd name="T13" fmla="*/ 1 h 495"/>
                <a:gd name="T14" fmla="*/ 1 w 240"/>
                <a:gd name="T15" fmla="*/ 1 h 495"/>
                <a:gd name="T16" fmla="*/ 1 w 240"/>
                <a:gd name="T17" fmla="*/ 1 h 495"/>
                <a:gd name="T18" fmla="*/ 1 w 240"/>
                <a:gd name="T19" fmla="*/ 1 h 495"/>
                <a:gd name="T20" fmla="*/ 1 w 240"/>
                <a:gd name="T21" fmla="*/ 1 h 495"/>
                <a:gd name="T22" fmla="*/ 1 w 240"/>
                <a:gd name="T23" fmla="*/ 1 h 495"/>
                <a:gd name="T24" fmla="*/ 1 w 240"/>
                <a:gd name="T25" fmla="*/ 1 h 495"/>
                <a:gd name="T26" fmla="*/ 1 w 240"/>
                <a:gd name="T27" fmla="*/ 1 h 495"/>
                <a:gd name="T28" fmla="*/ 1 w 240"/>
                <a:gd name="T29" fmla="*/ 1 h 495"/>
                <a:gd name="T30" fmla="*/ 1 w 240"/>
                <a:gd name="T31" fmla="*/ 1 h 495"/>
                <a:gd name="T32" fmla="*/ 1 w 240"/>
                <a:gd name="T33" fmla="*/ 1 h 495"/>
                <a:gd name="T34" fmla="*/ 1 w 240"/>
                <a:gd name="T35" fmla="*/ 0 h 495"/>
                <a:gd name="T36" fmla="*/ 1 w 240"/>
                <a:gd name="T37" fmla="*/ 0 h 495"/>
                <a:gd name="T38" fmla="*/ 1 w 240"/>
                <a:gd name="T39" fmla="*/ 1 h 495"/>
                <a:gd name="T40" fmla="*/ 1 w 240"/>
                <a:gd name="T41" fmla="*/ 1 h 495"/>
                <a:gd name="T42" fmla="*/ 1 w 240"/>
                <a:gd name="T43" fmla="*/ 1 h 495"/>
                <a:gd name="T44" fmla="*/ 1 w 240"/>
                <a:gd name="T45" fmla="*/ 1 h 495"/>
                <a:gd name="T46" fmla="*/ 1 w 240"/>
                <a:gd name="T47" fmla="*/ 1 h 495"/>
                <a:gd name="T48" fmla="*/ 1 w 240"/>
                <a:gd name="T49" fmla="*/ 1 h 495"/>
                <a:gd name="T50" fmla="*/ 1 w 240"/>
                <a:gd name="T51" fmla="*/ 1 h 495"/>
                <a:gd name="T52" fmla="*/ 0 w 240"/>
                <a:gd name="T53" fmla="*/ 1 h 495"/>
                <a:gd name="T54" fmla="*/ 1 w 240"/>
                <a:gd name="T55" fmla="*/ 1 h 495"/>
                <a:gd name="T56" fmla="*/ 1 w 240"/>
                <a:gd name="T57" fmla="*/ 1 h 495"/>
                <a:gd name="T58" fmla="*/ 1 w 240"/>
                <a:gd name="T59" fmla="*/ 1 h 495"/>
                <a:gd name="T60" fmla="*/ 1 w 240"/>
                <a:gd name="T61" fmla="*/ 1 h 495"/>
                <a:gd name="T62" fmla="*/ 1 w 240"/>
                <a:gd name="T63" fmla="*/ 1 h 495"/>
                <a:gd name="T64" fmla="*/ 1 w 240"/>
                <a:gd name="T65" fmla="*/ 1 h 495"/>
                <a:gd name="T66" fmla="*/ 1 w 240"/>
                <a:gd name="T67" fmla="*/ 1 h 495"/>
                <a:gd name="T68" fmla="*/ 1 w 240"/>
                <a:gd name="T69" fmla="*/ 1 h 495"/>
                <a:gd name="T70" fmla="*/ 1 w 240"/>
                <a:gd name="T71" fmla="*/ 1 h 49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0"/>
                <a:gd name="T109" fmla="*/ 0 h 495"/>
                <a:gd name="T110" fmla="*/ 240 w 240"/>
                <a:gd name="T111" fmla="*/ 495 h 49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0" h="495">
                  <a:moveTo>
                    <a:pt x="172" y="495"/>
                  </a:moveTo>
                  <a:lnTo>
                    <a:pt x="172" y="495"/>
                  </a:lnTo>
                  <a:lnTo>
                    <a:pt x="205" y="432"/>
                  </a:lnTo>
                  <a:lnTo>
                    <a:pt x="190" y="384"/>
                  </a:lnTo>
                  <a:lnTo>
                    <a:pt x="172" y="351"/>
                  </a:lnTo>
                  <a:lnTo>
                    <a:pt x="172" y="321"/>
                  </a:lnTo>
                  <a:lnTo>
                    <a:pt x="155" y="273"/>
                  </a:lnTo>
                  <a:lnTo>
                    <a:pt x="155" y="240"/>
                  </a:lnTo>
                  <a:lnTo>
                    <a:pt x="222" y="208"/>
                  </a:lnTo>
                  <a:lnTo>
                    <a:pt x="240" y="177"/>
                  </a:lnTo>
                  <a:lnTo>
                    <a:pt x="222" y="177"/>
                  </a:lnTo>
                  <a:lnTo>
                    <a:pt x="190" y="160"/>
                  </a:lnTo>
                  <a:lnTo>
                    <a:pt x="190" y="144"/>
                  </a:lnTo>
                  <a:lnTo>
                    <a:pt x="190" y="129"/>
                  </a:lnTo>
                  <a:lnTo>
                    <a:pt x="172" y="112"/>
                  </a:lnTo>
                  <a:lnTo>
                    <a:pt x="155" y="112"/>
                  </a:lnTo>
                  <a:lnTo>
                    <a:pt x="172" y="33"/>
                  </a:lnTo>
                  <a:lnTo>
                    <a:pt x="155" y="0"/>
                  </a:lnTo>
                  <a:lnTo>
                    <a:pt x="138" y="0"/>
                  </a:lnTo>
                  <a:lnTo>
                    <a:pt x="138" y="33"/>
                  </a:lnTo>
                  <a:lnTo>
                    <a:pt x="103" y="33"/>
                  </a:lnTo>
                  <a:lnTo>
                    <a:pt x="86" y="48"/>
                  </a:lnTo>
                  <a:lnTo>
                    <a:pt x="51" y="112"/>
                  </a:lnTo>
                  <a:lnTo>
                    <a:pt x="34" y="129"/>
                  </a:lnTo>
                  <a:lnTo>
                    <a:pt x="17" y="160"/>
                  </a:lnTo>
                  <a:lnTo>
                    <a:pt x="17" y="177"/>
                  </a:lnTo>
                  <a:lnTo>
                    <a:pt x="0" y="192"/>
                  </a:lnTo>
                  <a:lnTo>
                    <a:pt x="34" y="225"/>
                  </a:lnTo>
                  <a:lnTo>
                    <a:pt x="51" y="256"/>
                  </a:lnTo>
                  <a:lnTo>
                    <a:pt x="69" y="304"/>
                  </a:lnTo>
                  <a:lnTo>
                    <a:pt x="51" y="321"/>
                  </a:lnTo>
                  <a:lnTo>
                    <a:pt x="86" y="336"/>
                  </a:lnTo>
                  <a:lnTo>
                    <a:pt x="121" y="304"/>
                  </a:lnTo>
                  <a:lnTo>
                    <a:pt x="138" y="321"/>
                  </a:lnTo>
                  <a:lnTo>
                    <a:pt x="172" y="417"/>
                  </a:lnTo>
                  <a:lnTo>
                    <a:pt x="172" y="49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5" name="Freeform 1487">
              <a:extLst>
                <a:ext uri="{FF2B5EF4-FFF2-40B4-BE49-F238E27FC236}">
                  <a16:creationId xmlns:a16="http://schemas.microsoft.com/office/drawing/2014/main" id="{E3B5E108-479C-46D2-886A-5F414285D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689" y="4418929"/>
              <a:ext cx="169594" cy="227921"/>
            </a:xfrm>
            <a:custGeom>
              <a:avLst/>
              <a:gdLst>
                <a:gd name="T0" fmla="*/ 1 w 190"/>
                <a:gd name="T1" fmla="*/ 1 h 224"/>
                <a:gd name="T2" fmla="*/ 1 w 190"/>
                <a:gd name="T3" fmla="*/ 1 h 224"/>
                <a:gd name="T4" fmla="*/ 1 w 190"/>
                <a:gd name="T5" fmla="*/ 1 h 224"/>
                <a:gd name="T6" fmla="*/ 1 w 190"/>
                <a:gd name="T7" fmla="*/ 1 h 224"/>
                <a:gd name="T8" fmla="*/ 1 w 190"/>
                <a:gd name="T9" fmla="*/ 1 h 224"/>
                <a:gd name="T10" fmla="*/ 1 w 190"/>
                <a:gd name="T11" fmla="*/ 1 h 224"/>
                <a:gd name="T12" fmla="*/ 1 w 190"/>
                <a:gd name="T13" fmla="*/ 1 h 224"/>
                <a:gd name="T14" fmla="*/ 1 w 190"/>
                <a:gd name="T15" fmla="*/ 1 h 224"/>
                <a:gd name="T16" fmla="*/ 1 w 190"/>
                <a:gd name="T17" fmla="*/ 1 h 224"/>
                <a:gd name="T18" fmla="*/ 1 w 190"/>
                <a:gd name="T19" fmla="*/ 0 h 224"/>
                <a:gd name="T20" fmla="*/ 1 w 190"/>
                <a:gd name="T21" fmla="*/ 0 h 224"/>
                <a:gd name="T22" fmla="*/ 1 w 190"/>
                <a:gd name="T23" fmla="*/ 1 h 224"/>
                <a:gd name="T24" fmla="*/ 1 w 190"/>
                <a:gd name="T25" fmla="*/ 1 h 224"/>
                <a:gd name="T26" fmla="*/ 1 w 190"/>
                <a:gd name="T27" fmla="*/ 1 h 224"/>
                <a:gd name="T28" fmla="*/ 0 w 190"/>
                <a:gd name="T29" fmla="*/ 1 h 224"/>
                <a:gd name="T30" fmla="*/ 0 w 190"/>
                <a:gd name="T31" fmla="*/ 1 h 224"/>
                <a:gd name="T32" fmla="*/ 1 w 190"/>
                <a:gd name="T33" fmla="*/ 1 h 224"/>
                <a:gd name="T34" fmla="*/ 1 w 190"/>
                <a:gd name="T35" fmla="*/ 1 h 224"/>
                <a:gd name="T36" fmla="*/ 1 w 190"/>
                <a:gd name="T37" fmla="*/ 1 h 224"/>
                <a:gd name="T38" fmla="*/ 1 w 190"/>
                <a:gd name="T39" fmla="*/ 1 h 224"/>
                <a:gd name="T40" fmla="*/ 1 w 190"/>
                <a:gd name="T41" fmla="*/ 1 h 224"/>
                <a:gd name="T42" fmla="*/ 1 w 190"/>
                <a:gd name="T43" fmla="*/ 1 h 224"/>
                <a:gd name="T44" fmla="*/ 1 w 190"/>
                <a:gd name="T45" fmla="*/ 1 h 224"/>
                <a:gd name="T46" fmla="*/ 1 w 190"/>
                <a:gd name="T47" fmla="*/ 1 h 224"/>
                <a:gd name="T48" fmla="*/ 1 w 190"/>
                <a:gd name="T49" fmla="*/ 1 h 224"/>
                <a:gd name="T50" fmla="*/ 1 w 190"/>
                <a:gd name="T51" fmla="*/ 1 h 224"/>
                <a:gd name="T52" fmla="*/ 1 w 190"/>
                <a:gd name="T53" fmla="*/ 1 h 2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0"/>
                <a:gd name="T82" fmla="*/ 0 h 224"/>
                <a:gd name="T83" fmla="*/ 190 w 190"/>
                <a:gd name="T84" fmla="*/ 224 h 2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0" h="224">
                  <a:moveTo>
                    <a:pt x="190" y="209"/>
                  </a:moveTo>
                  <a:lnTo>
                    <a:pt x="190" y="209"/>
                  </a:lnTo>
                  <a:lnTo>
                    <a:pt x="190" y="176"/>
                  </a:lnTo>
                  <a:lnTo>
                    <a:pt x="156" y="144"/>
                  </a:lnTo>
                  <a:lnTo>
                    <a:pt x="156" y="128"/>
                  </a:lnTo>
                  <a:lnTo>
                    <a:pt x="87" y="80"/>
                  </a:lnTo>
                  <a:lnTo>
                    <a:pt x="121" y="65"/>
                  </a:lnTo>
                  <a:lnTo>
                    <a:pt x="104" y="48"/>
                  </a:lnTo>
                  <a:lnTo>
                    <a:pt x="69" y="32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35" y="32"/>
                  </a:lnTo>
                  <a:lnTo>
                    <a:pt x="18" y="32"/>
                  </a:lnTo>
                  <a:lnTo>
                    <a:pt x="18" y="17"/>
                  </a:lnTo>
                  <a:lnTo>
                    <a:pt x="0" y="48"/>
                  </a:lnTo>
                  <a:lnTo>
                    <a:pt x="0" y="65"/>
                  </a:lnTo>
                  <a:lnTo>
                    <a:pt x="18" y="80"/>
                  </a:lnTo>
                  <a:lnTo>
                    <a:pt x="18" y="128"/>
                  </a:lnTo>
                  <a:lnTo>
                    <a:pt x="52" y="113"/>
                  </a:lnTo>
                  <a:lnTo>
                    <a:pt x="87" y="96"/>
                  </a:lnTo>
                  <a:lnTo>
                    <a:pt x="104" y="128"/>
                  </a:lnTo>
                  <a:lnTo>
                    <a:pt x="121" y="161"/>
                  </a:lnTo>
                  <a:lnTo>
                    <a:pt x="138" y="176"/>
                  </a:lnTo>
                  <a:lnTo>
                    <a:pt x="138" y="209"/>
                  </a:lnTo>
                  <a:lnTo>
                    <a:pt x="156" y="224"/>
                  </a:lnTo>
                  <a:lnTo>
                    <a:pt x="156" y="209"/>
                  </a:lnTo>
                  <a:lnTo>
                    <a:pt x="190" y="20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6" name="Freeform 1488">
              <a:extLst>
                <a:ext uri="{FF2B5EF4-FFF2-40B4-BE49-F238E27FC236}">
                  <a16:creationId xmlns:a16="http://schemas.microsoft.com/office/drawing/2014/main" id="{8582CF9F-2F38-4D5E-8B23-DA8C1481C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190" y="4401918"/>
              <a:ext cx="169591" cy="374199"/>
            </a:xfrm>
            <a:custGeom>
              <a:avLst/>
              <a:gdLst>
                <a:gd name="T0" fmla="*/ 0 w 190"/>
                <a:gd name="T1" fmla="*/ 0 h 369"/>
                <a:gd name="T2" fmla="*/ 0 w 190"/>
                <a:gd name="T3" fmla="*/ 0 h 369"/>
                <a:gd name="T4" fmla="*/ 0 w 190"/>
                <a:gd name="T5" fmla="*/ 0 h 369"/>
                <a:gd name="T6" fmla="*/ 1 w 190"/>
                <a:gd name="T7" fmla="*/ 0 h 369"/>
                <a:gd name="T8" fmla="*/ 1 w 190"/>
                <a:gd name="T9" fmla="*/ 0 h 369"/>
                <a:gd name="T10" fmla="*/ 1 w 190"/>
                <a:gd name="T11" fmla="*/ 0 h 369"/>
                <a:gd name="T12" fmla="*/ 1 w 190"/>
                <a:gd name="T13" fmla="*/ 0 h 369"/>
                <a:gd name="T14" fmla="*/ 1 w 190"/>
                <a:gd name="T15" fmla="*/ 0 h 369"/>
                <a:gd name="T16" fmla="*/ 1 w 190"/>
                <a:gd name="T17" fmla="*/ 0 h 369"/>
                <a:gd name="T18" fmla="*/ 1 w 190"/>
                <a:gd name="T19" fmla="*/ 0 h 369"/>
                <a:gd name="T20" fmla="*/ 1 w 190"/>
                <a:gd name="T21" fmla="*/ 0 h 369"/>
                <a:gd name="T22" fmla="*/ 1 w 190"/>
                <a:gd name="T23" fmla="*/ 0 h 369"/>
                <a:gd name="T24" fmla="*/ 1 w 190"/>
                <a:gd name="T25" fmla="*/ 0 h 369"/>
                <a:gd name="T26" fmla="*/ 1 w 190"/>
                <a:gd name="T27" fmla="*/ 0 h 369"/>
                <a:gd name="T28" fmla="*/ 1 w 190"/>
                <a:gd name="T29" fmla="*/ 0 h 369"/>
                <a:gd name="T30" fmla="*/ 1 w 190"/>
                <a:gd name="T31" fmla="*/ 0 h 369"/>
                <a:gd name="T32" fmla="*/ 1 w 190"/>
                <a:gd name="T33" fmla="*/ 0 h 369"/>
                <a:gd name="T34" fmla="*/ 1 w 190"/>
                <a:gd name="T35" fmla="*/ 0 h 369"/>
                <a:gd name="T36" fmla="*/ 1 w 190"/>
                <a:gd name="T37" fmla="*/ 0 h 369"/>
                <a:gd name="T38" fmla="*/ 1 w 190"/>
                <a:gd name="T39" fmla="*/ 0 h 369"/>
                <a:gd name="T40" fmla="*/ 1 w 190"/>
                <a:gd name="T41" fmla="*/ 0 h 369"/>
                <a:gd name="T42" fmla="*/ 1 w 190"/>
                <a:gd name="T43" fmla="*/ 0 h 369"/>
                <a:gd name="T44" fmla="*/ 1 w 190"/>
                <a:gd name="T45" fmla="*/ 0 h 369"/>
                <a:gd name="T46" fmla="*/ 1 w 190"/>
                <a:gd name="T47" fmla="*/ 0 h 369"/>
                <a:gd name="T48" fmla="*/ 1 w 190"/>
                <a:gd name="T49" fmla="*/ 0 h 369"/>
                <a:gd name="T50" fmla="*/ 1 w 190"/>
                <a:gd name="T51" fmla="*/ 0 h 369"/>
                <a:gd name="T52" fmla="*/ 1 w 190"/>
                <a:gd name="T53" fmla="*/ 0 h 369"/>
                <a:gd name="T54" fmla="*/ 1 w 190"/>
                <a:gd name="T55" fmla="*/ 0 h 369"/>
                <a:gd name="T56" fmla="*/ 1 w 190"/>
                <a:gd name="T57" fmla="*/ 0 h 369"/>
                <a:gd name="T58" fmla="*/ 1 w 190"/>
                <a:gd name="T59" fmla="*/ 0 h 369"/>
                <a:gd name="T60" fmla="*/ 1 w 190"/>
                <a:gd name="T61" fmla="*/ 0 h 369"/>
                <a:gd name="T62" fmla="*/ 0 w 190"/>
                <a:gd name="T63" fmla="*/ 0 h 36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0"/>
                <a:gd name="T97" fmla="*/ 0 h 369"/>
                <a:gd name="T98" fmla="*/ 190 w 190"/>
                <a:gd name="T99" fmla="*/ 369 h 36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0" h="369">
                  <a:moveTo>
                    <a:pt x="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7" y="16"/>
                  </a:lnTo>
                  <a:lnTo>
                    <a:pt x="86" y="0"/>
                  </a:lnTo>
                  <a:lnTo>
                    <a:pt x="121" y="0"/>
                  </a:lnTo>
                  <a:lnTo>
                    <a:pt x="121" y="33"/>
                  </a:lnTo>
                  <a:lnTo>
                    <a:pt x="156" y="33"/>
                  </a:lnTo>
                  <a:lnTo>
                    <a:pt x="121" y="48"/>
                  </a:lnTo>
                  <a:lnTo>
                    <a:pt x="104" y="81"/>
                  </a:lnTo>
                  <a:lnTo>
                    <a:pt x="86" y="96"/>
                  </a:lnTo>
                  <a:lnTo>
                    <a:pt x="173" y="207"/>
                  </a:lnTo>
                  <a:lnTo>
                    <a:pt x="190" y="240"/>
                  </a:lnTo>
                  <a:lnTo>
                    <a:pt x="173" y="303"/>
                  </a:lnTo>
                  <a:lnTo>
                    <a:pt x="138" y="321"/>
                  </a:lnTo>
                  <a:lnTo>
                    <a:pt x="121" y="321"/>
                  </a:lnTo>
                  <a:lnTo>
                    <a:pt x="104" y="351"/>
                  </a:lnTo>
                  <a:lnTo>
                    <a:pt x="69" y="369"/>
                  </a:lnTo>
                  <a:lnTo>
                    <a:pt x="69" y="336"/>
                  </a:lnTo>
                  <a:lnTo>
                    <a:pt x="52" y="321"/>
                  </a:lnTo>
                  <a:lnTo>
                    <a:pt x="86" y="303"/>
                  </a:lnTo>
                  <a:lnTo>
                    <a:pt x="104" y="288"/>
                  </a:lnTo>
                  <a:lnTo>
                    <a:pt x="138" y="273"/>
                  </a:lnTo>
                  <a:lnTo>
                    <a:pt x="138" y="225"/>
                  </a:lnTo>
                  <a:lnTo>
                    <a:pt x="138" y="192"/>
                  </a:lnTo>
                  <a:lnTo>
                    <a:pt x="104" y="160"/>
                  </a:lnTo>
                  <a:lnTo>
                    <a:pt x="104" y="144"/>
                  </a:lnTo>
                  <a:lnTo>
                    <a:pt x="35" y="96"/>
                  </a:lnTo>
                  <a:lnTo>
                    <a:pt x="69" y="81"/>
                  </a:lnTo>
                  <a:lnTo>
                    <a:pt x="52" y="64"/>
                  </a:lnTo>
                  <a:lnTo>
                    <a:pt x="17" y="48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7" name="Freeform 1489">
              <a:extLst>
                <a:ext uri="{FF2B5EF4-FFF2-40B4-BE49-F238E27FC236}">
                  <a16:creationId xmlns:a16="http://schemas.microsoft.com/office/drawing/2014/main" id="{C4D2A1B5-FF45-49D8-A340-F0C7AFDBB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3908" y="4014112"/>
              <a:ext cx="703192" cy="775614"/>
            </a:xfrm>
            <a:custGeom>
              <a:avLst/>
              <a:gdLst>
                <a:gd name="T0" fmla="*/ 0 w 795"/>
                <a:gd name="T1" fmla="*/ 1 h 768"/>
                <a:gd name="T2" fmla="*/ 0 w 795"/>
                <a:gd name="T3" fmla="*/ 1 h 768"/>
                <a:gd name="T4" fmla="*/ 0 w 795"/>
                <a:gd name="T5" fmla="*/ 1 h 768"/>
                <a:gd name="T6" fmla="*/ 0 w 795"/>
                <a:gd name="T7" fmla="*/ 1 h 768"/>
                <a:gd name="T8" fmla="*/ 0 w 795"/>
                <a:gd name="T9" fmla="*/ 1 h 768"/>
                <a:gd name="T10" fmla="*/ 0 w 795"/>
                <a:gd name="T11" fmla="*/ 1 h 768"/>
                <a:gd name="T12" fmla="*/ 0 w 795"/>
                <a:gd name="T13" fmla="*/ 1 h 768"/>
                <a:gd name="T14" fmla="*/ 0 w 795"/>
                <a:gd name="T15" fmla="*/ 1 h 768"/>
                <a:gd name="T16" fmla="*/ 0 w 795"/>
                <a:gd name="T17" fmla="*/ 1 h 768"/>
                <a:gd name="T18" fmla="*/ 0 w 795"/>
                <a:gd name="T19" fmla="*/ 1 h 768"/>
                <a:gd name="T20" fmla="*/ 0 w 795"/>
                <a:gd name="T21" fmla="*/ 1 h 768"/>
                <a:gd name="T22" fmla="*/ 0 w 795"/>
                <a:gd name="T23" fmla="*/ 1 h 768"/>
                <a:gd name="T24" fmla="*/ 0 w 795"/>
                <a:gd name="T25" fmla="*/ 1 h 768"/>
                <a:gd name="T26" fmla="*/ 0 w 795"/>
                <a:gd name="T27" fmla="*/ 1 h 768"/>
                <a:gd name="T28" fmla="*/ 0 w 795"/>
                <a:gd name="T29" fmla="*/ 1 h 768"/>
                <a:gd name="T30" fmla="*/ 0 w 795"/>
                <a:gd name="T31" fmla="*/ 1 h 768"/>
                <a:gd name="T32" fmla="*/ 0 w 795"/>
                <a:gd name="T33" fmla="*/ 1 h 768"/>
                <a:gd name="T34" fmla="*/ 0 w 795"/>
                <a:gd name="T35" fmla="*/ 1 h 768"/>
                <a:gd name="T36" fmla="*/ 0 w 795"/>
                <a:gd name="T37" fmla="*/ 1 h 768"/>
                <a:gd name="T38" fmla="*/ 0 w 795"/>
                <a:gd name="T39" fmla="*/ 1 h 768"/>
                <a:gd name="T40" fmla="*/ 0 w 795"/>
                <a:gd name="T41" fmla="*/ 1 h 768"/>
                <a:gd name="T42" fmla="*/ 0 w 795"/>
                <a:gd name="T43" fmla="*/ 1 h 768"/>
                <a:gd name="T44" fmla="*/ 0 w 795"/>
                <a:gd name="T45" fmla="*/ 1 h 768"/>
                <a:gd name="T46" fmla="*/ 0 w 795"/>
                <a:gd name="T47" fmla="*/ 1 h 768"/>
                <a:gd name="T48" fmla="*/ 0 w 795"/>
                <a:gd name="T49" fmla="*/ 1 h 768"/>
                <a:gd name="T50" fmla="*/ 0 w 795"/>
                <a:gd name="T51" fmla="*/ 1 h 768"/>
                <a:gd name="T52" fmla="*/ 0 w 795"/>
                <a:gd name="T53" fmla="*/ 1 h 768"/>
                <a:gd name="T54" fmla="*/ 0 w 795"/>
                <a:gd name="T55" fmla="*/ 1 h 768"/>
                <a:gd name="T56" fmla="*/ 0 w 795"/>
                <a:gd name="T57" fmla="*/ 1 h 768"/>
                <a:gd name="T58" fmla="*/ 0 w 795"/>
                <a:gd name="T59" fmla="*/ 1 h 768"/>
                <a:gd name="T60" fmla="*/ 0 w 795"/>
                <a:gd name="T61" fmla="*/ 1 h 768"/>
                <a:gd name="T62" fmla="*/ 0 w 795"/>
                <a:gd name="T63" fmla="*/ 1 h 768"/>
                <a:gd name="T64" fmla="*/ 0 w 795"/>
                <a:gd name="T65" fmla="*/ 1 h 768"/>
                <a:gd name="T66" fmla="*/ 0 w 795"/>
                <a:gd name="T67" fmla="*/ 1 h 768"/>
                <a:gd name="T68" fmla="*/ 0 w 795"/>
                <a:gd name="T69" fmla="*/ 1 h 768"/>
                <a:gd name="T70" fmla="*/ 0 w 795"/>
                <a:gd name="T71" fmla="*/ 1 h 768"/>
                <a:gd name="T72" fmla="*/ 0 w 795"/>
                <a:gd name="T73" fmla="*/ 1 h 768"/>
                <a:gd name="T74" fmla="*/ 0 w 795"/>
                <a:gd name="T75" fmla="*/ 1 h 768"/>
                <a:gd name="T76" fmla="*/ 0 w 795"/>
                <a:gd name="T77" fmla="*/ 1 h 768"/>
                <a:gd name="T78" fmla="*/ 0 w 795"/>
                <a:gd name="T79" fmla="*/ 1 h 768"/>
                <a:gd name="T80" fmla="*/ 0 w 795"/>
                <a:gd name="T81" fmla="*/ 1 h 768"/>
                <a:gd name="T82" fmla="*/ 0 w 795"/>
                <a:gd name="T83" fmla="*/ 1 h 768"/>
                <a:gd name="T84" fmla="*/ 0 w 795"/>
                <a:gd name="T85" fmla="*/ 1 h 768"/>
                <a:gd name="T86" fmla="*/ 0 w 795"/>
                <a:gd name="T87" fmla="*/ 1 h 768"/>
                <a:gd name="T88" fmla="*/ 0 w 795"/>
                <a:gd name="T89" fmla="*/ 1 h 768"/>
                <a:gd name="T90" fmla="*/ 0 w 795"/>
                <a:gd name="T91" fmla="*/ 1 h 768"/>
                <a:gd name="T92" fmla="*/ 0 w 795"/>
                <a:gd name="T93" fmla="*/ 1 h 768"/>
                <a:gd name="T94" fmla="*/ 0 w 795"/>
                <a:gd name="T95" fmla="*/ 1 h 7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5"/>
                <a:gd name="T145" fmla="*/ 0 h 768"/>
                <a:gd name="T146" fmla="*/ 795 w 795"/>
                <a:gd name="T147" fmla="*/ 768 h 7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5" h="768">
                  <a:moveTo>
                    <a:pt x="726" y="208"/>
                  </a:moveTo>
                  <a:lnTo>
                    <a:pt x="726" y="208"/>
                  </a:lnTo>
                  <a:lnTo>
                    <a:pt x="760" y="208"/>
                  </a:lnTo>
                  <a:lnTo>
                    <a:pt x="795" y="240"/>
                  </a:lnTo>
                  <a:lnTo>
                    <a:pt x="795" y="273"/>
                  </a:lnTo>
                  <a:lnTo>
                    <a:pt x="760" y="273"/>
                  </a:lnTo>
                  <a:lnTo>
                    <a:pt x="743" y="288"/>
                  </a:lnTo>
                  <a:lnTo>
                    <a:pt x="709" y="352"/>
                  </a:lnTo>
                  <a:lnTo>
                    <a:pt x="691" y="369"/>
                  </a:lnTo>
                  <a:lnTo>
                    <a:pt x="674" y="400"/>
                  </a:lnTo>
                  <a:lnTo>
                    <a:pt x="674" y="417"/>
                  </a:lnTo>
                  <a:lnTo>
                    <a:pt x="657" y="369"/>
                  </a:lnTo>
                  <a:lnTo>
                    <a:pt x="657" y="352"/>
                  </a:lnTo>
                  <a:lnTo>
                    <a:pt x="639" y="369"/>
                  </a:lnTo>
                  <a:lnTo>
                    <a:pt x="622" y="369"/>
                  </a:lnTo>
                  <a:lnTo>
                    <a:pt x="622" y="352"/>
                  </a:lnTo>
                  <a:lnTo>
                    <a:pt x="657" y="321"/>
                  </a:lnTo>
                  <a:lnTo>
                    <a:pt x="588" y="321"/>
                  </a:lnTo>
                  <a:lnTo>
                    <a:pt x="588" y="288"/>
                  </a:lnTo>
                  <a:lnTo>
                    <a:pt x="570" y="288"/>
                  </a:lnTo>
                  <a:lnTo>
                    <a:pt x="553" y="288"/>
                  </a:lnTo>
                  <a:lnTo>
                    <a:pt x="553" y="304"/>
                  </a:lnTo>
                  <a:lnTo>
                    <a:pt x="536" y="336"/>
                  </a:lnTo>
                  <a:lnTo>
                    <a:pt x="553" y="336"/>
                  </a:lnTo>
                  <a:lnTo>
                    <a:pt x="570" y="417"/>
                  </a:lnTo>
                  <a:lnTo>
                    <a:pt x="553" y="417"/>
                  </a:lnTo>
                  <a:lnTo>
                    <a:pt x="553" y="400"/>
                  </a:lnTo>
                  <a:lnTo>
                    <a:pt x="518" y="417"/>
                  </a:lnTo>
                  <a:lnTo>
                    <a:pt x="501" y="465"/>
                  </a:lnTo>
                  <a:lnTo>
                    <a:pt x="467" y="480"/>
                  </a:lnTo>
                  <a:lnTo>
                    <a:pt x="380" y="544"/>
                  </a:lnTo>
                  <a:lnTo>
                    <a:pt x="380" y="561"/>
                  </a:lnTo>
                  <a:lnTo>
                    <a:pt x="363" y="561"/>
                  </a:lnTo>
                  <a:lnTo>
                    <a:pt x="346" y="576"/>
                  </a:lnTo>
                  <a:lnTo>
                    <a:pt x="328" y="576"/>
                  </a:lnTo>
                  <a:lnTo>
                    <a:pt x="328" y="591"/>
                  </a:lnTo>
                  <a:lnTo>
                    <a:pt x="328" y="639"/>
                  </a:lnTo>
                  <a:lnTo>
                    <a:pt x="311" y="672"/>
                  </a:lnTo>
                  <a:lnTo>
                    <a:pt x="311" y="720"/>
                  </a:lnTo>
                  <a:lnTo>
                    <a:pt x="294" y="735"/>
                  </a:lnTo>
                  <a:lnTo>
                    <a:pt x="277" y="753"/>
                  </a:lnTo>
                  <a:lnTo>
                    <a:pt x="259" y="768"/>
                  </a:lnTo>
                  <a:lnTo>
                    <a:pt x="225" y="753"/>
                  </a:lnTo>
                  <a:lnTo>
                    <a:pt x="173" y="609"/>
                  </a:lnTo>
                  <a:lnTo>
                    <a:pt x="138" y="561"/>
                  </a:lnTo>
                  <a:lnTo>
                    <a:pt x="121" y="465"/>
                  </a:lnTo>
                  <a:lnTo>
                    <a:pt x="121" y="400"/>
                  </a:lnTo>
                  <a:lnTo>
                    <a:pt x="104" y="432"/>
                  </a:lnTo>
                  <a:lnTo>
                    <a:pt x="69" y="448"/>
                  </a:lnTo>
                  <a:lnTo>
                    <a:pt x="17" y="400"/>
                  </a:lnTo>
                  <a:lnTo>
                    <a:pt x="52" y="400"/>
                  </a:lnTo>
                  <a:lnTo>
                    <a:pt x="52" y="384"/>
                  </a:lnTo>
                  <a:lnTo>
                    <a:pt x="35" y="384"/>
                  </a:lnTo>
                  <a:lnTo>
                    <a:pt x="0" y="369"/>
                  </a:lnTo>
                  <a:lnTo>
                    <a:pt x="17" y="352"/>
                  </a:lnTo>
                  <a:lnTo>
                    <a:pt x="69" y="352"/>
                  </a:lnTo>
                  <a:lnTo>
                    <a:pt x="69" y="336"/>
                  </a:lnTo>
                  <a:lnTo>
                    <a:pt x="69" y="304"/>
                  </a:lnTo>
                  <a:lnTo>
                    <a:pt x="52" y="304"/>
                  </a:lnTo>
                  <a:lnTo>
                    <a:pt x="52" y="288"/>
                  </a:lnTo>
                  <a:lnTo>
                    <a:pt x="35" y="288"/>
                  </a:lnTo>
                  <a:lnTo>
                    <a:pt x="35" y="256"/>
                  </a:lnTo>
                  <a:lnTo>
                    <a:pt x="52" y="240"/>
                  </a:lnTo>
                  <a:lnTo>
                    <a:pt x="69" y="256"/>
                  </a:lnTo>
                  <a:lnTo>
                    <a:pt x="104" y="240"/>
                  </a:lnTo>
                  <a:lnTo>
                    <a:pt x="190" y="144"/>
                  </a:lnTo>
                  <a:lnTo>
                    <a:pt x="173" y="129"/>
                  </a:lnTo>
                  <a:lnTo>
                    <a:pt x="190" y="129"/>
                  </a:lnTo>
                  <a:lnTo>
                    <a:pt x="190" y="112"/>
                  </a:lnTo>
                  <a:lnTo>
                    <a:pt x="156" y="96"/>
                  </a:lnTo>
                  <a:lnTo>
                    <a:pt x="173" y="64"/>
                  </a:lnTo>
                  <a:lnTo>
                    <a:pt x="156" y="48"/>
                  </a:lnTo>
                  <a:lnTo>
                    <a:pt x="173" y="33"/>
                  </a:lnTo>
                  <a:lnTo>
                    <a:pt x="207" y="48"/>
                  </a:lnTo>
                  <a:lnTo>
                    <a:pt x="242" y="33"/>
                  </a:lnTo>
                  <a:lnTo>
                    <a:pt x="259" y="16"/>
                  </a:lnTo>
                  <a:lnTo>
                    <a:pt x="311" y="0"/>
                  </a:lnTo>
                  <a:lnTo>
                    <a:pt x="328" y="16"/>
                  </a:lnTo>
                  <a:lnTo>
                    <a:pt x="328" y="48"/>
                  </a:lnTo>
                  <a:lnTo>
                    <a:pt x="294" y="81"/>
                  </a:lnTo>
                  <a:lnTo>
                    <a:pt x="311" y="112"/>
                  </a:lnTo>
                  <a:lnTo>
                    <a:pt x="277" y="112"/>
                  </a:lnTo>
                  <a:lnTo>
                    <a:pt x="294" y="160"/>
                  </a:lnTo>
                  <a:lnTo>
                    <a:pt x="346" y="177"/>
                  </a:lnTo>
                  <a:lnTo>
                    <a:pt x="328" y="225"/>
                  </a:lnTo>
                  <a:lnTo>
                    <a:pt x="363" y="240"/>
                  </a:lnTo>
                  <a:lnTo>
                    <a:pt x="518" y="288"/>
                  </a:lnTo>
                  <a:lnTo>
                    <a:pt x="536" y="288"/>
                  </a:lnTo>
                  <a:lnTo>
                    <a:pt x="536" y="273"/>
                  </a:lnTo>
                  <a:lnTo>
                    <a:pt x="536" y="240"/>
                  </a:lnTo>
                  <a:lnTo>
                    <a:pt x="553" y="240"/>
                  </a:lnTo>
                  <a:lnTo>
                    <a:pt x="570" y="256"/>
                  </a:lnTo>
                  <a:lnTo>
                    <a:pt x="570" y="273"/>
                  </a:lnTo>
                  <a:lnTo>
                    <a:pt x="639" y="273"/>
                  </a:lnTo>
                  <a:lnTo>
                    <a:pt x="657" y="273"/>
                  </a:lnTo>
                  <a:lnTo>
                    <a:pt x="639" y="240"/>
                  </a:lnTo>
                  <a:lnTo>
                    <a:pt x="726" y="20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8" name="Freeform 1490">
              <a:extLst>
                <a:ext uri="{FF2B5EF4-FFF2-40B4-BE49-F238E27FC236}">
                  <a16:creationId xmlns:a16="http://schemas.microsoft.com/office/drawing/2014/main" id="{27F9E5A1-EF1F-47F5-A413-B973C72D9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689" y="4823743"/>
              <a:ext cx="91002" cy="146279"/>
            </a:xfrm>
            <a:custGeom>
              <a:avLst/>
              <a:gdLst>
                <a:gd name="T0" fmla="*/ 1 w 104"/>
                <a:gd name="T1" fmla="*/ 1 h 144"/>
                <a:gd name="T2" fmla="*/ 1 w 104"/>
                <a:gd name="T3" fmla="*/ 1 h 144"/>
                <a:gd name="T4" fmla="*/ 1 w 104"/>
                <a:gd name="T5" fmla="*/ 1 h 144"/>
                <a:gd name="T6" fmla="*/ 1 w 104"/>
                <a:gd name="T7" fmla="*/ 1 h 144"/>
                <a:gd name="T8" fmla="*/ 0 w 104"/>
                <a:gd name="T9" fmla="*/ 0 h 144"/>
                <a:gd name="T10" fmla="*/ 0 w 104"/>
                <a:gd name="T11" fmla="*/ 1 h 144"/>
                <a:gd name="T12" fmla="*/ 0 w 104"/>
                <a:gd name="T13" fmla="*/ 1 h 144"/>
                <a:gd name="T14" fmla="*/ 1 w 104"/>
                <a:gd name="T15" fmla="*/ 1 h 144"/>
                <a:gd name="T16" fmla="*/ 1 w 104"/>
                <a:gd name="T17" fmla="*/ 1 h 144"/>
                <a:gd name="T18" fmla="*/ 1 w 104"/>
                <a:gd name="T19" fmla="*/ 1 h 144"/>
                <a:gd name="T20" fmla="*/ 1 w 104"/>
                <a:gd name="T21" fmla="*/ 1 h 144"/>
                <a:gd name="T22" fmla="*/ 1 w 104"/>
                <a:gd name="T23" fmla="*/ 1 h 144"/>
                <a:gd name="T24" fmla="*/ 1 w 104"/>
                <a:gd name="T25" fmla="*/ 1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44"/>
                <a:gd name="T41" fmla="*/ 104 w 104"/>
                <a:gd name="T42" fmla="*/ 144 h 1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44">
                  <a:moveTo>
                    <a:pt x="52" y="15"/>
                  </a:moveTo>
                  <a:lnTo>
                    <a:pt x="52" y="15"/>
                  </a:lnTo>
                  <a:lnTo>
                    <a:pt x="35" y="30"/>
                  </a:lnTo>
                  <a:lnTo>
                    <a:pt x="18" y="15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63"/>
                  </a:lnTo>
                  <a:lnTo>
                    <a:pt x="35" y="96"/>
                  </a:lnTo>
                  <a:lnTo>
                    <a:pt x="87" y="144"/>
                  </a:lnTo>
                  <a:lnTo>
                    <a:pt x="104" y="144"/>
                  </a:lnTo>
                  <a:lnTo>
                    <a:pt x="87" y="96"/>
                  </a:lnTo>
                  <a:lnTo>
                    <a:pt x="87" y="48"/>
                  </a:lnTo>
                  <a:lnTo>
                    <a:pt x="52" y="1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9" name="Freeform 1491">
              <a:extLst>
                <a:ext uri="{FF2B5EF4-FFF2-40B4-BE49-F238E27FC236}">
                  <a16:creationId xmlns:a16="http://schemas.microsoft.com/office/drawing/2014/main" id="{AD06CDA2-427C-4AB7-9EAC-EE05448E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644" y="4466553"/>
              <a:ext cx="186138" cy="387806"/>
            </a:xfrm>
            <a:custGeom>
              <a:avLst/>
              <a:gdLst>
                <a:gd name="T0" fmla="*/ 0 w 207"/>
                <a:gd name="T1" fmla="*/ 0 h 383"/>
                <a:gd name="T2" fmla="*/ 0 w 207"/>
                <a:gd name="T3" fmla="*/ 0 h 383"/>
                <a:gd name="T4" fmla="*/ 0 w 207"/>
                <a:gd name="T5" fmla="*/ 1 h 383"/>
                <a:gd name="T6" fmla="*/ 0 w 207"/>
                <a:gd name="T7" fmla="*/ 1 h 383"/>
                <a:gd name="T8" fmla="*/ 0 w 207"/>
                <a:gd name="T9" fmla="*/ 1 h 383"/>
                <a:gd name="T10" fmla="*/ 0 w 207"/>
                <a:gd name="T11" fmla="*/ 1 h 383"/>
                <a:gd name="T12" fmla="*/ 0 w 207"/>
                <a:gd name="T13" fmla="*/ 1 h 383"/>
                <a:gd name="T14" fmla="*/ 0 w 207"/>
                <a:gd name="T15" fmla="*/ 1 h 383"/>
                <a:gd name="T16" fmla="*/ 0 w 207"/>
                <a:gd name="T17" fmla="*/ 1 h 383"/>
                <a:gd name="T18" fmla="*/ 0 w 207"/>
                <a:gd name="T19" fmla="*/ 1 h 383"/>
                <a:gd name="T20" fmla="*/ 0 w 207"/>
                <a:gd name="T21" fmla="*/ 1 h 383"/>
                <a:gd name="T22" fmla="*/ 0 w 207"/>
                <a:gd name="T23" fmla="*/ 1 h 383"/>
                <a:gd name="T24" fmla="*/ 0 w 207"/>
                <a:gd name="T25" fmla="*/ 1 h 383"/>
                <a:gd name="T26" fmla="*/ 0 w 207"/>
                <a:gd name="T27" fmla="*/ 1 h 383"/>
                <a:gd name="T28" fmla="*/ 0 w 207"/>
                <a:gd name="T29" fmla="*/ 1 h 383"/>
                <a:gd name="T30" fmla="*/ 0 w 207"/>
                <a:gd name="T31" fmla="*/ 1 h 383"/>
                <a:gd name="T32" fmla="*/ 0 w 207"/>
                <a:gd name="T33" fmla="*/ 1 h 383"/>
                <a:gd name="T34" fmla="*/ 0 w 207"/>
                <a:gd name="T35" fmla="*/ 1 h 383"/>
                <a:gd name="T36" fmla="*/ 0 w 207"/>
                <a:gd name="T37" fmla="*/ 1 h 383"/>
                <a:gd name="T38" fmla="*/ 0 w 207"/>
                <a:gd name="T39" fmla="*/ 1 h 383"/>
                <a:gd name="T40" fmla="*/ 0 w 207"/>
                <a:gd name="T41" fmla="*/ 1 h 383"/>
                <a:gd name="T42" fmla="*/ 0 w 207"/>
                <a:gd name="T43" fmla="*/ 1 h 383"/>
                <a:gd name="T44" fmla="*/ 0 w 207"/>
                <a:gd name="T45" fmla="*/ 1 h 383"/>
                <a:gd name="T46" fmla="*/ 0 w 207"/>
                <a:gd name="T47" fmla="*/ 1 h 383"/>
                <a:gd name="T48" fmla="*/ 0 w 207"/>
                <a:gd name="T49" fmla="*/ 1 h 383"/>
                <a:gd name="T50" fmla="*/ 0 w 207"/>
                <a:gd name="T51" fmla="*/ 1 h 383"/>
                <a:gd name="T52" fmla="*/ 0 w 207"/>
                <a:gd name="T53" fmla="*/ 1 h 383"/>
                <a:gd name="T54" fmla="*/ 0 w 207"/>
                <a:gd name="T55" fmla="*/ 1 h 383"/>
                <a:gd name="T56" fmla="*/ 0 w 207"/>
                <a:gd name="T57" fmla="*/ 1 h 383"/>
                <a:gd name="T58" fmla="*/ 0 w 207"/>
                <a:gd name="T59" fmla="*/ 1 h 383"/>
                <a:gd name="T60" fmla="*/ 0 w 207"/>
                <a:gd name="T61" fmla="*/ 1 h 383"/>
                <a:gd name="T62" fmla="*/ 0 w 207"/>
                <a:gd name="T63" fmla="*/ 1 h 383"/>
                <a:gd name="T64" fmla="*/ 0 w 207"/>
                <a:gd name="T65" fmla="*/ 1 h 383"/>
                <a:gd name="T66" fmla="*/ 0 w 207"/>
                <a:gd name="T67" fmla="*/ 1 h 383"/>
                <a:gd name="T68" fmla="*/ 0 w 207"/>
                <a:gd name="T69" fmla="*/ 1 h 383"/>
                <a:gd name="T70" fmla="*/ 0 w 207"/>
                <a:gd name="T71" fmla="*/ 1 h 383"/>
                <a:gd name="T72" fmla="*/ 0 w 207"/>
                <a:gd name="T73" fmla="*/ 1 h 383"/>
                <a:gd name="T74" fmla="*/ 0 w 207"/>
                <a:gd name="T75" fmla="*/ 1 h 383"/>
                <a:gd name="T76" fmla="*/ 0 w 207"/>
                <a:gd name="T77" fmla="*/ 1 h 383"/>
                <a:gd name="T78" fmla="*/ 0 w 207"/>
                <a:gd name="T79" fmla="*/ 0 h 38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7"/>
                <a:gd name="T121" fmla="*/ 0 h 383"/>
                <a:gd name="T122" fmla="*/ 207 w 207"/>
                <a:gd name="T123" fmla="*/ 383 h 38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7" h="383">
                  <a:moveTo>
                    <a:pt x="69" y="0"/>
                  </a:moveTo>
                  <a:lnTo>
                    <a:pt x="69" y="0"/>
                  </a:lnTo>
                  <a:lnTo>
                    <a:pt x="0" y="32"/>
                  </a:lnTo>
                  <a:lnTo>
                    <a:pt x="0" y="65"/>
                  </a:lnTo>
                  <a:lnTo>
                    <a:pt x="17" y="113"/>
                  </a:lnTo>
                  <a:lnTo>
                    <a:pt x="17" y="143"/>
                  </a:lnTo>
                  <a:lnTo>
                    <a:pt x="35" y="176"/>
                  </a:lnTo>
                  <a:lnTo>
                    <a:pt x="52" y="224"/>
                  </a:lnTo>
                  <a:lnTo>
                    <a:pt x="17" y="287"/>
                  </a:lnTo>
                  <a:lnTo>
                    <a:pt x="17" y="305"/>
                  </a:lnTo>
                  <a:lnTo>
                    <a:pt x="17" y="320"/>
                  </a:lnTo>
                  <a:lnTo>
                    <a:pt x="69" y="368"/>
                  </a:lnTo>
                  <a:lnTo>
                    <a:pt x="69" y="353"/>
                  </a:lnTo>
                  <a:lnTo>
                    <a:pt x="87" y="368"/>
                  </a:lnTo>
                  <a:lnTo>
                    <a:pt x="104" y="383"/>
                  </a:lnTo>
                  <a:lnTo>
                    <a:pt x="121" y="368"/>
                  </a:lnTo>
                  <a:lnTo>
                    <a:pt x="104" y="353"/>
                  </a:lnTo>
                  <a:lnTo>
                    <a:pt x="69" y="353"/>
                  </a:lnTo>
                  <a:lnTo>
                    <a:pt x="52" y="287"/>
                  </a:lnTo>
                  <a:lnTo>
                    <a:pt x="35" y="287"/>
                  </a:lnTo>
                  <a:lnTo>
                    <a:pt x="35" y="272"/>
                  </a:lnTo>
                  <a:lnTo>
                    <a:pt x="52" y="224"/>
                  </a:lnTo>
                  <a:lnTo>
                    <a:pt x="52" y="191"/>
                  </a:lnTo>
                  <a:lnTo>
                    <a:pt x="87" y="191"/>
                  </a:lnTo>
                  <a:lnTo>
                    <a:pt x="87" y="209"/>
                  </a:lnTo>
                  <a:lnTo>
                    <a:pt x="104" y="209"/>
                  </a:lnTo>
                  <a:lnTo>
                    <a:pt x="138" y="239"/>
                  </a:lnTo>
                  <a:lnTo>
                    <a:pt x="138" y="224"/>
                  </a:lnTo>
                  <a:lnTo>
                    <a:pt x="121" y="191"/>
                  </a:lnTo>
                  <a:lnTo>
                    <a:pt x="138" y="161"/>
                  </a:lnTo>
                  <a:lnTo>
                    <a:pt x="207" y="161"/>
                  </a:lnTo>
                  <a:lnTo>
                    <a:pt x="207" y="128"/>
                  </a:lnTo>
                  <a:lnTo>
                    <a:pt x="190" y="113"/>
                  </a:lnTo>
                  <a:lnTo>
                    <a:pt x="173" y="80"/>
                  </a:lnTo>
                  <a:lnTo>
                    <a:pt x="156" y="48"/>
                  </a:lnTo>
                  <a:lnTo>
                    <a:pt x="121" y="65"/>
                  </a:lnTo>
                  <a:lnTo>
                    <a:pt x="87" y="80"/>
                  </a:lnTo>
                  <a:lnTo>
                    <a:pt x="87" y="32"/>
                  </a:lnTo>
                  <a:lnTo>
                    <a:pt x="69" y="17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0" name="Freeform 1492">
              <a:extLst>
                <a:ext uri="{FF2B5EF4-FFF2-40B4-BE49-F238E27FC236}">
                  <a16:creationId xmlns:a16="http://schemas.microsoft.com/office/drawing/2014/main" id="{082F8899-DC0C-44B7-82CB-62DA66CC7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8549" y="4259042"/>
              <a:ext cx="74456" cy="30618"/>
            </a:xfrm>
            <a:custGeom>
              <a:avLst/>
              <a:gdLst>
                <a:gd name="T0" fmla="*/ 0 w 85"/>
                <a:gd name="T1" fmla="*/ 0 h 33"/>
                <a:gd name="T2" fmla="*/ 0 w 85"/>
                <a:gd name="T3" fmla="*/ 0 h 33"/>
                <a:gd name="T4" fmla="*/ 0 w 85"/>
                <a:gd name="T5" fmla="*/ 0 h 33"/>
                <a:gd name="T6" fmla="*/ 0 w 85"/>
                <a:gd name="T7" fmla="*/ 0 h 33"/>
                <a:gd name="T8" fmla="*/ 0 w 85"/>
                <a:gd name="T9" fmla="*/ 0 h 33"/>
                <a:gd name="T10" fmla="*/ 0 w 85"/>
                <a:gd name="T11" fmla="*/ 0 h 33"/>
                <a:gd name="T12" fmla="*/ 0 w 85"/>
                <a:gd name="T13" fmla="*/ 0 h 33"/>
                <a:gd name="T14" fmla="*/ 0 w 8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5"/>
                <a:gd name="T25" fmla="*/ 0 h 33"/>
                <a:gd name="T26" fmla="*/ 85 w 85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5" h="33">
                  <a:moveTo>
                    <a:pt x="69" y="0"/>
                  </a:moveTo>
                  <a:lnTo>
                    <a:pt x="69" y="0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69" y="33"/>
                  </a:lnTo>
                  <a:lnTo>
                    <a:pt x="85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1" name="Freeform 1493">
              <a:extLst>
                <a:ext uri="{FF2B5EF4-FFF2-40B4-BE49-F238E27FC236}">
                  <a16:creationId xmlns:a16="http://schemas.microsoft.com/office/drawing/2014/main" id="{990E37A0-BA54-40F0-8B4E-4780A80A1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454" y="4194409"/>
              <a:ext cx="186138" cy="112258"/>
            </a:xfrm>
            <a:custGeom>
              <a:avLst/>
              <a:gdLst>
                <a:gd name="T0" fmla="*/ 0 w 210"/>
                <a:gd name="T1" fmla="*/ 0 h 111"/>
                <a:gd name="T2" fmla="*/ 0 w 210"/>
                <a:gd name="T3" fmla="*/ 0 h 111"/>
                <a:gd name="T4" fmla="*/ 0 w 210"/>
                <a:gd name="T5" fmla="*/ 0 h 111"/>
                <a:gd name="T6" fmla="*/ 0 w 210"/>
                <a:gd name="T7" fmla="*/ 0 h 111"/>
                <a:gd name="T8" fmla="*/ 0 w 210"/>
                <a:gd name="T9" fmla="*/ 0 h 111"/>
                <a:gd name="T10" fmla="*/ 0 w 210"/>
                <a:gd name="T11" fmla="*/ 0 h 111"/>
                <a:gd name="T12" fmla="*/ 0 w 210"/>
                <a:gd name="T13" fmla="*/ 0 h 111"/>
                <a:gd name="T14" fmla="*/ 0 w 210"/>
                <a:gd name="T15" fmla="*/ 0 h 111"/>
                <a:gd name="T16" fmla="*/ 0 w 210"/>
                <a:gd name="T17" fmla="*/ 0 h 111"/>
                <a:gd name="T18" fmla="*/ 0 w 210"/>
                <a:gd name="T19" fmla="*/ 0 h 111"/>
                <a:gd name="T20" fmla="*/ 0 w 210"/>
                <a:gd name="T21" fmla="*/ 0 h 111"/>
                <a:gd name="T22" fmla="*/ 0 w 210"/>
                <a:gd name="T23" fmla="*/ 0 h 111"/>
                <a:gd name="T24" fmla="*/ 0 w 210"/>
                <a:gd name="T25" fmla="*/ 0 h 111"/>
                <a:gd name="T26" fmla="*/ 0 w 210"/>
                <a:gd name="T27" fmla="*/ 0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0"/>
                <a:gd name="T43" fmla="*/ 0 h 111"/>
                <a:gd name="T44" fmla="*/ 210 w 210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0" h="111">
                  <a:moveTo>
                    <a:pt x="18" y="0"/>
                  </a:moveTo>
                  <a:lnTo>
                    <a:pt x="18" y="0"/>
                  </a:lnTo>
                  <a:lnTo>
                    <a:pt x="0" y="48"/>
                  </a:lnTo>
                  <a:lnTo>
                    <a:pt x="35" y="63"/>
                  </a:lnTo>
                  <a:lnTo>
                    <a:pt x="192" y="111"/>
                  </a:lnTo>
                  <a:lnTo>
                    <a:pt x="210" y="111"/>
                  </a:lnTo>
                  <a:lnTo>
                    <a:pt x="210" y="96"/>
                  </a:lnTo>
                  <a:lnTo>
                    <a:pt x="210" y="63"/>
                  </a:lnTo>
                  <a:lnTo>
                    <a:pt x="158" y="63"/>
                  </a:lnTo>
                  <a:lnTo>
                    <a:pt x="121" y="48"/>
                  </a:lnTo>
                  <a:lnTo>
                    <a:pt x="104" y="31"/>
                  </a:lnTo>
                  <a:lnTo>
                    <a:pt x="87" y="31"/>
                  </a:lnTo>
                  <a:lnTo>
                    <a:pt x="52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2" name="Freeform 1494">
              <a:extLst>
                <a:ext uri="{FF2B5EF4-FFF2-40B4-BE49-F238E27FC236}">
                  <a16:creationId xmlns:a16="http://schemas.microsoft.com/office/drawing/2014/main" id="{9F0416DC-A3C5-4810-8773-D28ED0BF4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4425" y="3935871"/>
              <a:ext cx="78594" cy="129269"/>
            </a:xfrm>
            <a:custGeom>
              <a:avLst/>
              <a:gdLst>
                <a:gd name="T0" fmla="*/ 0 w 86"/>
                <a:gd name="T1" fmla="*/ 1 h 128"/>
                <a:gd name="T2" fmla="*/ 0 w 86"/>
                <a:gd name="T3" fmla="*/ 1 h 128"/>
                <a:gd name="T4" fmla="*/ 1 w 86"/>
                <a:gd name="T5" fmla="*/ 0 h 128"/>
                <a:gd name="T6" fmla="*/ 1 w 86"/>
                <a:gd name="T7" fmla="*/ 1 h 128"/>
                <a:gd name="T8" fmla="*/ 1 w 86"/>
                <a:gd name="T9" fmla="*/ 1 h 128"/>
                <a:gd name="T10" fmla="*/ 1 w 86"/>
                <a:gd name="T11" fmla="*/ 1 h 128"/>
                <a:gd name="T12" fmla="*/ 0 w 86"/>
                <a:gd name="T13" fmla="*/ 1 h 128"/>
                <a:gd name="T14" fmla="*/ 0 w 86"/>
                <a:gd name="T15" fmla="*/ 1 h 128"/>
                <a:gd name="T16" fmla="*/ 0 w 86"/>
                <a:gd name="T17" fmla="*/ 1 h 128"/>
                <a:gd name="T18" fmla="*/ 0 w 86"/>
                <a:gd name="T19" fmla="*/ 1 h 128"/>
                <a:gd name="T20" fmla="*/ 0 w 86"/>
                <a:gd name="T21" fmla="*/ 1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6"/>
                <a:gd name="T34" fmla="*/ 0 h 128"/>
                <a:gd name="T35" fmla="*/ 86 w 86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6" h="128">
                  <a:moveTo>
                    <a:pt x="0" y="32"/>
                  </a:moveTo>
                  <a:lnTo>
                    <a:pt x="0" y="32"/>
                  </a:lnTo>
                  <a:lnTo>
                    <a:pt x="51" y="0"/>
                  </a:lnTo>
                  <a:lnTo>
                    <a:pt x="69" y="32"/>
                  </a:lnTo>
                  <a:lnTo>
                    <a:pt x="86" y="80"/>
                  </a:lnTo>
                  <a:lnTo>
                    <a:pt x="69" y="113"/>
                  </a:lnTo>
                  <a:lnTo>
                    <a:pt x="0" y="128"/>
                  </a:lnTo>
                  <a:lnTo>
                    <a:pt x="0" y="113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3" name="Freeform 1495">
              <a:extLst>
                <a:ext uri="{FF2B5EF4-FFF2-40B4-BE49-F238E27FC236}">
                  <a16:creationId xmlns:a16="http://schemas.microsoft.com/office/drawing/2014/main" id="{F43D35CE-0457-49AE-8B63-204AED027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8926" y="3806601"/>
              <a:ext cx="157185" cy="159885"/>
            </a:xfrm>
            <a:custGeom>
              <a:avLst/>
              <a:gdLst>
                <a:gd name="T0" fmla="*/ 1 w 172"/>
                <a:gd name="T1" fmla="*/ 0 h 159"/>
                <a:gd name="T2" fmla="*/ 1 w 172"/>
                <a:gd name="T3" fmla="*/ 0 h 159"/>
                <a:gd name="T4" fmla="*/ 1 w 172"/>
                <a:gd name="T5" fmla="*/ 0 h 159"/>
                <a:gd name="T6" fmla="*/ 1 w 172"/>
                <a:gd name="T7" fmla="*/ 0 h 159"/>
                <a:gd name="T8" fmla="*/ 1 w 172"/>
                <a:gd name="T9" fmla="*/ 0 h 159"/>
                <a:gd name="T10" fmla="*/ 1 w 172"/>
                <a:gd name="T11" fmla="*/ 0 h 159"/>
                <a:gd name="T12" fmla="*/ 1 w 172"/>
                <a:gd name="T13" fmla="*/ 0 h 159"/>
                <a:gd name="T14" fmla="*/ 0 w 172"/>
                <a:gd name="T15" fmla="*/ 0 h 159"/>
                <a:gd name="T16" fmla="*/ 0 w 172"/>
                <a:gd name="T17" fmla="*/ 0 h 159"/>
                <a:gd name="T18" fmla="*/ 1 w 172"/>
                <a:gd name="T19" fmla="*/ 0 h 159"/>
                <a:gd name="T20" fmla="*/ 0 w 172"/>
                <a:gd name="T21" fmla="*/ 0 h 159"/>
                <a:gd name="T22" fmla="*/ 1 w 172"/>
                <a:gd name="T23" fmla="*/ 0 h 159"/>
                <a:gd name="T24" fmla="*/ 1 w 172"/>
                <a:gd name="T25" fmla="*/ 0 h 159"/>
                <a:gd name="T26" fmla="*/ 1 w 172"/>
                <a:gd name="T27" fmla="*/ 0 h 159"/>
                <a:gd name="T28" fmla="*/ 1 w 172"/>
                <a:gd name="T29" fmla="*/ 0 h 159"/>
                <a:gd name="T30" fmla="*/ 1 w 172"/>
                <a:gd name="T31" fmla="*/ 0 h 159"/>
                <a:gd name="T32" fmla="*/ 1 w 172"/>
                <a:gd name="T33" fmla="*/ 0 h 159"/>
                <a:gd name="T34" fmla="*/ 1 w 172"/>
                <a:gd name="T35" fmla="*/ 0 h 159"/>
                <a:gd name="T36" fmla="*/ 1 w 172"/>
                <a:gd name="T37" fmla="*/ 0 h 159"/>
                <a:gd name="T38" fmla="*/ 1 w 172"/>
                <a:gd name="T39" fmla="*/ 0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2"/>
                <a:gd name="T61" fmla="*/ 0 h 159"/>
                <a:gd name="T62" fmla="*/ 172 w 172"/>
                <a:gd name="T63" fmla="*/ 159 h 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2" h="159">
                  <a:moveTo>
                    <a:pt x="172" y="0"/>
                  </a:moveTo>
                  <a:lnTo>
                    <a:pt x="172" y="0"/>
                  </a:lnTo>
                  <a:lnTo>
                    <a:pt x="155" y="0"/>
                  </a:lnTo>
                  <a:lnTo>
                    <a:pt x="121" y="16"/>
                  </a:lnTo>
                  <a:lnTo>
                    <a:pt x="103" y="16"/>
                  </a:lnTo>
                  <a:lnTo>
                    <a:pt x="86" y="31"/>
                  </a:lnTo>
                  <a:lnTo>
                    <a:pt x="69" y="31"/>
                  </a:lnTo>
                  <a:lnTo>
                    <a:pt x="0" y="79"/>
                  </a:lnTo>
                  <a:lnTo>
                    <a:pt x="0" y="96"/>
                  </a:lnTo>
                  <a:lnTo>
                    <a:pt x="17" y="96"/>
                  </a:lnTo>
                  <a:lnTo>
                    <a:pt x="0" y="144"/>
                  </a:lnTo>
                  <a:lnTo>
                    <a:pt x="17" y="159"/>
                  </a:lnTo>
                  <a:lnTo>
                    <a:pt x="34" y="159"/>
                  </a:lnTo>
                  <a:lnTo>
                    <a:pt x="52" y="159"/>
                  </a:lnTo>
                  <a:lnTo>
                    <a:pt x="103" y="127"/>
                  </a:lnTo>
                  <a:lnTo>
                    <a:pt x="69" y="112"/>
                  </a:lnTo>
                  <a:lnTo>
                    <a:pt x="69" y="96"/>
                  </a:lnTo>
                  <a:lnTo>
                    <a:pt x="138" y="64"/>
                  </a:lnTo>
                  <a:lnTo>
                    <a:pt x="138" y="31"/>
                  </a:lnTo>
                  <a:lnTo>
                    <a:pt x="172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4" name="Freeform 1496">
              <a:extLst>
                <a:ext uri="{FF2B5EF4-FFF2-40B4-BE49-F238E27FC236}">
                  <a16:creationId xmlns:a16="http://schemas.microsoft.com/office/drawing/2014/main" id="{EE1F2C71-7D3F-498C-9E74-177A1874F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3018" y="4078747"/>
              <a:ext cx="62045" cy="98651"/>
            </a:xfrm>
            <a:custGeom>
              <a:avLst/>
              <a:gdLst>
                <a:gd name="T0" fmla="*/ 0 w 69"/>
                <a:gd name="T1" fmla="*/ 1 h 96"/>
                <a:gd name="T2" fmla="*/ 0 w 69"/>
                <a:gd name="T3" fmla="*/ 1 h 96"/>
                <a:gd name="T4" fmla="*/ 0 w 69"/>
                <a:gd name="T5" fmla="*/ 1 h 96"/>
                <a:gd name="T6" fmla="*/ 1 w 69"/>
                <a:gd name="T7" fmla="*/ 1 h 96"/>
                <a:gd name="T8" fmla="*/ 1 w 69"/>
                <a:gd name="T9" fmla="*/ 1 h 96"/>
                <a:gd name="T10" fmla="*/ 1 w 69"/>
                <a:gd name="T11" fmla="*/ 1 h 96"/>
                <a:gd name="T12" fmla="*/ 1 w 69"/>
                <a:gd name="T13" fmla="*/ 1 h 96"/>
                <a:gd name="T14" fmla="*/ 1 w 69"/>
                <a:gd name="T15" fmla="*/ 1 h 96"/>
                <a:gd name="T16" fmla="*/ 1 w 69"/>
                <a:gd name="T17" fmla="*/ 1 h 96"/>
                <a:gd name="T18" fmla="*/ 1 w 69"/>
                <a:gd name="T19" fmla="*/ 0 h 96"/>
                <a:gd name="T20" fmla="*/ 0 w 69"/>
                <a:gd name="T21" fmla="*/ 1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"/>
                <a:gd name="T34" fmla="*/ 0 h 96"/>
                <a:gd name="T35" fmla="*/ 69 w 69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" h="96">
                  <a:moveTo>
                    <a:pt x="0" y="17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80"/>
                  </a:lnTo>
                  <a:lnTo>
                    <a:pt x="34" y="96"/>
                  </a:lnTo>
                  <a:lnTo>
                    <a:pt x="52" y="80"/>
                  </a:lnTo>
                  <a:lnTo>
                    <a:pt x="69" y="32"/>
                  </a:lnTo>
                  <a:lnTo>
                    <a:pt x="52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5" name="Freeform 1497">
              <a:extLst>
                <a:ext uri="{FF2B5EF4-FFF2-40B4-BE49-F238E27FC236}">
                  <a16:creationId xmlns:a16="http://schemas.microsoft.com/office/drawing/2014/main" id="{7B55BB31-E181-4099-AE3B-65DAB2B66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5063" y="4078747"/>
              <a:ext cx="62048" cy="34017"/>
            </a:xfrm>
            <a:custGeom>
              <a:avLst/>
              <a:gdLst>
                <a:gd name="T0" fmla="*/ 0 w 71"/>
                <a:gd name="T1" fmla="*/ 1 h 32"/>
                <a:gd name="T2" fmla="*/ 0 w 71"/>
                <a:gd name="T3" fmla="*/ 1 h 32"/>
                <a:gd name="T4" fmla="*/ 0 w 71"/>
                <a:gd name="T5" fmla="*/ 1 h 32"/>
                <a:gd name="T6" fmla="*/ 1 w 71"/>
                <a:gd name="T7" fmla="*/ 1 h 32"/>
                <a:gd name="T8" fmla="*/ 1 w 71"/>
                <a:gd name="T9" fmla="*/ 1 h 32"/>
                <a:gd name="T10" fmla="*/ 1 w 71"/>
                <a:gd name="T11" fmla="*/ 1 h 32"/>
                <a:gd name="T12" fmla="*/ 1 w 71"/>
                <a:gd name="T13" fmla="*/ 0 h 32"/>
                <a:gd name="T14" fmla="*/ 1 w 71"/>
                <a:gd name="T15" fmla="*/ 0 h 32"/>
                <a:gd name="T16" fmla="*/ 0 w 71"/>
                <a:gd name="T17" fmla="*/ 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32"/>
                <a:gd name="T29" fmla="*/ 71 w 71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32">
                  <a:moveTo>
                    <a:pt x="0" y="17"/>
                  </a:moveTo>
                  <a:lnTo>
                    <a:pt x="0" y="17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35" y="17"/>
                  </a:lnTo>
                  <a:lnTo>
                    <a:pt x="54" y="17"/>
                  </a:lnTo>
                  <a:lnTo>
                    <a:pt x="71" y="0"/>
                  </a:lnTo>
                  <a:lnTo>
                    <a:pt x="35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6" name="Freeform 1498">
              <a:extLst>
                <a:ext uri="{FF2B5EF4-FFF2-40B4-BE49-F238E27FC236}">
                  <a16:creationId xmlns:a16="http://schemas.microsoft.com/office/drawing/2014/main" id="{17CF16F7-0905-42C2-9DB8-DE445A511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109" y="3837216"/>
              <a:ext cx="260594" cy="261941"/>
            </a:xfrm>
            <a:custGeom>
              <a:avLst/>
              <a:gdLst>
                <a:gd name="T0" fmla="*/ 0 w 294"/>
                <a:gd name="T1" fmla="*/ 1 h 257"/>
                <a:gd name="T2" fmla="*/ 0 w 294"/>
                <a:gd name="T3" fmla="*/ 1 h 257"/>
                <a:gd name="T4" fmla="*/ 0 w 294"/>
                <a:gd name="T5" fmla="*/ 1 h 257"/>
                <a:gd name="T6" fmla="*/ 1 w 294"/>
                <a:gd name="T7" fmla="*/ 1 h 257"/>
                <a:gd name="T8" fmla="*/ 1 w 294"/>
                <a:gd name="T9" fmla="*/ 1 h 257"/>
                <a:gd name="T10" fmla="*/ 1 w 294"/>
                <a:gd name="T11" fmla="*/ 1 h 257"/>
                <a:gd name="T12" fmla="*/ 1 w 294"/>
                <a:gd name="T13" fmla="*/ 1 h 257"/>
                <a:gd name="T14" fmla="*/ 1 w 294"/>
                <a:gd name="T15" fmla="*/ 1 h 257"/>
                <a:gd name="T16" fmla="*/ 1 w 294"/>
                <a:gd name="T17" fmla="*/ 1 h 257"/>
                <a:gd name="T18" fmla="*/ 1 w 294"/>
                <a:gd name="T19" fmla="*/ 1 h 257"/>
                <a:gd name="T20" fmla="*/ 1 w 294"/>
                <a:gd name="T21" fmla="*/ 1 h 257"/>
                <a:gd name="T22" fmla="*/ 1 w 294"/>
                <a:gd name="T23" fmla="*/ 1 h 257"/>
                <a:gd name="T24" fmla="*/ 1 w 294"/>
                <a:gd name="T25" fmla="*/ 1 h 257"/>
                <a:gd name="T26" fmla="*/ 1 w 294"/>
                <a:gd name="T27" fmla="*/ 1 h 257"/>
                <a:gd name="T28" fmla="*/ 1 w 294"/>
                <a:gd name="T29" fmla="*/ 1 h 257"/>
                <a:gd name="T30" fmla="*/ 1 w 294"/>
                <a:gd name="T31" fmla="*/ 1 h 257"/>
                <a:gd name="T32" fmla="*/ 1 w 294"/>
                <a:gd name="T33" fmla="*/ 1 h 257"/>
                <a:gd name="T34" fmla="*/ 1 w 294"/>
                <a:gd name="T35" fmla="*/ 1 h 257"/>
                <a:gd name="T36" fmla="*/ 1 w 294"/>
                <a:gd name="T37" fmla="*/ 1 h 257"/>
                <a:gd name="T38" fmla="*/ 1 w 294"/>
                <a:gd name="T39" fmla="*/ 1 h 257"/>
                <a:gd name="T40" fmla="*/ 1 w 294"/>
                <a:gd name="T41" fmla="*/ 1 h 257"/>
                <a:gd name="T42" fmla="*/ 1 w 294"/>
                <a:gd name="T43" fmla="*/ 1 h 257"/>
                <a:gd name="T44" fmla="*/ 1 w 294"/>
                <a:gd name="T45" fmla="*/ 1 h 257"/>
                <a:gd name="T46" fmla="*/ 1 w 294"/>
                <a:gd name="T47" fmla="*/ 0 h 257"/>
                <a:gd name="T48" fmla="*/ 1 w 294"/>
                <a:gd name="T49" fmla="*/ 1 h 257"/>
                <a:gd name="T50" fmla="*/ 1 w 294"/>
                <a:gd name="T51" fmla="*/ 1 h 257"/>
                <a:gd name="T52" fmla="*/ 1 w 294"/>
                <a:gd name="T53" fmla="*/ 1 h 257"/>
                <a:gd name="T54" fmla="*/ 1 w 294"/>
                <a:gd name="T55" fmla="*/ 1 h 257"/>
                <a:gd name="T56" fmla="*/ 1 w 294"/>
                <a:gd name="T57" fmla="*/ 1 h 257"/>
                <a:gd name="T58" fmla="*/ 1 w 294"/>
                <a:gd name="T59" fmla="*/ 1 h 257"/>
                <a:gd name="T60" fmla="*/ 1 w 294"/>
                <a:gd name="T61" fmla="*/ 1 h 257"/>
                <a:gd name="T62" fmla="*/ 1 w 294"/>
                <a:gd name="T63" fmla="*/ 1 h 257"/>
                <a:gd name="T64" fmla="*/ 1 w 294"/>
                <a:gd name="T65" fmla="*/ 1 h 257"/>
                <a:gd name="T66" fmla="*/ 1 w 294"/>
                <a:gd name="T67" fmla="*/ 1 h 257"/>
                <a:gd name="T68" fmla="*/ 0 w 294"/>
                <a:gd name="T69" fmla="*/ 1 h 2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4"/>
                <a:gd name="T106" fmla="*/ 0 h 257"/>
                <a:gd name="T107" fmla="*/ 294 w 294"/>
                <a:gd name="T108" fmla="*/ 257 h 2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4" h="257">
                  <a:moveTo>
                    <a:pt x="0" y="224"/>
                  </a:moveTo>
                  <a:lnTo>
                    <a:pt x="0" y="224"/>
                  </a:lnTo>
                  <a:lnTo>
                    <a:pt x="0" y="240"/>
                  </a:lnTo>
                  <a:lnTo>
                    <a:pt x="35" y="240"/>
                  </a:lnTo>
                  <a:lnTo>
                    <a:pt x="104" y="209"/>
                  </a:lnTo>
                  <a:lnTo>
                    <a:pt x="121" y="224"/>
                  </a:lnTo>
                  <a:lnTo>
                    <a:pt x="121" y="240"/>
                  </a:lnTo>
                  <a:lnTo>
                    <a:pt x="139" y="257"/>
                  </a:lnTo>
                  <a:lnTo>
                    <a:pt x="156" y="224"/>
                  </a:lnTo>
                  <a:lnTo>
                    <a:pt x="156" y="209"/>
                  </a:lnTo>
                  <a:lnTo>
                    <a:pt x="173" y="224"/>
                  </a:lnTo>
                  <a:lnTo>
                    <a:pt x="190" y="224"/>
                  </a:lnTo>
                  <a:lnTo>
                    <a:pt x="208" y="209"/>
                  </a:lnTo>
                  <a:lnTo>
                    <a:pt x="225" y="224"/>
                  </a:lnTo>
                  <a:lnTo>
                    <a:pt x="225" y="209"/>
                  </a:lnTo>
                  <a:lnTo>
                    <a:pt x="242" y="192"/>
                  </a:lnTo>
                  <a:lnTo>
                    <a:pt x="242" y="209"/>
                  </a:lnTo>
                  <a:lnTo>
                    <a:pt x="260" y="209"/>
                  </a:lnTo>
                  <a:lnTo>
                    <a:pt x="277" y="192"/>
                  </a:lnTo>
                  <a:lnTo>
                    <a:pt x="277" y="113"/>
                  </a:lnTo>
                  <a:lnTo>
                    <a:pt x="294" y="113"/>
                  </a:lnTo>
                  <a:lnTo>
                    <a:pt x="294" y="81"/>
                  </a:lnTo>
                  <a:lnTo>
                    <a:pt x="294" y="17"/>
                  </a:lnTo>
                  <a:lnTo>
                    <a:pt x="277" y="0"/>
                  </a:lnTo>
                  <a:lnTo>
                    <a:pt x="277" y="17"/>
                  </a:lnTo>
                  <a:lnTo>
                    <a:pt x="260" y="17"/>
                  </a:lnTo>
                  <a:lnTo>
                    <a:pt x="242" y="81"/>
                  </a:lnTo>
                  <a:lnTo>
                    <a:pt x="208" y="128"/>
                  </a:lnTo>
                  <a:lnTo>
                    <a:pt x="173" y="161"/>
                  </a:lnTo>
                  <a:lnTo>
                    <a:pt x="173" y="128"/>
                  </a:lnTo>
                  <a:lnTo>
                    <a:pt x="156" y="144"/>
                  </a:lnTo>
                  <a:lnTo>
                    <a:pt x="139" y="192"/>
                  </a:lnTo>
                  <a:lnTo>
                    <a:pt x="121" y="192"/>
                  </a:lnTo>
                  <a:lnTo>
                    <a:pt x="52" y="192"/>
                  </a:lnTo>
                  <a:lnTo>
                    <a:pt x="0" y="224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7" name="Freeform 1499">
              <a:extLst>
                <a:ext uri="{FF2B5EF4-FFF2-40B4-BE49-F238E27FC236}">
                  <a16:creationId xmlns:a16="http://schemas.microsoft.com/office/drawing/2014/main" id="{FFD04243-6BF0-4022-95A8-24F556CFD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1204" y="3690939"/>
              <a:ext cx="153047" cy="146277"/>
            </a:xfrm>
            <a:custGeom>
              <a:avLst/>
              <a:gdLst>
                <a:gd name="T0" fmla="*/ 0 w 173"/>
                <a:gd name="T1" fmla="*/ 1 h 144"/>
                <a:gd name="T2" fmla="*/ 0 w 173"/>
                <a:gd name="T3" fmla="*/ 1 h 144"/>
                <a:gd name="T4" fmla="*/ 0 w 173"/>
                <a:gd name="T5" fmla="*/ 1 h 144"/>
                <a:gd name="T6" fmla="*/ 0 w 173"/>
                <a:gd name="T7" fmla="*/ 1 h 144"/>
                <a:gd name="T8" fmla="*/ 0 w 173"/>
                <a:gd name="T9" fmla="*/ 1 h 144"/>
                <a:gd name="T10" fmla="*/ 0 w 173"/>
                <a:gd name="T11" fmla="*/ 1 h 144"/>
                <a:gd name="T12" fmla="*/ 0 w 173"/>
                <a:gd name="T13" fmla="*/ 1 h 144"/>
                <a:gd name="T14" fmla="*/ 0 w 173"/>
                <a:gd name="T15" fmla="*/ 1 h 144"/>
                <a:gd name="T16" fmla="*/ 0 w 173"/>
                <a:gd name="T17" fmla="*/ 1 h 144"/>
                <a:gd name="T18" fmla="*/ 0 w 173"/>
                <a:gd name="T19" fmla="*/ 1 h 144"/>
                <a:gd name="T20" fmla="*/ 0 w 173"/>
                <a:gd name="T21" fmla="*/ 1 h 144"/>
                <a:gd name="T22" fmla="*/ 0 w 173"/>
                <a:gd name="T23" fmla="*/ 1 h 144"/>
                <a:gd name="T24" fmla="*/ 0 w 173"/>
                <a:gd name="T25" fmla="*/ 1 h 144"/>
                <a:gd name="T26" fmla="*/ 0 w 173"/>
                <a:gd name="T27" fmla="*/ 1 h 144"/>
                <a:gd name="T28" fmla="*/ 0 w 173"/>
                <a:gd name="T29" fmla="*/ 1 h 144"/>
                <a:gd name="T30" fmla="*/ 0 w 173"/>
                <a:gd name="T31" fmla="*/ 1 h 144"/>
                <a:gd name="T32" fmla="*/ 0 w 173"/>
                <a:gd name="T33" fmla="*/ 1 h 144"/>
                <a:gd name="T34" fmla="*/ 0 w 173"/>
                <a:gd name="T35" fmla="*/ 0 h 144"/>
                <a:gd name="T36" fmla="*/ 0 w 173"/>
                <a:gd name="T37" fmla="*/ 1 h 144"/>
                <a:gd name="T38" fmla="*/ 0 w 173"/>
                <a:gd name="T39" fmla="*/ 1 h 144"/>
                <a:gd name="T40" fmla="*/ 0 w 173"/>
                <a:gd name="T41" fmla="*/ 1 h 144"/>
                <a:gd name="T42" fmla="*/ 0 w 173"/>
                <a:gd name="T43" fmla="*/ 1 h 144"/>
                <a:gd name="T44" fmla="*/ 0 w 173"/>
                <a:gd name="T45" fmla="*/ 1 h 144"/>
                <a:gd name="T46" fmla="*/ 0 w 173"/>
                <a:gd name="T47" fmla="*/ 1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3"/>
                <a:gd name="T73" fmla="*/ 0 h 144"/>
                <a:gd name="T74" fmla="*/ 173 w 173"/>
                <a:gd name="T75" fmla="*/ 144 h 1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3" h="144">
                  <a:moveTo>
                    <a:pt x="0" y="113"/>
                  </a:moveTo>
                  <a:lnTo>
                    <a:pt x="0" y="113"/>
                  </a:lnTo>
                  <a:lnTo>
                    <a:pt x="0" y="144"/>
                  </a:lnTo>
                  <a:lnTo>
                    <a:pt x="35" y="129"/>
                  </a:lnTo>
                  <a:lnTo>
                    <a:pt x="18" y="129"/>
                  </a:lnTo>
                  <a:lnTo>
                    <a:pt x="18" y="113"/>
                  </a:lnTo>
                  <a:lnTo>
                    <a:pt x="35" y="113"/>
                  </a:lnTo>
                  <a:lnTo>
                    <a:pt x="52" y="113"/>
                  </a:lnTo>
                  <a:lnTo>
                    <a:pt x="104" y="129"/>
                  </a:lnTo>
                  <a:lnTo>
                    <a:pt x="121" y="96"/>
                  </a:lnTo>
                  <a:lnTo>
                    <a:pt x="139" y="96"/>
                  </a:lnTo>
                  <a:lnTo>
                    <a:pt x="173" y="81"/>
                  </a:lnTo>
                  <a:lnTo>
                    <a:pt x="156" y="81"/>
                  </a:lnTo>
                  <a:lnTo>
                    <a:pt x="139" y="65"/>
                  </a:lnTo>
                  <a:lnTo>
                    <a:pt x="156" y="48"/>
                  </a:lnTo>
                  <a:lnTo>
                    <a:pt x="139" y="65"/>
                  </a:lnTo>
                  <a:lnTo>
                    <a:pt x="104" y="48"/>
                  </a:lnTo>
                  <a:lnTo>
                    <a:pt x="52" y="0"/>
                  </a:lnTo>
                  <a:lnTo>
                    <a:pt x="52" y="17"/>
                  </a:lnTo>
                  <a:lnTo>
                    <a:pt x="52" y="33"/>
                  </a:lnTo>
                  <a:lnTo>
                    <a:pt x="35" y="96"/>
                  </a:lnTo>
                  <a:lnTo>
                    <a:pt x="18" y="81"/>
                  </a:lnTo>
                  <a:lnTo>
                    <a:pt x="18" y="96"/>
                  </a:lnTo>
                  <a:lnTo>
                    <a:pt x="0" y="1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8" name="Freeform 1500">
              <a:extLst>
                <a:ext uri="{FF2B5EF4-FFF2-40B4-BE49-F238E27FC236}">
                  <a16:creationId xmlns:a16="http://schemas.microsoft.com/office/drawing/2014/main" id="{B773200E-3A18-4280-B83C-0F3C625F6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341" y="3497035"/>
              <a:ext cx="28957" cy="34017"/>
            </a:xfrm>
            <a:custGeom>
              <a:avLst/>
              <a:gdLst>
                <a:gd name="T0" fmla="*/ 0 w 35"/>
                <a:gd name="T1" fmla="*/ 0 h 33"/>
                <a:gd name="T2" fmla="*/ 0 w 35"/>
                <a:gd name="T3" fmla="*/ 0 h 33"/>
                <a:gd name="T4" fmla="*/ 0 w 35"/>
                <a:gd name="T5" fmla="*/ 0 h 33"/>
                <a:gd name="T6" fmla="*/ 0 w 35"/>
                <a:gd name="T7" fmla="*/ 0 h 33"/>
                <a:gd name="T8" fmla="*/ 0 w 35"/>
                <a:gd name="T9" fmla="*/ 0 h 33"/>
                <a:gd name="T10" fmla="*/ 0 w 35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3"/>
                <a:gd name="T20" fmla="*/ 35 w 3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3">
                  <a:moveTo>
                    <a:pt x="0" y="17"/>
                  </a:moveTo>
                  <a:lnTo>
                    <a:pt x="0" y="17"/>
                  </a:lnTo>
                  <a:lnTo>
                    <a:pt x="0" y="33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9" name="Freeform 1501">
              <a:extLst>
                <a:ext uri="{FF2B5EF4-FFF2-40B4-BE49-F238E27FC236}">
                  <a16:creationId xmlns:a16="http://schemas.microsoft.com/office/drawing/2014/main" id="{7FFD1646-A7C2-409F-A9A3-1E50DC14E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6702" y="3354159"/>
              <a:ext cx="62048" cy="336780"/>
            </a:xfrm>
            <a:custGeom>
              <a:avLst/>
              <a:gdLst>
                <a:gd name="T0" fmla="*/ 0 w 69"/>
                <a:gd name="T1" fmla="*/ 1 h 336"/>
                <a:gd name="T2" fmla="*/ 0 w 69"/>
                <a:gd name="T3" fmla="*/ 1 h 336"/>
                <a:gd name="T4" fmla="*/ 0 w 69"/>
                <a:gd name="T5" fmla="*/ 1 h 336"/>
                <a:gd name="T6" fmla="*/ 0 w 69"/>
                <a:gd name="T7" fmla="*/ 1 h 336"/>
                <a:gd name="T8" fmla="*/ 0 w 69"/>
                <a:gd name="T9" fmla="*/ 1 h 336"/>
                <a:gd name="T10" fmla="*/ 0 w 69"/>
                <a:gd name="T11" fmla="*/ 1 h 336"/>
                <a:gd name="T12" fmla="*/ 0 w 69"/>
                <a:gd name="T13" fmla="*/ 1 h 336"/>
                <a:gd name="T14" fmla="*/ 0 w 69"/>
                <a:gd name="T15" fmla="*/ 1 h 336"/>
                <a:gd name="T16" fmla="*/ 0 w 69"/>
                <a:gd name="T17" fmla="*/ 1 h 336"/>
                <a:gd name="T18" fmla="*/ 0 w 69"/>
                <a:gd name="T19" fmla="*/ 1 h 336"/>
                <a:gd name="T20" fmla="*/ 0 w 69"/>
                <a:gd name="T21" fmla="*/ 1 h 336"/>
                <a:gd name="T22" fmla="*/ 0 w 69"/>
                <a:gd name="T23" fmla="*/ 1 h 336"/>
                <a:gd name="T24" fmla="*/ 0 w 69"/>
                <a:gd name="T25" fmla="*/ 1 h 336"/>
                <a:gd name="T26" fmla="*/ 0 w 69"/>
                <a:gd name="T27" fmla="*/ 1 h 336"/>
                <a:gd name="T28" fmla="*/ 0 w 69"/>
                <a:gd name="T29" fmla="*/ 1 h 336"/>
                <a:gd name="T30" fmla="*/ 0 w 69"/>
                <a:gd name="T31" fmla="*/ 1 h 336"/>
                <a:gd name="T32" fmla="*/ 0 w 69"/>
                <a:gd name="T33" fmla="*/ 1 h 336"/>
                <a:gd name="T34" fmla="*/ 0 w 69"/>
                <a:gd name="T35" fmla="*/ 0 h 336"/>
                <a:gd name="T36" fmla="*/ 0 w 69"/>
                <a:gd name="T37" fmla="*/ 0 h 336"/>
                <a:gd name="T38" fmla="*/ 0 w 69"/>
                <a:gd name="T39" fmla="*/ 1 h 336"/>
                <a:gd name="T40" fmla="*/ 0 w 69"/>
                <a:gd name="T41" fmla="*/ 1 h 3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6"/>
                <a:gd name="T65" fmla="*/ 69 w 69"/>
                <a:gd name="T66" fmla="*/ 336 h 3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6">
                  <a:moveTo>
                    <a:pt x="0" y="33"/>
                  </a:moveTo>
                  <a:lnTo>
                    <a:pt x="0" y="33"/>
                  </a:lnTo>
                  <a:lnTo>
                    <a:pt x="0" y="113"/>
                  </a:lnTo>
                  <a:lnTo>
                    <a:pt x="17" y="129"/>
                  </a:lnTo>
                  <a:lnTo>
                    <a:pt x="0" y="225"/>
                  </a:lnTo>
                  <a:lnTo>
                    <a:pt x="17" y="257"/>
                  </a:lnTo>
                  <a:lnTo>
                    <a:pt x="0" y="305"/>
                  </a:lnTo>
                  <a:lnTo>
                    <a:pt x="17" y="336"/>
                  </a:lnTo>
                  <a:lnTo>
                    <a:pt x="17" y="305"/>
                  </a:lnTo>
                  <a:lnTo>
                    <a:pt x="52" y="321"/>
                  </a:lnTo>
                  <a:lnTo>
                    <a:pt x="52" y="305"/>
                  </a:lnTo>
                  <a:lnTo>
                    <a:pt x="17" y="257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69" y="209"/>
                  </a:lnTo>
                  <a:lnTo>
                    <a:pt x="35" y="96"/>
                  </a:lnTo>
                  <a:lnTo>
                    <a:pt x="35" y="17"/>
                  </a:lnTo>
                  <a:lnTo>
                    <a:pt x="35" y="0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0" y="3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0" name="Line 1502">
              <a:extLst>
                <a:ext uri="{FF2B5EF4-FFF2-40B4-BE49-F238E27FC236}">
                  <a16:creationId xmlns:a16="http://schemas.microsoft.com/office/drawing/2014/main" id="{7F661965-A039-4F57-93E8-C61AEFF864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936975" y="3684137"/>
              <a:ext cx="28957" cy="47625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1" name="Freeform 1503">
              <a:extLst>
                <a:ext uri="{FF2B5EF4-FFF2-40B4-BE49-F238E27FC236}">
                  <a16:creationId xmlns:a16="http://schemas.microsoft.com/office/drawing/2014/main" id="{164E48D8-EFC5-4488-A48C-0847172C7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406" y="3384777"/>
              <a:ext cx="1476702" cy="1081776"/>
            </a:xfrm>
            <a:custGeom>
              <a:avLst/>
              <a:gdLst>
                <a:gd name="T0" fmla="*/ 1 w 1664"/>
                <a:gd name="T1" fmla="*/ 1 h 1071"/>
                <a:gd name="T2" fmla="*/ 1 w 1664"/>
                <a:gd name="T3" fmla="*/ 1 h 1071"/>
                <a:gd name="T4" fmla="*/ 1 w 1664"/>
                <a:gd name="T5" fmla="*/ 1 h 1071"/>
                <a:gd name="T6" fmla="*/ 1 w 1664"/>
                <a:gd name="T7" fmla="*/ 1 h 1071"/>
                <a:gd name="T8" fmla="*/ 1 w 1664"/>
                <a:gd name="T9" fmla="*/ 1 h 1071"/>
                <a:gd name="T10" fmla="*/ 1 w 1664"/>
                <a:gd name="T11" fmla="*/ 1 h 1071"/>
                <a:gd name="T12" fmla="*/ 1 w 1664"/>
                <a:gd name="T13" fmla="*/ 1 h 1071"/>
                <a:gd name="T14" fmla="*/ 1 w 1664"/>
                <a:gd name="T15" fmla="*/ 1 h 1071"/>
                <a:gd name="T16" fmla="*/ 1 w 1664"/>
                <a:gd name="T17" fmla="*/ 1 h 1071"/>
                <a:gd name="T18" fmla="*/ 1 w 1664"/>
                <a:gd name="T19" fmla="*/ 1 h 1071"/>
                <a:gd name="T20" fmla="*/ 1 w 1664"/>
                <a:gd name="T21" fmla="*/ 1 h 1071"/>
                <a:gd name="T22" fmla="*/ 1 w 1664"/>
                <a:gd name="T23" fmla="*/ 1 h 1071"/>
                <a:gd name="T24" fmla="*/ 1 w 1664"/>
                <a:gd name="T25" fmla="*/ 1 h 1071"/>
                <a:gd name="T26" fmla="*/ 1 w 1664"/>
                <a:gd name="T27" fmla="*/ 1 h 1071"/>
                <a:gd name="T28" fmla="*/ 1 w 1664"/>
                <a:gd name="T29" fmla="*/ 1 h 1071"/>
                <a:gd name="T30" fmla="*/ 1 w 1664"/>
                <a:gd name="T31" fmla="*/ 1 h 1071"/>
                <a:gd name="T32" fmla="*/ 1 w 1664"/>
                <a:gd name="T33" fmla="*/ 1 h 1071"/>
                <a:gd name="T34" fmla="*/ 1 w 1664"/>
                <a:gd name="T35" fmla="*/ 1 h 1071"/>
                <a:gd name="T36" fmla="*/ 1 w 1664"/>
                <a:gd name="T37" fmla="*/ 1 h 1071"/>
                <a:gd name="T38" fmla="*/ 1 w 1664"/>
                <a:gd name="T39" fmla="*/ 1 h 1071"/>
                <a:gd name="T40" fmla="*/ 1 w 1664"/>
                <a:gd name="T41" fmla="*/ 1 h 1071"/>
                <a:gd name="T42" fmla="*/ 1 w 1664"/>
                <a:gd name="T43" fmla="*/ 1 h 1071"/>
                <a:gd name="T44" fmla="*/ 1 w 1664"/>
                <a:gd name="T45" fmla="*/ 1 h 1071"/>
                <a:gd name="T46" fmla="*/ 1 w 1664"/>
                <a:gd name="T47" fmla="*/ 1 h 1071"/>
                <a:gd name="T48" fmla="*/ 1 w 1664"/>
                <a:gd name="T49" fmla="*/ 1 h 1071"/>
                <a:gd name="T50" fmla="*/ 1 w 1664"/>
                <a:gd name="T51" fmla="*/ 1 h 1071"/>
                <a:gd name="T52" fmla="*/ 1 w 1664"/>
                <a:gd name="T53" fmla="*/ 1 h 1071"/>
                <a:gd name="T54" fmla="*/ 1 w 1664"/>
                <a:gd name="T55" fmla="*/ 1 h 1071"/>
                <a:gd name="T56" fmla="*/ 1 w 1664"/>
                <a:gd name="T57" fmla="*/ 1 h 1071"/>
                <a:gd name="T58" fmla="*/ 1 w 1664"/>
                <a:gd name="T59" fmla="*/ 1 h 1071"/>
                <a:gd name="T60" fmla="*/ 1 w 1664"/>
                <a:gd name="T61" fmla="*/ 1 h 1071"/>
                <a:gd name="T62" fmla="*/ 1 w 1664"/>
                <a:gd name="T63" fmla="*/ 1 h 1071"/>
                <a:gd name="T64" fmla="*/ 1 w 1664"/>
                <a:gd name="T65" fmla="*/ 1 h 1071"/>
                <a:gd name="T66" fmla="*/ 1 w 1664"/>
                <a:gd name="T67" fmla="*/ 1 h 1071"/>
                <a:gd name="T68" fmla="*/ 1 w 1664"/>
                <a:gd name="T69" fmla="*/ 1 h 1071"/>
                <a:gd name="T70" fmla="*/ 1 w 1664"/>
                <a:gd name="T71" fmla="*/ 1 h 1071"/>
                <a:gd name="T72" fmla="*/ 1 w 1664"/>
                <a:gd name="T73" fmla="*/ 1 h 1071"/>
                <a:gd name="T74" fmla="*/ 1 w 1664"/>
                <a:gd name="T75" fmla="*/ 1 h 1071"/>
                <a:gd name="T76" fmla="*/ 1 w 1664"/>
                <a:gd name="T77" fmla="*/ 1 h 1071"/>
                <a:gd name="T78" fmla="*/ 1 w 1664"/>
                <a:gd name="T79" fmla="*/ 1 h 1071"/>
                <a:gd name="T80" fmla="*/ 1 w 1664"/>
                <a:gd name="T81" fmla="*/ 1 h 1071"/>
                <a:gd name="T82" fmla="*/ 1 w 1664"/>
                <a:gd name="T83" fmla="*/ 1 h 1071"/>
                <a:gd name="T84" fmla="*/ 1 w 1664"/>
                <a:gd name="T85" fmla="*/ 1 h 1071"/>
                <a:gd name="T86" fmla="*/ 1 w 1664"/>
                <a:gd name="T87" fmla="*/ 1 h 1071"/>
                <a:gd name="T88" fmla="*/ 1 w 1664"/>
                <a:gd name="T89" fmla="*/ 1 h 1071"/>
                <a:gd name="T90" fmla="*/ 1 w 1664"/>
                <a:gd name="T91" fmla="*/ 1 h 1071"/>
                <a:gd name="T92" fmla="*/ 1 w 1664"/>
                <a:gd name="T93" fmla="*/ 1 h 1071"/>
                <a:gd name="T94" fmla="*/ 0 w 1664"/>
                <a:gd name="T95" fmla="*/ 1 h 1071"/>
                <a:gd name="T96" fmla="*/ 1 w 1664"/>
                <a:gd name="T97" fmla="*/ 1 h 1071"/>
                <a:gd name="T98" fmla="*/ 1 w 1664"/>
                <a:gd name="T99" fmla="*/ 1 h 1071"/>
                <a:gd name="T100" fmla="*/ 1 w 1664"/>
                <a:gd name="T101" fmla="*/ 1 h 1071"/>
                <a:gd name="T102" fmla="*/ 1 w 1664"/>
                <a:gd name="T103" fmla="*/ 1 h 1071"/>
                <a:gd name="T104" fmla="*/ 1 w 1664"/>
                <a:gd name="T105" fmla="*/ 1 h 10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64"/>
                <a:gd name="T160" fmla="*/ 0 h 1071"/>
                <a:gd name="T161" fmla="*/ 1664 w 1664"/>
                <a:gd name="T162" fmla="*/ 1071 h 10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64" h="1071">
                  <a:moveTo>
                    <a:pt x="347" y="192"/>
                  </a:moveTo>
                  <a:lnTo>
                    <a:pt x="347" y="192"/>
                  </a:lnTo>
                  <a:lnTo>
                    <a:pt x="382" y="176"/>
                  </a:lnTo>
                  <a:lnTo>
                    <a:pt x="416" y="224"/>
                  </a:lnTo>
                  <a:lnTo>
                    <a:pt x="451" y="224"/>
                  </a:lnTo>
                  <a:lnTo>
                    <a:pt x="468" y="255"/>
                  </a:lnTo>
                  <a:lnTo>
                    <a:pt x="468" y="320"/>
                  </a:lnTo>
                  <a:lnTo>
                    <a:pt x="572" y="351"/>
                  </a:lnTo>
                  <a:lnTo>
                    <a:pt x="624" y="399"/>
                  </a:lnTo>
                  <a:lnTo>
                    <a:pt x="727" y="399"/>
                  </a:lnTo>
                  <a:lnTo>
                    <a:pt x="779" y="432"/>
                  </a:lnTo>
                  <a:lnTo>
                    <a:pt x="848" y="447"/>
                  </a:lnTo>
                  <a:lnTo>
                    <a:pt x="919" y="416"/>
                  </a:lnTo>
                  <a:lnTo>
                    <a:pt x="988" y="416"/>
                  </a:lnTo>
                  <a:lnTo>
                    <a:pt x="1040" y="368"/>
                  </a:lnTo>
                  <a:lnTo>
                    <a:pt x="1023" y="351"/>
                  </a:lnTo>
                  <a:lnTo>
                    <a:pt x="1057" y="320"/>
                  </a:lnTo>
                  <a:lnTo>
                    <a:pt x="1092" y="336"/>
                  </a:lnTo>
                  <a:lnTo>
                    <a:pt x="1144" y="303"/>
                  </a:lnTo>
                  <a:lnTo>
                    <a:pt x="1178" y="272"/>
                  </a:lnTo>
                  <a:lnTo>
                    <a:pt x="1247" y="272"/>
                  </a:lnTo>
                  <a:lnTo>
                    <a:pt x="1230" y="240"/>
                  </a:lnTo>
                  <a:lnTo>
                    <a:pt x="1213" y="224"/>
                  </a:lnTo>
                  <a:lnTo>
                    <a:pt x="1178" y="240"/>
                  </a:lnTo>
                  <a:lnTo>
                    <a:pt x="1144" y="240"/>
                  </a:lnTo>
                  <a:lnTo>
                    <a:pt x="1144" y="176"/>
                  </a:lnTo>
                  <a:lnTo>
                    <a:pt x="1161" y="144"/>
                  </a:lnTo>
                  <a:lnTo>
                    <a:pt x="1196" y="159"/>
                  </a:lnTo>
                  <a:lnTo>
                    <a:pt x="1247" y="144"/>
                  </a:lnTo>
                  <a:lnTo>
                    <a:pt x="1265" y="80"/>
                  </a:lnTo>
                  <a:lnTo>
                    <a:pt x="1282" y="63"/>
                  </a:lnTo>
                  <a:lnTo>
                    <a:pt x="1282" y="48"/>
                  </a:lnTo>
                  <a:lnTo>
                    <a:pt x="1265" y="48"/>
                  </a:lnTo>
                  <a:lnTo>
                    <a:pt x="1282" y="15"/>
                  </a:lnTo>
                  <a:lnTo>
                    <a:pt x="1351" y="0"/>
                  </a:lnTo>
                  <a:lnTo>
                    <a:pt x="1403" y="15"/>
                  </a:lnTo>
                  <a:lnTo>
                    <a:pt x="1438" y="48"/>
                  </a:lnTo>
                  <a:lnTo>
                    <a:pt x="1472" y="159"/>
                  </a:lnTo>
                  <a:lnTo>
                    <a:pt x="1507" y="159"/>
                  </a:lnTo>
                  <a:lnTo>
                    <a:pt x="1558" y="192"/>
                  </a:lnTo>
                  <a:lnTo>
                    <a:pt x="1558" y="224"/>
                  </a:lnTo>
                  <a:lnTo>
                    <a:pt x="1595" y="224"/>
                  </a:lnTo>
                  <a:lnTo>
                    <a:pt x="1664" y="207"/>
                  </a:lnTo>
                  <a:lnTo>
                    <a:pt x="1664" y="240"/>
                  </a:lnTo>
                  <a:lnTo>
                    <a:pt x="1612" y="336"/>
                  </a:lnTo>
                  <a:lnTo>
                    <a:pt x="1595" y="320"/>
                  </a:lnTo>
                  <a:lnTo>
                    <a:pt x="1558" y="336"/>
                  </a:lnTo>
                  <a:lnTo>
                    <a:pt x="1578" y="384"/>
                  </a:lnTo>
                  <a:lnTo>
                    <a:pt x="1558" y="416"/>
                  </a:lnTo>
                  <a:lnTo>
                    <a:pt x="1541" y="416"/>
                  </a:lnTo>
                  <a:lnTo>
                    <a:pt x="1507" y="432"/>
                  </a:lnTo>
                  <a:lnTo>
                    <a:pt x="1489" y="432"/>
                  </a:lnTo>
                  <a:lnTo>
                    <a:pt x="1472" y="447"/>
                  </a:lnTo>
                  <a:lnTo>
                    <a:pt x="1455" y="447"/>
                  </a:lnTo>
                  <a:lnTo>
                    <a:pt x="1386" y="495"/>
                  </a:lnTo>
                  <a:lnTo>
                    <a:pt x="1386" y="512"/>
                  </a:lnTo>
                  <a:lnTo>
                    <a:pt x="1351" y="512"/>
                  </a:lnTo>
                  <a:lnTo>
                    <a:pt x="1299" y="543"/>
                  </a:lnTo>
                  <a:lnTo>
                    <a:pt x="1299" y="528"/>
                  </a:lnTo>
                  <a:lnTo>
                    <a:pt x="1299" y="512"/>
                  </a:lnTo>
                  <a:lnTo>
                    <a:pt x="1317" y="480"/>
                  </a:lnTo>
                  <a:lnTo>
                    <a:pt x="1299" y="464"/>
                  </a:lnTo>
                  <a:lnTo>
                    <a:pt x="1247" y="512"/>
                  </a:lnTo>
                  <a:lnTo>
                    <a:pt x="1230" y="528"/>
                  </a:lnTo>
                  <a:lnTo>
                    <a:pt x="1213" y="528"/>
                  </a:lnTo>
                  <a:lnTo>
                    <a:pt x="1196" y="543"/>
                  </a:lnTo>
                  <a:lnTo>
                    <a:pt x="1247" y="591"/>
                  </a:lnTo>
                  <a:lnTo>
                    <a:pt x="1282" y="575"/>
                  </a:lnTo>
                  <a:lnTo>
                    <a:pt x="1334" y="591"/>
                  </a:lnTo>
                  <a:lnTo>
                    <a:pt x="1334" y="608"/>
                  </a:lnTo>
                  <a:lnTo>
                    <a:pt x="1317" y="591"/>
                  </a:lnTo>
                  <a:lnTo>
                    <a:pt x="1282" y="608"/>
                  </a:lnTo>
                  <a:lnTo>
                    <a:pt x="1247" y="656"/>
                  </a:lnTo>
                  <a:lnTo>
                    <a:pt x="1265" y="671"/>
                  </a:lnTo>
                  <a:lnTo>
                    <a:pt x="1282" y="735"/>
                  </a:lnTo>
                  <a:lnTo>
                    <a:pt x="1317" y="752"/>
                  </a:lnTo>
                  <a:lnTo>
                    <a:pt x="1299" y="752"/>
                  </a:lnTo>
                  <a:lnTo>
                    <a:pt x="1317" y="783"/>
                  </a:lnTo>
                  <a:lnTo>
                    <a:pt x="1265" y="800"/>
                  </a:lnTo>
                  <a:lnTo>
                    <a:pt x="1317" y="800"/>
                  </a:lnTo>
                  <a:lnTo>
                    <a:pt x="1299" y="863"/>
                  </a:lnTo>
                  <a:lnTo>
                    <a:pt x="1265" y="896"/>
                  </a:lnTo>
                  <a:lnTo>
                    <a:pt x="1247" y="896"/>
                  </a:lnTo>
                  <a:lnTo>
                    <a:pt x="1247" y="927"/>
                  </a:lnTo>
                  <a:lnTo>
                    <a:pt x="1230" y="959"/>
                  </a:lnTo>
                  <a:lnTo>
                    <a:pt x="1213" y="959"/>
                  </a:lnTo>
                  <a:lnTo>
                    <a:pt x="1213" y="975"/>
                  </a:lnTo>
                  <a:lnTo>
                    <a:pt x="1161" y="1007"/>
                  </a:lnTo>
                  <a:lnTo>
                    <a:pt x="1109" y="1007"/>
                  </a:lnTo>
                  <a:lnTo>
                    <a:pt x="1109" y="1023"/>
                  </a:lnTo>
                  <a:lnTo>
                    <a:pt x="1092" y="1007"/>
                  </a:lnTo>
                  <a:lnTo>
                    <a:pt x="1092" y="1023"/>
                  </a:lnTo>
                  <a:lnTo>
                    <a:pt x="1075" y="1023"/>
                  </a:lnTo>
                  <a:lnTo>
                    <a:pt x="1006" y="1055"/>
                  </a:lnTo>
                  <a:lnTo>
                    <a:pt x="988" y="1071"/>
                  </a:lnTo>
                  <a:lnTo>
                    <a:pt x="988" y="1040"/>
                  </a:lnTo>
                  <a:lnTo>
                    <a:pt x="954" y="1040"/>
                  </a:lnTo>
                  <a:lnTo>
                    <a:pt x="936" y="1040"/>
                  </a:lnTo>
                  <a:lnTo>
                    <a:pt x="900" y="1040"/>
                  </a:lnTo>
                  <a:lnTo>
                    <a:pt x="900" y="1007"/>
                  </a:lnTo>
                  <a:lnTo>
                    <a:pt x="865" y="1007"/>
                  </a:lnTo>
                  <a:lnTo>
                    <a:pt x="796" y="1023"/>
                  </a:lnTo>
                  <a:lnTo>
                    <a:pt x="779" y="1007"/>
                  </a:lnTo>
                  <a:lnTo>
                    <a:pt x="779" y="1023"/>
                  </a:lnTo>
                  <a:lnTo>
                    <a:pt x="762" y="1023"/>
                  </a:lnTo>
                  <a:lnTo>
                    <a:pt x="762" y="1055"/>
                  </a:lnTo>
                  <a:lnTo>
                    <a:pt x="745" y="1055"/>
                  </a:lnTo>
                  <a:lnTo>
                    <a:pt x="745" y="1040"/>
                  </a:lnTo>
                  <a:lnTo>
                    <a:pt x="727" y="1040"/>
                  </a:lnTo>
                  <a:lnTo>
                    <a:pt x="693" y="1023"/>
                  </a:lnTo>
                  <a:lnTo>
                    <a:pt x="693" y="1007"/>
                  </a:lnTo>
                  <a:lnTo>
                    <a:pt x="693" y="992"/>
                  </a:lnTo>
                  <a:lnTo>
                    <a:pt x="675" y="975"/>
                  </a:lnTo>
                  <a:lnTo>
                    <a:pt x="658" y="975"/>
                  </a:lnTo>
                  <a:lnTo>
                    <a:pt x="675" y="896"/>
                  </a:lnTo>
                  <a:lnTo>
                    <a:pt x="658" y="863"/>
                  </a:lnTo>
                  <a:lnTo>
                    <a:pt x="641" y="863"/>
                  </a:lnTo>
                  <a:lnTo>
                    <a:pt x="606" y="831"/>
                  </a:lnTo>
                  <a:lnTo>
                    <a:pt x="572" y="831"/>
                  </a:lnTo>
                  <a:lnTo>
                    <a:pt x="485" y="863"/>
                  </a:lnTo>
                  <a:lnTo>
                    <a:pt x="434" y="863"/>
                  </a:lnTo>
                  <a:lnTo>
                    <a:pt x="416" y="879"/>
                  </a:lnTo>
                  <a:lnTo>
                    <a:pt x="399" y="863"/>
                  </a:lnTo>
                  <a:lnTo>
                    <a:pt x="382" y="863"/>
                  </a:lnTo>
                  <a:lnTo>
                    <a:pt x="330" y="863"/>
                  </a:lnTo>
                  <a:lnTo>
                    <a:pt x="295" y="848"/>
                  </a:lnTo>
                  <a:lnTo>
                    <a:pt x="278" y="831"/>
                  </a:lnTo>
                  <a:lnTo>
                    <a:pt x="259" y="831"/>
                  </a:lnTo>
                  <a:lnTo>
                    <a:pt x="224" y="800"/>
                  </a:lnTo>
                  <a:lnTo>
                    <a:pt x="190" y="800"/>
                  </a:lnTo>
                  <a:lnTo>
                    <a:pt x="138" y="783"/>
                  </a:lnTo>
                  <a:lnTo>
                    <a:pt x="121" y="735"/>
                  </a:lnTo>
                  <a:lnTo>
                    <a:pt x="155" y="735"/>
                  </a:lnTo>
                  <a:lnTo>
                    <a:pt x="138" y="704"/>
                  </a:lnTo>
                  <a:lnTo>
                    <a:pt x="172" y="671"/>
                  </a:lnTo>
                  <a:lnTo>
                    <a:pt x="172" y="639"/>
                  </a:lnTo>
                  <a:lnTo>
                    <a:pt x="155" y="623"/>
                  </a:lnTo>
                  <a:lnTo>
                    <a:pt x="103" y="639"/>
                  </a:lnTo>
                  <a:lnTo>
                    <a:pt x="69" y="623"/>
                  </a:lnTo>
                  <a:lnTo>
                    <a:pt x="51" y="608"/>
                  </a:lnTo>
                  <a:lnTo>
                    <a:pt x="17" y="591"/>
                  </a:lnTo>
                  <a:lnTo>
                    <a:pt x="34" y="591"/>
                  </a:lnTo>
                  <a:lnTo>
                    <a:pt x="34" y="543"/>
                  </a:lnTo>
                  <a:lnTo>
                    <a:pt x="0" y="543"/>
                  </a:lnTo>
                  <a:lnTo>
                    <a:pt x="0" y="495"/>
                  </a:lnTo>
                  <a:lnTo>
                    <a:pt x="34" y="480"/>
                  </a:lnTo>
                  <a:lnTo>
                    <a:pt x="69" y="480"/>
                  </a:lnTo>
                  <a:lnTo>
                    <a:pt x="86" y="464"/>
                  </a:lnTo>
                  <a:lnTo>
                    <a:pt x="121" y="464"/>
                  </a:lnTo>
                  <a:lnTo>
                    <a:pt x="172" y="432"/>
                  </a:lnTo>
                  <a:lnTo>
                    <a:pt x="190" y="399"/>
                  </a:lnTo>
                  <a:lnTo>
                    <a:pt x="172" y="336"/>
                  </a:lnTo>
                  <a:lnTo>
                    <a:pt x="172" y="320"/>
                  </a:lnTo>
                  <a:lnTo>
                    <a:pt x="224" y="320"/>
                  </a:lnTo>
                  <a:lnTo>
                    <a:pt x="242" y="255"/>
                  </a:lnTo>
                  <a:lnTo>
                    <a:pt x="295" y="255"/>
                  </a:lnTo>
                  <a:lnTo>
                    <a:pt x="313" y="255"/>
                  </a:lnTo>
                  <a:lnTo>
                    <a:pt x="330" y="207"/>
                  </a:lnTo>
                  <a:lnTo>
                    <a:pt x="347" y="19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2" name="Freeform 1504">
              <a:extLst>
                <a:ext uri="{FF2B5EF4-FFF2-40B4-BE49-F238E27FC236}">
                  <a16:creationId xmlns:a16="http://schemas.microsoft.com/office/drawing/2014/main" id="{8A0AC48B-68C4-48DD-AD0B-036B7FBD1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795" y="3690939"/>
              <a:ext cx="45501" cy="51026"/>
            </a:xfrm>
            <a:custGeom>
              <a:avLst/>
              <a:gdLst>
                <a:gd name="T0" fmla="*/ 0 w 52"/>
                <a:gd name="T1" fmla="*/ 1 h 48"/>
                <a:gd name="T2" fmla="*/ 0 w 52"/>
                <a:gd name="T3" fmla="*/ 1 h 48"/>
                <a:gd name="T4" fmla="*/ 1 w 52"/>
                <a:gd name="T5" fmla="*/ 0 h 48"/>
                <a:gd name="T6" fmla="*/ 1 w 52"/>
                <a:gd name="T7" fmla="*/ 1 h 48"/>
                <a:gd name="T8" fmla="*/ 0 w 52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48"/>
                <a:gd name="T17" fmla="*/ 52 w 5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48">
                  <a:moveTo>
                    <a:pt x="0" y="48"/>
                  </a:moveTo>
                  <a:lnTo>
                    <a:pt x="0" y="48"/>
                  </a:lnTo>
                  <a:lnTo>
                    <a:pt x="52" y="0"/>
                  </a:lnTo>
                  <a:lnTo>
                    <a:pt x="35" y="17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3" name="Line 1505">
              <a:extLst>
                <a:ext uri="{FF2B5EF4-FFF2-40B4-BE49-F238E27FC236}">
                  <a16:creationId xmlns:a16="http://schemas.microsoft.com/office/drawing/2014/main" id="{8342BA8A-B015-4F7F-B2AF-2DFCC973D5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5975" y="3752173"/>
              <a:ext cx="16546" cy="47625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4" name="Freeform 1506">
              <a:extLst>
                <a:ext uri="{FF2B5EF4-FFF2-40B4-BE49-F238E27FC236}">
                  <a16:creationId xmlns:a16="http://schemas.microsoft.com/office/drawing/2014/main" id="{44C4B445-C42C-4D22-BAD9-7283DB2D6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021" y="3323543"/>
              <a:ext cx="16546" cy="13607"/>
            </a:xfrm>
            <a:custGeom>
              <a:avLst/>
              <a:gdLst>
                <a:gd name="T0" fmla="*/ 0 w 18"/>
                <a:gd name="T1" fmla="*/ 0 h 15"/>
                <a:gd name="T2" fmla="*/ 0 w 18"/>
                <a:gd name="T3" fmla="*/ 0 h 15"/>
                <a:gd name="T4" fmla="*/ 1 w 18"/>
                <a:gd name="T5" fmla="*/ 0 h 15"/>
                <a:gd name="T6" fmla="*/ 1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0"/>
                  </a:moveTo>
                  <a:lnTo>
                    <a:pt x="0" y="0"/>
                  </a:lnTo>
                  <a:lnTo>
                    <a:pt x="18" y="15"/>
                  </a:lnTo>
                  <a:lnTo>
                    <a:pt x="18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5" name="Freeform 1507">
              <a:extLst>
                <a:ext uri="{FF2B5EF4-FFF2-40B4-BE49-F238E27FC236}">
                  <a16:creationId xmlns:a16="http://schemas.microsoft.com/office/drawing/2014/main" id="{87996EB2-F211-4C1A-9C17-74222FFF7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5456" y="3449411"/>
              <a:ext cx="773510" cy="387806"/>
            </a:xfrm>
            <a:custGeom>
              <a:avLst/>
              <a:gdLst>
                <a:gd name="T0" fmla="*/ 1 w 867"/>
                <a:gd name="T1" fmla="*/ 1 h 384"/>
                <a:gd name="T2" fmla="*/ 1 w 867"/>
                <a:gd name="T3" fmla="*/ 1 h 384"/>
                <a:gd name="T4" fmla="*/ 1 w 867"/>
                <a:gd name="T5" fmla="*/ 1 h 384"/>
                <a:gd name="T6" fmla="*/ 1 w 867"/>
                <a:gd name="T7" fmla="*/ 1 h 384"/>
                <a:gd name="T8" fmla="*/ 1 w 867"/>
                <a:gd name="T9" fmla="*/ 1 h 384"/>
                <a:gd name="T10" fmla="*/ 1 w 867"/>
                <a:gd name="T11" fmla="*/ 1 h 384"/>
                <a:gd name="T12" fmla="*/ 1 w 867"/>
                <a:gd name="T13" fmla="*/ 0 h 384"/>
                <a:gd name="T14" fmla="*/ 1 w 867"/>
                <a:gd name="T15" fmla="*/ 1 h 384"/>
                <a:gd name="T16" fmla="*/ 1 w 867"/>
                <a:gd name="T17" fmla="*/ 1 h 384"/>
                <a:gd name="T18" fmla="*/ 1 w 867"/>
                <a:gd name="T19" fmla="*/ 1 h 384"/>
                <a:gd name="T20" fmla="*/ 1 w 867"/>
                <a:gd name="T21" fmla="*/ 1 h 384"/>
                <a:gd name="T22" fmla="*/ 1 w 867"/>
                <a:gd name="T23" fmla="*/ 1 h 384"/>
                <a:gd name="T24" fmla="*/ 1 w 867"/>
                <a:gd name="T25" fmla="*/ 1 h 384"/>
                <a:gd name="T26" fmla="*/ 1 w 867"/>
                <a:gd name="T27" fmla="*/ 1 h 384"/>
                <a:gd name="T28" fmla="*/ 0 w 867"/>
                <a:gd name="T29" fmla="*/ 1 h 384"/>
                <a:gd name="T30" fmla="*/ 1 w 867"/>
                <a:gd name="T31" fmla="*/ 1 h 384"/>
                <a:gd name="T32" fmla="*/ 1 w 867"/>
                <a:gd name="T33" fmla="*/ 1 h 384"/>
                <a:gd name="T34" fmla="*/ 1 w 867"/>
                <a:gd name="T35" fmla="*/ 1 h 384"/>
                <a:gd name="T36" fmla="*/ 1 w 867"/>
                <a:gd name="T37" fmla="*/ 1 h 384"/>
                <a:gd name="T38" fmla="*/ 1 w 867"/>
                <a:gd name="T39" fmla="*/ 1 h 384"/>
                <a:gd name="T40" fmla="*/ 1 w 867"/>
                <a:gd name="T41" fmla="*/ 1 h 384"/>
                <a:gd name="T42" fmla="*/ 1 w 867"/>
                <a:gd name="T43" fmla="*/ 1 h 384"/>
                <a:gd name="T44" fmla="*/ 1 w 867"/>
                <a:gd name="T45" fmla="*/ 1 h 384"/>
                <a:gd name="T46" fmla="*/ 1 w 867"/>
                <a:gd name="T47" fmla="*/ 1 h 384"/>
                <a:gd name="T48" fmla="*/ 1 w 867"/>
                <a:gd name="T49" fmla="*/ 1 h 384"/>
                <a:gd name="T50" fmla="*/ 1 w 867"/>
                <a:gd name="T51" fmla="*/ 1 h 384"/>
                <a:gd name="T52" fmla="*/ 1 w 867"/>
                <a:gd name="T53" fmla="*/ 1 h 384"/>
                <a:gd name="T54" fmla="*/ 1 w 867"/>
                <a:gd name="T55" fmla="*/ 1 h 384"/>
                <a:gd name="T56" fmla="*/ 1 w 867"/>
                <a:gd name="T57" fmla="*/ 1 h 384"/>
                <a:gd name="T58" fmla="*/ 1 w 867"/>
                <a:gd name="T59" fmla="*/ 1 h 384"/>
                <a:gd name="T60" fmla="*/ 1 w 867"/>
                <a:gd name="T61" fmla="*/ 1 h 384"/>
                <a:gd name="T62" fmla="*/ 1 w 867"/>
                <a:gd name="T63" fmla="*/ 1 h 384"/>
                <a:gd name="T64" fmla="*/ 1 w 867"/>
                <a:gd name="T65" fmla="*/ 1 h 384"/>
                <a:gd name="T66" fmla="*/ 1 w 867"/>
                <a:gd name="T67" fmla="*/ 1 h 384"/>
                <a:gd name="T68" fmla="*/ 1 w 867"/>
                <a:gd name="T69" fmla="*/ 1 h 384"/>
                <a:gd name="T70" fmla="*/ 1 w 867"/>
                <a:gd name="T71" fmla="*/ 1 h 384"/>
                <a:gd name="T72" fmla="*/ 1 w 867"/>
                <a:gd name="T73" fmla="*/ 1 h 384"/>
                <a:gd name="T74" fmla="*/ 1 w 867"/>
                <a:gd name="T75" fmla="*/ 1 h 384"/>
                <a:gd name="T76" fmla="*/ 1 w 867"/>
                <a:gd name="T77" fmla="*/ 1 h 384"/>
                <a:gd name="T78" fmla="*/ 1 w 867"/>
                <a:gd name="T79" fmla="*/ 1 h 384"/>
                <a:gd name="T80" fmla="*/ 1 w 867"/>
                <a:gd name="T81" fmla="*/ 1 h 384"/>
                <a:gd name="T82" fmla="*/ 1 w 867"/>
                <a:gd name="T83" fmla="*/ 1 h 384"/>
                <a:gd name="T84" fmla="*/ 1 w 867"/>
                <a:gd name="T85" fmla="*/ 1 h 38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7"/>
                <a:gd name="T130" fmla="*/ 0 h 384"/>
                <a:gd name="T131" fmla="*/ 867 w 867"/>
                <a:gd name="T132" fmla="*/ 384 h 38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7" h="384">
                  <a:moveTo>
                    <a:pt x="572" y="96"/>
                  </a:moveTo>
                  <a:lnTo>
                    <a:pt x="572" y="96"/>
                  </a:lnTo>
                  <a:lnTo>
                    <a:pt x="468" y="48"/>
                  </a:lnTo>
                  <a:lnTo>
                    <a:pt x="434" y="65"/>
                  </a:lnTo>
                  <a:lnTo>
                    <a:pt x="416" y="65"/>
                  </a:lnTo>
                  <a:lnTo>
                    <a:pt x="382" y="17"/>
                  </a:lnTo>
                  <a:lnTo>
                    <a:pt x="313" y="0"/>
                  </a:lnTo>
                  <a:lnTo>
                    <a:pt x="278" y="17"/>
                  </a:lnTo>
                  <a:lnTo>
                    <a:pt x="278" y="48"/>
                  </a:lnTo>
                  <a:lnTo>
                    <a:pt x="278" y="81"/>
                  </a:lnTo>
                  <a:lnTo>
                    <a:pt x="207" y="81"/>
                  </a:lnTo>
                  <a:lnTo>
                    <a:pt x="173" y="65"/>
                  </a:lnTo>
                  <a:lnTo>
                    <a:pt x="103" y="48"/>
                  </a:lnTo>
                  <a:lnTo>
                    <a:pt x="17" y="96"/>
                  </a:lnTo>
                  <a:lnTo>
                    <a:pt x="0" y="113"/>
                  </a:lnTo>
                  <a:lnTo>
                    <a:pt x="34" y="161"/>
                  </a:lnTo>
                  <a:lnTo>
                    <a:pt x="69" y="161"/>
                  </a:lnTo>
                  <a:lnTo>
                    <a:pt x="86" y="192"/>
                  </a:lnTo>
                  <a:lnTo>
                    <a:pt x="86" y="257"/>
                  </a:lnTo>
                  <a:lnTo>
                    <a:pt x="190" y="288"/>
                  </a:lnTo>
                  <a:lnTo>
                    <a:pt x="244" y="336"/>
                  </a:lnTo>
                  <a:lnTo>
                    <a:pt x="347" y="336"/>
                  </a:lnTo>
                  <a:lnTo>
                    <a:pt x="399" y="369"/>
                  </a:lnTo>
                  <a:lnTo>
                    <a:pt x="468" y="384"/>
                  </a:lnTo>
                  <a:lnTo>
                    <a:pt x="537" y="353"/>
                  </a:lnTo>
                  <a:lnTo>
                    <a:pt x="606" y="353"/>
                  </a:lnTo>
                  <a:lnTo>
                    <a:pt x="660" y="305"/>
                  </a:lnTo>
                  <a:lnTo>
                    <a:pt x="641" y="288"/>
                  </a:lnTo>
                  <a:lnTo>
                    <a:pt x="677" y="257"/>
                  </a:lnTo>
                  <a:lnTo>
                    <a:pt x="712" y="273"/>
                  </a:lnTo>
                  <a:lnTo>
                    <a:pt x="764" y="240"/>
                  </a:lnTo>
                  <a:lnTo>
                    <a:pt x="798" y="209"/>
                  </a:lnTo>
                  <a:lnTo>
                    <a:pt x="867" y="209"/>
                  </a:lnTo>
                  <a:lnTo>
                    <a:pt x="850" y="177"/>
                  </a:lnTo>
                  <a:lnTo>
                    <a:pt x="833" y="161"/>
                  </a:lnTo>
                  <a:lnTo>
                    <a:pt x="798" y="177"/>
                  </a:lnTo>
                  <a:lnTo>
                    <a:pt x="764" y="177"/>
                  </a:lnTo>
                  <a:lnTo>
                    <a:pt x="764" y="113"/>
                  </a:lnTo>
                  <a:lnTo>
                    <a:pt x="781" y="81"/>
                  </a:lnTo>
                  <a:lnTo>
                    <a:pt x="729" y="65"/>
                  </a:lnTo>
                  <a:lnTo>
                    <a:pt x="695" y="96"/>
                  </a:lnTo>
                  <a:lnTo>
                    <a:pt x="624" y="113"/>
                  </a:lnTo>
                  <a:lnTo>
                    <a:pt x="572" y="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6" name="Freeform 1508">
              <a:extLst>
                <a:ext uri="{FF2B5EF4-FFF2-40B4-BE49-F238E27FC236}">
                  <a16:creationId xmlns:a16="http://schemas.microsoft.com/office/drawing/2014/main" id="{D7B4EF56-7FA8-437D-8999-490158034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829" y="2092091"/>
              <a:ext cx="28955" cy="47625"/>
            </a:xfrm>
            <a:custGeom>
              <a:avLst/>
              <a:gdLst>
                <a:gd name="T0" fmla="*/ 0 w 33"/>
                <a:gd name="T1" fmla="*/ 1 h 48"/>
                <a:gd name="T2" fmla="*/ 0 w 33"/>
                <a:gd name="T3" fmla="*/ 1 h 48"/>
                <a:gd name="T4" fmla="*/ 0 w 33"/>
                <a:gd name="T5" fmla="*/ 1 h 48"/>
                <a:gd name="T6" fmla="*/ 0 w 33"/>
                <a:gd name="T7" fmla="*/ 0 h 48"/>
                <a:gd name="T8" fmla="*/ 0 w 33"/>
                <a:gd name="T9" fmla="*/ 1 h 48"/>
                <a:gd name="T10" fmla="*/ 0 w 33"/>
                <a:gd name="T11" fmla="*/ 1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8"/>
                <a:gd name="T20" fmla="*/ 33 w 33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8">
                  <a:moveTo>
                    <a:pt x="33" y="48"/>
                  </a:moveTo>
                  <a:lnTo>
                    <a:pt x="33" y="48"/>
                  </a:lnTo>
                  <a:lnTo>
                    <a:pt x="33" y="17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3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7" name="Freeform 1509">
              <a:extLst>
                <a:ext uri="{FF2B5EF4-FFF2-40B4-BE49-F238E27FC236}">
                  <a16:creationId xmlns:a16="http://schemas.microsoft.com/office/drawing/2014/main" id="{66D49341-424C-4B7A-A1F5-0B439EC4B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892" y="1755309"/>
              <a:ext cx="3966826" cy="2081908"/>
            </a:xfrm>
            <a:custGeom>
              <a:avLst/>
              <a:gdLst>
                <a:gd name="T0" fmla="*/ 1 w 4469"/>
                <a:gd name="T1" fmla="*/ 0 h 2063"/>
                <a:gd name="T2" fmla="*/ 1 w 4469"/>
                <a:gd name="T3" fmla="*/ 0 h 2063"/>
                <a:gd name="T4" fmla="*/ 1 w 4469"/>
                <a:gd name="T5" fmla="*/ 0 h 2063"/>
                <a:gd name="T6" fmla="*/ 1 w 4469"/>
                <a:gd name="T7" fmla="*/ 0 h 2063"/>
                <a:gd name="T8" fmla="*/ 1 w 4469"/>
                <a:gd name="T9" fmla="*/ 0 h 2063"/>
                <a:gd name="T10" fmla="*/ 1 w 4469"/>
                <a:gd name="T11" fmla="*/ 0 h 2063"/>
                <a:gd name="T12" fmla="*/ 1 w 4469"/>
                <a:gd name="T13" fmla="*/ 0 h 2063"/>
                <a:gd name="T14" fmla="*/ 1 w 4469"/>
                <a:gd name="T15" fmla="*/ 0 h 2063"/>
                <a:gd name="T16" fmla="*/ 1 w 4469"/>
                <a:gd name="T17" fmla="*/ 0 h 2063"/>
                <a:gd name="T18" fmla="*/ 1 w 4469"/>
                <a:gd name="T19" fmla="*/ 0 h 2063"/>
                <a:gd name="T20" fmla="*/ 1 w 4469"/>
                <a:gd name="T21" fmla="*/ 0 h 2063"/>
                <a:gd name="T22" fmla="*/ 1 w 4469"/>
                <a:gd name="T23" fmla="*/ 0 h 2063"/>
                <a:gd name="T24" fmla="*/ 1 w 4469"/>
                <a:gd name="T25" fmla="*/ 0 h 2063"/>
                <a:gd name="T26" fmla="*/ 1 w 4469"/>
                <a:gd name="T27" fmla="*/ 0 h 2063"/>
                <a:gd name="T28" fmla="*/ 1 w 4469"/>
                <a:gd name="T29" fmla="*/ 0 h 2063"/>
                <a:gd name="T30" fmla="*/ 1 w 4469"/>
                <a:gd name="T31" fmla="*/ 0 h 2063"/>
                <a:gd name="T32" fmla="*/ 1 w 4469"/>
                <a:gd name="T33" fmla="*/ 0 h 2063"/>
                <a:gd name="T34" fmla="*/ 1 w 4469"/>
                <a:gd name="T35" fmla="*/ 0 h 2063"/>
                <a:gd name="T36" fmla="*/ 1 w 4469"/>
                <a:gd name="T37" fmla="*/ 0 h 2063"/>
                <a:gd name="T38" fmla="*/ 1 w 4469"/>
                <a:gd name="T39" fmla="*/ 0 h 2063"/>
                <a:gd name="T40" fmla="*/ 1 w 4469"/>
                <a:gd name="T41" fmla="*/ 0 h 2063"/>
                <a:gd name="T42" fmla="*/ 1 w 4469"/>
                <a:gd name="T43" fmla="*/ 0 h 2063"/>
                <a:gd name="T44" fmla="*/ 1 w 4469"/>
                <a:gd name="T45" fmla="*/ 0 h 2063"/>
                <a:gd name="T46" fmla="*/ 1 w 4469"/>
                <a:gd name="T47" fmla="*/ 0 h 2063"/>
                <a:gd name="T48" fmla="*/ 1 w 4469"/>
                <a:gd name="T49" fmla="*/ 0 h 2063"/>
                <a:gd name="T50" fmla="*/ 1 w 4469"/>
                <a:gd name="T51" fmla="*/ 0 h 2063"/>
                <a:gd name="T52" fmla="*/ 1 w 4469"/>
                <a:gd name="T53" fmla="*/ 0 h 2063"/>
                <a:gd name="T54" fmla="*/ 1 w 4469"/>
                <a:gd name="T55" fmla="*/ 0 h 2063"/>
                <a:gd name="T56" fmla="*/ 1 w 4469"/>
                <a:gd name="T57" fmla="*/ 0 h 2063"/>
                <a:gd name="T58" fmla="*/ 1 w 4469"/>
                <a:gd name="T59" fmla="*/ 0 h 2063"/>
                <a:gd name="T60" fmla="*/ 1 w 4469"/>
                <a:gd name="T61" fmla="*/ 0 h 2063"/>
                <a:gd name="T62" fmla="*/ 1 w 4469"/>
                <a:gd name="T63" fmla="*/ 0 h 2063"/>
                <a:gd name="T64" fmla="*/ 1 w 4469"/>
                <a:gd name="T65" fmla="*/ 0 h 2063"/>
                <a:gd name="T66" fmla="*/ 1 w 4469"/>
                <a:gd name="T67" fmla="*/ 0 h 2063"/>
                <a:gd name="T68" fmla="*/ 1 w 4469"/>
                <a:gd name="T69" fmla="*/ 0 h 2063"/>
                <a:gd name="T70" fmla="*/ 1 w 4469"/>
                <a:gd name="T71" fmla="*/ 0 h 2063"/>
                <a:gd name="T72" fmla="*/ 1 w 4469"/>
                <a:gd name="T73" fmla="*/ 0 h 2063"/>
                <a:gd name="T74" fmla="*/ 1 w 4469"/>
                <a:gd name="T75" fmla="*/ 0 h 2063"/>
                <a:gd name="T76" fmla="*/ 1 w 4469"/>
                <a:gd name="T77" fmla="*/ 0 h 2063"/>
                <a:gd name="T78" fmla="*/ 1 w 4469"/>
                <a:gd name="T79" fmla="*/ 0 h 2063"/>
                <a:gd name="T80" fmla="*/ 1 w 4469"/>
                <a:gd name="T81" fmla="*/ 0 h 2063"/>
                <a:gd name="T82" fmla="*/ 1 w 4469"/>
                <a:gd name="T83" fmla="*/ 0 h 2063"/>
                <a:gd name="T84" fmla="*/ 1 w 4469"/>
                <a:gd name="T85" fmla="*/ 0 h 2063"/>
                <a:gd name="T86" fmla="*/ 1 w 4469"/>
                <a:gd name="T87" fmla="*/ 0 h 2063"/>
                <a:gd name="T88" fmla="*/ 1 w 4469"/>
                <a:gd name="T89" fmla="*/ 0 h 2063"/>
                <a:gd name="T90" fmla="*/ 1 w 4469"/>
                <a:gd name="T91" fmla="*/ 0 h 2063"/>
                <a:gd name="T92" fmla="*/ 1 w 4469"/>
                <a:gd name="T93" fmla="*/ 0 h 2063"/>
                <a:gd name="T94" fmla="*/ 1 w 4469"/>
                <a:gd name="T95" fmla="*/ 0 h 2063"/>
                <a:gd name="T96" fmla="*/ 1 w 4469"/>
                <a:gd name="T97" fmla="*/ 0 h 2063"/>
                <a:gd name="T98" fmla="*/ 1 w 4469"/>
                <a:gd name="T99" fmla="*/ 0 h 2063"/>
                <a:gd name="T100" fmla="*/ 1 w 4469"/>
                <a:gd name="T101" fmla="*/ 0 h 2063"/>
                <a:gd name="T102" fmla="*/ 1 w 4469"/>
                <a:gd name="T103" fmla="*/ 0 h 2063"/>
                <a:gd name="T104" fmla="*/ 1 w 4469"/>
                <a:gd name="T105" fmla="*/ 0 h 2063"/>
                <a:gd name="T106" fmla="*/ 1 w 4469"/>
                <a:gd name="T107" fmla="*/ 0 h 2063"/>
                <a:gd name="T108" fmla="*/ 1 w 4469"/>
                <a:gd name="T109" fmla="*/ 0 h 206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69"/>
                <a:gd name="T166" fmla="*/ 0 h 2063"/>
                <a:gd name="T167" fmla="*/ 4469 w 4469"/>
                <a:gd name="T168" fmla="*/ 2063 h 206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69" h="2063">
                  <a:moveTo>
                    <a:pt x="2269" y="384"/>
                  </a:moveTo>
                  <a:lnTo>
                    <a:pt x="2269" y="384"/>
                  </a:lnTo>
                  <a:lnTo>
                    <a:pt x="2252" y="401"/>
                  </a:lnTo>
                  <a:lnTo>
                    <a:pt x="2269" y="432"/>
                  </a:lnTo>
                  <a:lnTo>
                    <a:pt x="2200" y="465"/>
                  </a:lnTo>
                  <a:lnTo>
                    <a:pt x="2183" y="465"/>
                  </a:lnTo>
                  <a:lnTo>
                    <a:pt x="2200" y="417"/>
                  </a:lnTo>
                  <a:lnTo>
                    <a:pt x="2375" y="273"/>
                  </a:lnTo>
                  <a:lnTo>
                    <a:pt x="2375" y="177"/>
                  </a:lnTo>
                  <a:lnTo>
                    <a:pt x="2304" y="113"/>
                  </a:lnTo>
                  <a:lnTo>
                    <a:pt x="2218" y="113"/>
                  </a:lnTo>
                  <a:lnTo>
                    <a:pt x="2218" y="144"/>
                  </a:lnTo>
                  <a:lnTo>
                    <a:pt x="2166" y="144"/>
                  </a:lnTo>
                  <a:lnTo>
                    <a:pt x="2200" y="81"/>
                  </a:lnTo>
                  <a:lnTo>
                    <a:pt x="2114" y="65"/>
                  </a:lnTo>
                  <a:lnTo>
                    <a:pt x="2166" y="33"/>
                  </a:lnTo>
                  <a:lnTo>
                    <a:pt x="2114" y="0"/>
                  </a:lnTo>
                  <a:lnTo>
                    <a:pt x="2028" y="81"/>
                  </a:lnTo>
                  <a:lnTo>
                    <a:pt x="2028" y="144"/>
                  </a:lnTo>
                  <a:lnTo>
                    <a:pt x="1976" y="144"/>
                  </a:lnTo>
                  <a:lnTo>
                    <a:pt x="1820" y="177"/>
                  </a:lnTo>
                  <a:lnTo>
                    <a:pt x="1682" y="257"/>
                  </a:lnTo>
                  <a:lnTo>
                    <a:pt x="1630" y="321"/>
                  </a:lnTo>
                  <a:lnTo>
                    <a:pt x="1647" y="401"/>
                  </a:lnTo>
                  <a:lnTo>
                    <a:pt x="1455" y="432"/>
                  </a:lnTo>
                  <a:lnTo>
                    <a:pt x="1473" y="528"/>
                  </a:lnTo>
                  <a:lnTo>
                    <a:pt x="1525" y="576"/>
                  </a:lnTo>
                  <a:lnTo>
                    <a:pt x="1490" y="593"/>
                  </a:lnTo>
                  <a:lnTo>
                    <a:pt x="1438" y="528"/>
                  </a:lnTo>
                  <a:lnTo>
                    <a:pt x="1386" y="512"/>
                  </a:lnTo>
                  <a:lnTo>
                    <a:pt x="1369" y="528"/>
                  </a:lnTo>
                  <a:lnTo>
                    <a:pt x="1334" y="497"/>
                  </a:lnTo>
                  <a:lnTo>
                    <a:pt x="1300" y="465"/>
                  </a:lnTo>
                  <a:lnTo>
                    <a:pt x="1300" y="480"/>
                  </a:lnTo>
                  <a:lnTo>
                    <a:pt x="1317" y="528"/>
                  </a:lnTo>
                  <a:lnTo>
                    <a:pt x="1265" y="608"/>
                  </a:lnTo>
                  <a:lnTo>
                    <a:pt x="1300" y="672"/>
                  </a:lnTo>
                  <a:lnTo>
                    <a:pt x="1283" y="737"/>
                  </a:lnTo>
                  <a:lnTo>
                    <a:pt x="1283" y="785"/>
                  </a:lnTo>
                  <a:lnTo>
                    <a:pt x="1334" y="785"/>
                  </a:lnTo>
                  <a:lnTo>
                    <a:pt x="1300" y="800"/>
                  </a:lnTo>
                  <a:lnTo>
                    <a:pt x="1317" y="881"/>
                  </a:lnTo>
                  <a:lnTo>
                    <a:pt x="1214" y="960"/>
                  </a:lnTo>
                  <a:lnTo>
                    <a:pt x="1196" y="944"/>
                  </a:lnTo>
                  <a:lnTo>
                    <a:pt x="1265" y="864"/>
                  </a:lnTo>
                  <a:lnTo>
                    <a:pt x="1283" y="816"/>
                  </a:lnTo>
                  <a:lnTo>
                    <a:pt x="1248" y="785"/>
                  </a:lnTo>
                  <a:lnTo>
                    <a:pt x="1248" y="624"/>
                  </a:lnTo>
                  <a:lnTo>
                    <a:pt x="1231" y="593"/>
                  </a:lnTo>
                  <a:lnTo>
                    <a:pt x="1248" y="497"/>
                  </a:lnTo>
                  <a:lnTo>
                    <a:pt x="1214" y="480"/>
                  </a:lnTo>
                  <a:lnTo>
                    <a:pt x="1231" y="465"/>
                  </a:lnTo>
                  <a:lnTo>
                    <a:pt x="1214" y="432"/>
                  </a:lnTo>
                  <a:lnTo>
                    <a:pt x="1179" y="449"/>
                  </a:lnTo>
                  <a:lnTo>
                    <a:pt x="1093" y="656"/>
                  </a:lnTo>
                  <a:lnTo>
                    <a:pt x="1093" y="737"/>
                  </a:lnTo>
                  <a:lnTo>
                    <a:pt x="1144" y="800"/>
                  </a:lnTo>
                  <a:lnTo>
                    <a:pt x="1144" y="833"/>
                  </a:lnTo>
                  <a:lnTo>
                    <a:pt x="1093" y="800"/>
                  </a:lnTo>
                  <a:lnTo>
                    <a:pt x="885" y="672"/>
                  </a:lnTo>
                  <a:lnTo>
                    <a:pt x="868" y="704"/>
                  </a:lnTo>
                  <a:lnTo>
                    <a:pt x="937" y="785"/>
                  </a:lnTo>
                  <a:lnTo>
                    <a:pt x="903" y="800"/>
                  </a:lnTo>
                  <a:lnTo>
                    <a:pt x="885" y="785"/>
                  </a:lnTo>
                  <a:lnTo>
                    <a:pt x="780" y="816"/>
                  </a:lnTo>
                  <a:lnTo>
                    <a:pt x="762" y="848"/>
                  </a:lnTo>
                  <a:lnTo>
                    <a:pt x="745" y="816"/>
                  </a:lnTo>
                  <a:lnTo>
                    <a:pt x="745" y="785"/>
                  </a:lnTo>
                  <a:lnTo>
                    <a:pt x="572" y="881"/>
                  </a:lnTo>
                  <a:lnTo>
                    <a:pt x="572" y="912"/>
                  </a:lnTo>
                  <a:lnTo>
                    <a:pt x="538" y="929"/>
                  </a:lnTo>
                  <a:lnTo>
                    <a:pt x="486" y="896"/>
                  </a:lnTo>
                  <a:lnTo>
                    <a:pt x="538" y="864"/>
                  </a:lnTo>
                  <a:lnTo>
                    <a:pt x="521" y="816"/>
                  </a:lnTo>
                  <a:lnTo>
                    <a:pt x="451" y="800"/>
                  </a:lnTo>
                  <a:lnTo>
                    <a:pt x="469" y="833"/>
                  </a:lnTo>
                  <a:lnTo>
                    <a:pt x="469" y="912"/>
                  </a:lnTo>
                  <a:lnTo>
                    <a:pt x="486" y="944"/>
                  </a:lnTo>
                  <a:lnTo>
                    <a:pt x="469" y="977"/>
                  </a:lnTo>
                  <a:lnTo>
                    <a:pt x="417" y="960"/>
                  </a:lnTo>
                  <a:lnTo>
                    <a:pt x="348" y="1008"/>
                  </a:lnTo>
                  <a:lnTo>
                    <a:pt x="382" y="1073"/>
                  </a:lnTo>
                  <a:lnTo>
                    <a:pt x="279" y="1040"/>
                  </a:lnTo>
                  <a:lnTo>
                    <a:pt x="261" y="1056"/>
                  </a:lnTo>
                  <a:lnTo>
                    <a:pt x="296" y="1103"/>
                  </a:lnTo>
                  <a:lnTo>
                    <a:pt x="261" y="1103"/>
                  </a:lnTo>
                  <a:lnTo>
                    <a:pt x="210" y="1073"/>
                  </a:lnTo>
                  <a:lnTo>
                    <a:pt x="210" y="977"/>
                  </a:lnTo>
                  <a:lnTo>
                    <a:pt x="158" y="944"/>
                  </a:lnTo>
                  <a:lnTo>
                    <a:pt x="140" y="912"/>
                  </a:lnTo>
                  <a:lnTo>
                    <a:pt x="175" y="929"/>
                  </a:lnTo>
                  <a:lnTo>
                    <a:pt x="313" y="977"/>
                  </a:lnTo>
                  <a:lnTo>
                    <a:pt x="400" y="929"/>
                  </a:lnTo>
                  <a:lnTo>
                    <a:pt x="382" y="881"/>
                  </a:lnTo>
                  <a:lnTo>
                    <a:pt x="279" y="785"/>
                  </a:lnTo>
                  <a:lnTo>
                    <a:pt x="175" y="752"/>
                  </a:lnTo>
                  <a:lnTo>
                    <a:pt x="175" y="737"/>
                  </a:lnTo>
                  <a:lnTo>
                    <a:pt x="140" y="720"/>
                  </a:lnTo>
                  <a:lnTo>
                    <a:pt x="106" y="737"/>
                  </a:lnTo>
                  <a:lnTo>
                    <a:pt x="106" y="752"/>
                  </a:lnTo>
                  <a:lnTo>
                    <a:pt x="87" y="752"/>
                  </a:lnTo>
                  <a:lnTo>
                    <a:pt x="52" y="785"/>
                  </a:lnTo>
                  <a:lnTo>
                    <a:pt x="52" y="833"/>
                  </a:lnTo>
                  <a:lnTo>
                    <a:pt x="87" y="864"/>
                  </a:lnTo>
                  <a:lnTo>
                    <a:pt x="69" y="912"/>
                  </a:lnTo>
                  <a:lnTo>
                    <a:pt x="87" y="992"/>
                  </a:lnTo>
                  <a:lnTo>
                    <a:pt x="69" y="1040"/>
                  </a:lnTo>
                  <a:lnTo>
                    <a:pt x="106" y="1088"/>
                  </a:lnTo>
                  <a:lnTo>
                    <a:pt x="87" y="1121"/>
                  </a:lnTo>
                  <a:lnTo>
                    <a:pt x="123" y="1151"/>
                  </a:lnTo>
                  <a:lnTo>
                    <a:pt x="123" y="1169"/>
                  </a:lnTo>
                  <a:lnTo>
                    <a:pt x="69" y="1247"/>
                  </a:lnTo>
                  <a:lnTo>
                    <a:pt x="18" y="1280"/>
                  </a:lnTo>
                  <a:lnTo>
                    <a:pt x="35" y="1280"/>
                  </a:lnTo>
                  <a:lnTo>
                    <a:pt x="69" y="1313"/>
                  </a:lnTo>
                  <a:lnTo>
                    <a:pt x="35" y="1343"/>
                  </a:lnTo>
                  <a:lnTo>
                    <a:pt x="18" y="1361"/>
                  </a:lnTo>
                  <a:lnTo>
                    <a:pt x="0" y="1361"/>
                  </a:lnTo>
                  <a:lnTo>
                    <a:pt x="18" y="1409"/>
                  </a:lnTo>
                  <a:lnTo>
                    <a:pt x="18" y="1424"/>
                  </a:lnTo>
                  <a:lnTo>
                    <a:pt x="18" y="1439"/>
                  </a:lnTo>
                  <a:lnTo>
                    <a:pt x="18" y="1457"/>
                  </a:lnTo>
                  <a:lnTo>
                    <a:pt x="35" y="1487"/>
                  </a:lnTo>
                  <a:lnTo>
                    <a:pt x="87" y="1505"/>
                  </a:lnTo>
                  <a:lnTo>
                    <a:pt x="106" y="1520"/>
                  </a:lnTo>
                  <a:lnTo>
                    <a:pt x="106" y="1553"/>
                  </a:lnTo>
                  <a:lnTo>
                    <a:pt x="140" y="1600"/>
                  </a:lnTo>
                  <a:lnTo>
                    <a:pt x="158" y="1600"/>
                  </a:lnTo>
                  <a:lnTo>
                    <a:pt x="140" y="1631"/>
                  </a:lnTo>
                  <a:lnTo>
                    <a:pt x="123" y="1616"/>
                  </a:lnTo>
                  <a:lnTo>
                    <a:pt x="123" y="1631"/>
                  </a:lnTo>
                  <a:lnTo>
                    <a:pt x="140" y="1664"/>
                  </a:lnTo>
                  <a:lnTo>
                    <a:pt x="192" y="1664"/>
                  </a:lnTo>
                  <a:lnTo>
                    <a:pt x="210" y="1679"/>
                  </a:lnTo>
                  <a:lnTo>
                    <a:pt x="192" y="1679"/>
                  </a:lnTo>
                  <a:lnTo>
                    <a:pt x="210" y="1696"/>
                  </a:lnTo>
                  <a:lnTo>
                    <a:pt x="227" y="1696"/>
                  </a:lnTo>
                  <a:lnTo>
                    <a:pt x="244" y="1727"/>
                  </a:lnTo>
                  <a:lnTo>
                    <a:pt x="261" y="1744"/>
                  </a:lnTo>
                  <a:lnTo>
                    <a:pt x="279" y="1727"/>
                  </a:lnTo>
                  <a:lnTo>
                    <a:pt x="365" y="1775"/>
                  </a:lnTo>
                  <a:lnTo>
                    <a:pt x="348" y="1840"/>
                  </a:lnTo>
                  <a:lnTo>
                    <a:pt x="330" y="1823"/>
                  </a:lnTo>
                  <a:lnTo>
                    <a:pt x="313" y="1840"/>
                  </a:lnTo>
                  <a:lnTo>
                    <a:pt x="313" y="1871"/>
                  </a:lnTo>
                  <a:lnTo>
                    <a:pt x="330" y="1856"/>
                  </a:lnTo>
                  <a:lnTo>
                    <a:pt x="348" y="1871"/>
                  </a:lnTo>
                  <a:lnTo>
                    <a:pt x="296" y="1888"/>
                  </a:lnTo>
                  <a:lnTo>
                    <a:pt x="313" y="1904"/>
                  </a:lnTo>
                  <a:lnTo>
                    <a:pt x="279" y="1936"/>
                  </a:lnTo>
                  <a:lnTo>
                    <a:pt x="261" y="1936"/>
                  </a:lnTo>
                  <a:lnTo>
                    <a:pt x="279" y="1936"/>
                  </a:lnTo>
                  <a:lnTo>
                    <a:pt x="348" y="2000"/>
                  </a:lnTo>
                  <a:lnTo>
                    <a:pt x="434" y="2000"/>
                  </a:lnTo>
                  <a:lnTo>
                    <a:pt x="469" y="2015"/>
                  </a:lnTo>
                  <a:lnTo>
                    <a:pt x="503" y="2015"/>
                  </a:lnTo>
                  <a:lnTo>
                    <a:pt x="538" y="2048"/>
                  </a:lnTo>
                  <a:lnTo>
                    <a:pt x="555" y="2063"/>
                  </a:lnTo>
                  <a:lnTo>
                    <a:pt x="572" y="2063"/>
                  </a:lnTo>
                  <a:lnTo>
                    <a:pt x="590" y="2048"/>
                  </a:lnTo>
                  <a:lnTo>
                    <a:pt x="555" y="2015"/>
                  </a:lnTo>
                  <a:lnTo>
                    <a:pt x="555" y="1984"/>
                  </a:lnTo>
                  <a:lnTo>
                    <a:pt x="538" y="1952"/>
                  </a:lnTo>
                  <a:lnTo>
                    <a:pt x="572" y="1904"/>
                  </a:lnTo>
                  <a:lnTo>
                    <a:pt x="590" y="1919"/>
                  </a:lnTo>
                  <a:lnTo>
                    <a:pt x="607" y="1904"/>
                  </a:lnTo>
                  <a:lnTo>
                    <a:pt x="607" y="1888"/>
                  </a:lnTo>
                  <a:lnTo>
                    <a:pt x="590" y="1888"/>
                  </a:lnTo>
                  <a:lnTo>
                    <a:pt x="607" y="1871"/>
                  </a:lnTo>
                  <a:lnTo>
                    <a:pt x="590" y="1840"/>
                  </a:lnTo>
                  <a:lnTo>
                    <a:pt x="555" y="1840"/>
                  </a:lnTo>
                  <a:lnTo>
                    <a:pt x="538" y="1808"/>
                  </a:lnTo>
                  <a:lnTo>
                    <a:pt x="555" y="1727"/>
                  </a:lnTo>
                  <a:lnTo>
                    <a:pt x="590" y="1760"/>
                  </a:lnTo>
                  <a:lnTo>
                    <a:pt x="607" y="1760"/>
                  </a:lnTo>
                  <a:lnTo>
                    <a:pt x="590" y="1727"/>
                  </a:lnTo>
                  <a:lnTo>
                    <a:pt x="641" y="1679"/>
                  </a:lnTo>
                  <a:lnTo>
                    <a:pt x="676" y="1696"/>
                  </a:lnTo>
                  <a:lnTo>
                    <a:pt x="693" y="1679"/>
                  </a:lnTo>
                  <a:lnTo>
                    <a:pt x="728" y="1696"/>
                  </a:lnTo>
                  <a:lnTo>
                    <a:pt x="780" y="1727"/>
                  </a:lnTo>
                  <a:lnTo>
                    <a:pt x="814" y="1712"/>
                  </a:lnTo>
                  <a:lnTo>
                    <a:pt x="851" y="1712"/>
                  </a:lnTo>
                  <a:lnTo>
                    <a:pt x="868" y="1727"/>
                  </a:lnTo>
                  <a:lnTo>
                    <a:pt x="937" y="1727"/>
                  </a:lnTo>
                  <a:lnTo>
                    <a:pt x="954" y="1696"/>
                  </a:lnTo>
                  <a:lnTo>
                    <a:pt x="903" y="1679"/>
                  </a:lnTo>
                  <a:lnTo>
                    <a:pt x="937" y="1664"/>
                  </a:lnTo>
                  <a:lnTo>
                    <a:pt x="920" y="1648"/>
                  </a:lnTo>
                  <a:lnTo>
                    <a:pt x="937" y="1631"/>
                  </a:lnTo>
                  <a:lnTo>
                    <a:pt x="937" y="1583"/>
                  </a:lnTo>
                  <a:lnTo>
                    <a:pt x="972" y="1600"/>
                  </a:lnTo>
                  <a:lnTo>
                    <a:pt x="1127" y="1553"/>
                  </a:lnTo>
                  <a:lnTo>
                    <a:pt x="1127" y="1535"/>
                  </a:lnTo>
                  <a:lnTo>
                    <a:pt x="1144" y="1535"/>
                  </a:lnTo>
                  <a:lnTo>
                    <a:pt x="1196" y="1535"/>
                  </a:lnTo>
                  <a:lnTo>
                    <a:pt x="1214" y="1568"/>
                  </a:lnTo>
                  <a:lnTo>
                    <a:pt x="1214" y="1583"/>
                  </a:lnTo>
                  <a:lnTo>
                    <a:pt x="1231" y="1583"/>
                  </a:lnTo>
                  <a:lnTo>
                    <a:pt x="1265" y="1600"/>
                  </a:lnTo>
                  <a:lnTo>
                    <a:pt x="1265" y="1616"/>
                  </a:lnTo>
                  <a:lnTo>
                    <a:pt x="1300" y="1616"/>
                  </a:lnTo>
                  <a:lnTo>
                    <a:pt x="1334" y="1583"/>
                  </a:lnTo>
                  <a:lnTo>
                    <a:pt x="1369" y="1568"/>
                  </a:lnTo>
                  <a:lnTo>
                    <a:pt x="1386" y="1616"/>
                  </a:lnTo>
                  <a:lnTo>
                    <a:pt x="1455" y="1727"/>
                  </a:lnTo>
                  <a:lnTo>
                    <a:pt x="1473" y="1696"/>
                  </a:lnTo>
                  <a:lnTo>
                    <a:pt x="1490" y="1727"/>
                  </a:lnTo>
                  <a:lnTo>
                    <a:pt x="1542" y="1712"/>
                  </a:lnTo>
                  <a:lnTo>
                    <a:pt x="1596" y="1760"/>
                  </a:lnTo>
                  <a:lnTo>
                    <a:pt x="1630" y="1775"/>
                  </a:lnTo>
                  <a:lnTo>
                    <a:pt x="1630" y="1760"/>
                  </a:lnTo>
                  <a:lnTo>
                    <a:pt x="1647" y="1792"/>
                  </a:lnTo>
                  <a:lnTo>
                    <a:pt x="1630" y="1808"/>
                  </a:lnTo>
                  <a:lnTo>
                    <a:pt x="1665" y="1792"/>
                  </a:lnTo>
                  <a:lnTo>
                    <a:pt x="1682" y="1775"/>
                  </a:lnTo>
                  <a:lnTo>
                    <a:pt x="1768" y="1727"/>
                  </a:lnTo>
                  <a:lnTo>
                    <a:pt x="1837" y="1744"/>
                  </a:lnTo>
                  <a:lnTo>
                    <a:pt x="1872" y="1760"/>
                  </a:lnTo>
                  <a:lnTo>
                    <a:pt x="1941" y="1760"/>
                  </a:lnTo>
                  <a:lnTo>
                    <a:pt x="1941" y="1727"/>
                  </a:lnTo>
                  <a:lnTo>
                    <a:pt x="1941" y="1696"/>
                  </a:lnTo>
                  <a:lnTo>
                    <a:pt x="1976" y="1679"/>
                  </a:lnTo>
                  <a:lnTo>
                    <a:pt x="2045" y="1696"/>
                  </a:lnTo>
                  <a:lnTo>
                    <a:pt x="2079" y="1744"/>
                  </a:lnTo>
                  <a:lnTo>
                    <a:pt x="2097" y="1744"/>
                  </a:lnTo>
                  <a:lnTo>
                    <a:pt x="2131" y="1727"/>
                  </a:lnTo>
                  <a:lnTo>
                    <a:pt x="2235" y="1775"/>
                  </a:lnTo>
                  <a:lnTo>
                    <a:pt x="2287" y="1792"/>
                  </a:lnTo>
                  <a:lnTo>
                    <a:pt x="2358" y="1775"/>
                  </a:lnTo>
                  <a:lnTo>
                    <a:pt x="2392" y="1744"/>
                  </a:lnTo>
                  <a:lnTo>
                    <a:pt x="2444" y="1760"/>
                  </a:lnTo>
                  <a:lnTo>
                    <a:pt x="2479" y="1775"/>
                  </a:lnTo>
                  <a:lnTo>
                    <a:pt x="2530" y="1760"/>
                  </a:lnTo>
                  <a:lnTo>
                    <a:pt x="2548" y="1696"/>
                  </a:lnTo>
                  <a:lnTo>
                    <a:pt x="2565" y="1679"/>
                  </a:lnTo>
                  <a:lnTo>
                    <a:pt x="2565" y="1664"/>
                  </a:lnTo>
                  <a:lnTo>
                    <a:pt x="2548" y="1664"/>
                  </a:lnTo>
                  <a:lnTo>
                    <a:pt x="2565" y="1631"/>
                  </a:lnTo>
                  <a:lnTo>
                    <a:pt x="2634" y="1616"/>
                  </a:lnTo>
                  <a:lnTo>
                    <a:pt x="2686" y="1631"/>
                  </a:lnTo>
                  <a:lnTo>
                    <a:pt x="2721" y="1664"/>
                  </a:lnTo>
                  <a:lnTo>
                    <a:pt x="2755" y="1775"/>
                  </a:lnTo>
                  <a:lnTo>
                    <a:pt x="2790" y="1775"/>
                  </a:lnTo>
                  <a:lnTo>
                    <a:pt x="2841" y="1808"/>
                  </a:lnTo>
                  <a:lnTo>
                    <a:pt x="2841" y="1840"/>
                  </a:lnTo>
                  <a:lnTo>
                    <a:pt x="2876" y="1840"/>
                  </a:lnTo>
                  <a:lnTo>
                    <a:pt x="2945" y="1823"/>
                  </a:lnTo>
                  <a:lnTo>
                    <a:pt x="2945" y="1856"/>
                  </a:lnTo>
                  <a:lnTo>
                    <a:pt x="2893" y="1952"/>
                  </a:lnTo>
                  <a:lnTo>
                    <a:pt x="2876" y="1936"/>
                  </a:lnTo>
                  <a:lnTo>
                    <a:pt x="2841" y="1952"/>
                  </a:lnTo>
                  <a:lnTo>
                    <a:pt x="2859" y="2000"/>
                  </a:lnTo>
                  <a:lnTo>
                    <a:pt x="2841" y="2032"/>
                  </a:lnTo>
                  <a:lnTo>
                    <a:pt x="2859" y="2000"/>
                  </a:lnTo>
                  <a:lnTo>
                    <a:pt x="2876" y="2000"/>
                  </a:lnTo>
                  <a:lnTo>
                    <a:pt x="2876" y="2015"/>
                  </a:lnTo>
                  <a:lnTo>
                    <a:pt x="2893" y="2032"/>
                  </a:lnTo>
                  <a:lnTo>
                    <a:pt x="2945" y="2000"/>
                  </a:lnTo>
                  <a:lnTo>
                    <a:pt x="3103" y="1823"/>
                  </a:lnTo>
                  <a:lnTo>
                    <a:pt x="3103" y="1712"/>
                  </a:lnTo>
                  <a:lnTo>
                    <a:pt x="3120" y="1679"/>
                  </a:lnTo>
                  <a:lnTo>
                    <a:pt x="3120" y="1631"/>
                  </a:lnTo>
                  <a:lnTo>
                    <a:pt x="3085" y="1583"/>
                  </a:lnTo>
                  <a:lnTo>
                    <a:pt x="3068" y="1583"/>
                  </a:lnTo>
                  <a:lnTo>
                    <a:pt x="3049" y="1616"/>
                  </a:lnTo>
                  <a:lnTo>
                    <a:pt x="3014" y="1616"/>
                  </a:lnTo>
                  <a:lnTo>
                    <a:pt x="3032" y="1583"/>
                  </a:lnTo>
                  <a:lnTo>
                    <a:pt x="3014" y="1583"/>
                  </a:lnTo>
                  <a:lnTo>
                    <a:pt x="2997" y="1568"/>
                  </a:lnTo>
                  <a:lnTo>
                    <a:pt x="2962" y="1568"/>
                  </a:lnTo>
                  <a:lnTo>
                    <a:pt x="2962" y="1553"/>
                  </a:lnTo>
                  <a:lnTo>
                    <a:pt x="3014" y="1505"/>
                  </a:lnTo>
                  <a:lnTo>
                    <a:pt x="3172" y="1361"/>
                  </a:lnTo>
                  <a:lnTo>
                    <a:pt x="3241" y="1343"/>
                  </a:lnTo>
                  <a:lnTo>
                    <a:pt x="3258" y="1361"/>
                  </a:lnTo>
                  <a:lnTo>
                    <a:pt x="3275" y="1343"/>
                  </a:lnTo>
                  <a:lnTo>
                    <a:pt x="3327" y="1361"/>
                  </a:lnTo>
                  <a:lnTo>
                    <a:pt x="3344" y="1328"/>
                  </a:lnTo>
                  <a:lnTo>
                    <a:pt x="3396" y="1343"/>
                  </a:lnTo>
                  <a:lnTo>
                    <a:pt x="3414" y="1343"/>
                  </a:lnTo>
                  <a:lnTo>
                    <a:pt x="3396" y="1361"/>
                  </a:lnTo>
                  <a:lnTo>
                    <a:pt x="3396" y="1376"/>
                  </a:lnTo>
                  <a:lnTo>
                    <a:pt x="3500" y="1361"/>
                  </a:lnTo>
                  <a:lnTo>
                    <a:pt x="3483" y="1343"/>
                  </a:lnTo>
                  <a:lnTo>
                    <a:pt x="3552" y="1232"/>
                  </a:lnTo>
                  <a:lnTo>
                    <a:pt x="3638" y="1217"/>
                  </a:lnTo>
                  <a:lnTo>
                    <a:pt x="3638" y="1247"/>
                  </a:lnTo>
                  <a:lnTo>
                    <a:pt x="3638" y="1280"/>
                  </a:lnTo>
                  <a:lnTo>
                    <a:pt x="3725" y="1232"/>
                  </a:lnTo>
                  <a:lnTo>
                    <a:pt x="3725" y="1184"/>
                  </a:lnTo>
                  <a:lnTo>
                    <a:pt x="3759" y="1184"/>
                  </a:lnTo>
                  <a:lnTo>
                    <a:pt x="3742" y="1199"/>
                  </a:lnTo>
                  <a:lnTo>
                    <a:pt x="3725" y="1280"/>
                  </a:lnTo>
                  <a:lnTo>
                    <a:pt x="3690" y="1295"/>
                  </a:lnTo>
                  <a:lnTo>
                    <a:pt x="3586" y="1409"/>
                  </a:lnTo>
                  <a:lnTo>
                    <a:pt x="3552" y="1424"/>
                  </a:lnTo>
                  <a:lnTo>
                    <a:pt x="3517" y="1535"/>
                  </a:lnTo>
                  <a:lnTo>
                    <a:pt x="3552" y="1727"/>
                  </a:lnTo>
                  <a:lnTo>
                    <a:pt x="3586" y="1696"/>
                  </a:lnTo>
                  <a:lnTo>
                    <a:pt x="3621" y="1631"/>
                  </a:lnTo>
                  <a:lnTo>
                    <a:pt x="3638" y="1631"/>
                  </a:lnTo>
                  <a:lnTo>
                    <a:pt x="3638" y="1583"/>
                  </a:lnTo>
                  <a:lnTo>
                    <a:pt x="3655" y="1583"/>
                  </a:lnTo>
                  <a:lnTo>
                    <a:pt x="3690" y="1568"/>
                  </a:lnTo>
                  <a:lnTo>
                    <a:pt x="3673" y="1520"/>
                  </a:lnTo>
                  <a:lnTo>
                    <a:pt x="3707" y="1505"/>
                  </a:lnTo>
                  <a:lnTo>
                    <a:pt x="3725" y="1505"/>
                  </a:lnTo>
                  <a:lnTo>
                    <a:pt x="3725" y="1472"/>
                  </a:lnTo>
                  <a:lnTo>
                    <a:pt x="3707" y="1472"/>
                  </a:lnTo>
                  <a:lnTo>
                    <a:pt x="3725" y="1424"/>
                  </a:lnTo>
                  <a:lnTo>
                    <a:pt x="3707" y="1424"/>
                  </a:lnTo>
                  <a:lnTo>
                    <a:pt x="3690" y="1424"/>
                  </a:lnTo>
                  <a:lnTo>
                    <a:pt x="3690" y="1409"/>
                  </a:lnTo>
                  <a:lnTo>
                    <a:pt x="3725" y="1361"/>
                  </a:lnTo>
                  <a:lnTo>
                    <a:pt x="3725" y="1328"/>
                  </a:lnTo>
                  <a:lnTo>
                    <a:pt x="3759" y="1328"/>
                  </a:lnTo>
                  <a:lnTo>
                    <a:pt x="3813" y="1295"/>
                  </a:lnTo>
                  <a:lnTo>
                    <a:pt x="3813" y="1328"/>
                  </a:lnTo>
                  <a:lnTo>
                    <a:pt x="3830" y="1313"/>
                  </a:lnTo>
                  <a:lnTo>
                    <a:pt x="3882" y="1295"/>
                  </a:lnTo>
                  <a:lnTo>
                    <a:pt x="3917" y="1328"/>
                  </a:lnTo>
                  <a:lnTo>
                    <a:pt x="3934" y="1295"/>
                  </a:lnTo>
                  <a:lnTo>
                    <a:pt x="4107" y="1184"/>
                  </a:lnTo>
                  <a:lnTo>
                    <a:pt x="4158" y="1199"/>
                  </a:lnTo>
                  <a:lnTo>
                    <a:pt x="4176" y="1184"/>
                  </a:lnTo>
                  <a:lnTo>
                    <a:pt x="4141" y="1088"/>
                  </a:lnTo>
                  <a:lnTo>
                    <a:pt x="4124" y="1088"/>
                  </a:lnTo>
                  <a:lnTo>
                    <a:pt x="4124" y="1056"/>
                  </a:lnTo>
                  <a:lnTo>
                    <a:pt x="4141" y="1056"/>
                  </a:lnTo>
                  <a:lnTo>
                    <a:pt x="4176" y="1040"/>
                  </a:lnTo>
                  <a:lnTo>
                    <a:pt x="4210" y="1008"/>
                  </a:lnTo>
                  <a:lnTo>
                    <a:pt x="4193" y="977"/>
                  </a:lnTo>
                  <a:lnTo>
                    <a:pt x="4210" y="960"/>
                  </a:lnTo>
                  <a:lnTo>
                    <a:pt x="4228" y="1008"/>
                  </a:lnTo>
                  <a:lnTo>
                    <a:pt x="4262" y="1008"/>
                  </a:lnTo>
                  <a:lnTo>
                    <a:pt x="4297" y="1040"/>
                  </a:lnTo>
                  <a:lnTo>
                    <a:pt x="4383" y="1088"/>
                  </a:lnTo>
                  <a:lnTo>
                    <a:pt x="4400" y="1040"/>
                  </a:lnTo>
                  <a:lnTo>
                    <a:pt x="4400" y="1008"/>
                  </a:lnTo>
                  <a:lnTo>
                    <a:pt x="4435" y="1008"/>
                  </a:lnTo>
                  <a:lnTo>
                    <a:pt x="4469" y="977"/>
                  </a:lnTo>
                  <a:lnTo>
                    <a:pt x="4418" y="929"/>
                  </a:lnTo>
                  <a:lnTo>
                    <a:pt x="4331" y="912"/>
                  </a:lnTo>
                  <a:lnTo>
                    <a:pt x="4176" y="785"/>
                  </a:lnTo>
                  <a:lnTo>
                    <a:pt x="4072" y="720"/>
                  </a:lnTo>
                  <a:lnTo>
                    <a:pt x="3934" y="704"/>
                  </a:lnTo>
                  <a:lnTo>
                    <a:pt x="3934" y="785"/>
                  </a:lnTo>
                  <a:lnTo>
                    <a:pt x="3899" y="800"/>
                  </a:lnTo>
                  <a:lnTo>
                    <a:pt x="3865" y="768"/>
                  </a:lnTo>
                  <a:lnTo>
                    <a:pt x="3865" y="737"/>
                  </a:lnTo>
                  <a:lnTo>
                    <a:pt x="3882" y="737"/>
                  </a:lnTo>
                  <a:lnTo>
                    <a:pt x="3899" y="720"/>
                  </a:lnTo>
                  <a:lnTo>
                    <a:pt x="3865" y="720"/>
                  </a:lnTo>
                  <a:lnTo>
                    <a:pt x="3830" y="752"/>
                  </a:lnTo>
                  <a:lnTo>
                    <a:pt x="3742" y="737"/>
                  </a:lnTo>
                  <a:lnTo>
                    <a:pt x="3655" y="737"/>
                  </a:lnTo>
                  <a:lnTo>
                    <a:pt x="3621" y="720"/>
                  </a:lnTo>
                  <a:lnTo>
                    <a:pt x="3638" y="689"/>
                  </a:lnTo>
                  <a:lnTo>
                    <a:pt x="3604" y="641"/>
                  </a:lnTo>
                  <a:lnTo>
                    <a:pt x="3535" y="624"/>
                  </a:lnTo>
                  <a:lnTo>
                    <a:pt x="3431" y="656"/>
                  </a:lnTo>
                  <a:lnTo>
                    <a:pt x="3414" y="608"/>
                  </a:lnTo>
                  <a:lnTo>
                    <a:pt x="3379" y="608"/>
                  </a:lnTo>
                  <a:lnTo>
                    <a:pt x="3362" y="593"/>
                  </a:lnTo>
                  <a:lnTo>
                    <a:pt x="3362" y="545"/>
                  </a:lnTo>
                  <a:lnTo>
                    <a:pt x="3241" y="512"/>
                  </a:lnTo>
                  <a:lnTo>
                    <a:pt x="3103" y="480"/>
                  </a:lnTo>
                  <a:lnTo>
                    <a:pt x="3068" y="545"/>
                  </a:lnTo>
                  <a:lnTo>
                    <a:pt x="3103" y="593"/>
                  </a:lnTo>
                  <a:lnTo>
                    <a:pt x="2997" y="593"/>
                  </a:lnTo>
                  <a:lnTo>
                    <a:pt x="2980" y="593"/>
                  </a:lnTo>
                  <a:lnTo>
                    <a:pt x="2945" y="608"/>
                  </a:lnTo>
                  <a:lnTo>
                    <a:pt x="2893" y="560"/>
                  </a:lnTo>
                  <a:lnTo>
                    <a:pt x="2859" y="656"/>
                  </a:lnTo>
                  <a:lnTo>
                    <a:pt x="2824" y="641"/>
                  </a:lnTo>
                  <a:lnTo>
                    <a:pt x="2790" y="576"/>
                  </a:lnTo>
                  <a:lnTo>
                    <a:pt x="2807" y="497"/>
                  </a:lnTo>
                  <a:lnTo>
                    <a:pt x="2772" y="449"/>
                  </a:lnTo>
                  <a:lnTo>
                    <a:pt x="2669" y="417"/>
                  </a:lnTo>
                  <a:lnTo>
                    <a:pt x="2634" y="417"/>
                  </a:lnTo>
                  <a:lnTo>
                    <a:pt x="2617" y="449"/>
                  </a:lnTo>
                  <a:lnTo>
                    <a:pt x="2634" y="480"/>
                  </a:lnTo>
                  <a:lnTo>
                    <a:pt x="2496" y="465"/>
                  </a:lnTo>
                  <a:lnTo>
                    <a:pt x="2513" y="417"/>
                  </a:lnTo>
                  <a:lnTo>
                    <a:pt x="2427" y="401"/>
                  </a:lnTo>
                  <a:lnTo>
                    <a:pt x="2375" y="432"/>
                  </a:lnTo>
                  <a:lnTo>
                    <a:pt x="2269" y="38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8" name="Freeform 1510">
              <a:extLst>
                <a:ext uri="{FF2B5EF4-FFF2-40B4-BE49-F238E27FC236}">
                  <a16:creationId xmlns:a16="http://schemas.microsoft.com/office/drawing/2014/main" id="{86C65538-E4BA-4C33-AF3C-F0AD787D0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73" y="1833549"/>
              <a:ext cx="413644" cy="598719"/>
            </a:xfrm>
            <a:custGeom>
              <a:avLst/>
              <a:gdLst>
                <a:gd name="T0" fmla="*/ 0 w 468"/>
                <a:gd name="T1" fmla="*/ 0 h 591"/>
                <a:gd name="T2" fmla="*/ 0 w 468"/>
                <a:gd name="T3" fmla="*/ 0 h 591"/>
                <a:gd name="T4" fmla="*/ 1 w 468"/>
                <a:gd name="T5" fmla="*/ 0 h 591"/>
                <a:gd name="T6" fmla="*/ 1 w 468"/>
                <a:gd name="T7" fmla="*/ 0 h 591"/>
                <a:gd name="T8" fmla="*/ 1 w 468"/>
                <a:gd name="T9" fmla="*/ 0 h 591"/>
                <a:gd name="T10" fmla="*/ 1 w 468"/>
                <a:gd name="T11" fmla="*/ 0 h 591"/>
                <a:gd name="T12" fmla="*/ 1 w 468"/>
                <a:gd name="T13" fmla="*/ 0 h 591"/>
                <a:gd name="T14" fmla="*/ 1 w 468"/>
                <a:gd name="T15" fmla="*/ 0 h 591"/>
                <a:gd name="T16" fmla="*/ 1 w 468"/>
                <a:gd name="T17" fmla="*/ 0 h 591"/>
                <a:gd name="T18" fmla="*/ 1 w 468"/>
                <a:gd name="T19" fmla="*/ 0 h 591"/>
                <a:gd name="T20" fmla="*/ 1 w 468"/>
                <a:gd name="T21" fmla="*/ 0 h 591"/>
                <a:gd name="T22" fmla="*/ 1 w 468"/>
                <a:gd name="T23" fmla="*/ 0 h 591"/>
                <a:gd name="T24" fmla="*/ 1 w 468"/>
                <a:gd name="T25" fmla="*/ 0 h 591"/>
                <a:gd name="T26" fmla="*/ 1 w 468"/>
                <a:gd name="T27" fmla="*/ 0 h 591"/>
                <a:gd name="T28" fmla="*/ 1 w 468"/>
                <a:gd name="T29" fmla="*/ 0 h 591"/>
                <a:gd name="T30" fmla="*/ 1 w 468"/>
                <a:gd name="T31" fmla="*/ 0 h 591"/>
                <a:gd name="T32" fmla="*/ 1 w 468"/>
                <a:gd name="T33" fmla="*/ 0 h 591"/>
                <a:gd name="T34" fmla="*/ 1 w 468"/>
                <a:gd name="T35" fmla="*/ 0 h 591"/>
                <a:gd name="T36" fmla="*/ 1 w 468"/>
                <a:gd name="T37" fmla="*/ 0 h 591"/>
                <a:gd name="T38" fmla="*/ 1 w 468"/>
                <a:gd name="T39" fmla="*/ 0 h 591"/>
                <a:gd name="T40" fmla="*/ 1 w 468"/>
                <a:gd name="T41" fmla="*/ 0 h 591"/>
                <a:gd name="T42" fmla="*/ 1 w 468"/>
                <a:gd name="T43" fmla="*/ 0 h 591"/>
                <a:gd name="T44" fmla="*/ 1 w 468"/>
                <a:gd name="T45" fmla="*/ 0 h 591"/>
                <a:gd name="T46" fmla="*/ 1 w 468"/>
                <a:gd name="T47" fmla="*/ 0 h 591"/>
                <a:gd name="T48" fmla="*/ 1 w 468"/>
                <a:gd name="T49" fmla="*/ 0 h 591"/>
                <a:gd name="T50" fmla="*/ 1 w 468"/>
                <a:gd name="T51" fmla="*/ 0 h 591"/>
                <a:gd name="T52" fmla="*/ 1 w 468"/>
                <a:gd name="T53" fmla="*/ 0 h 591"/>
                <a:gd name="T54" fmla="*/ 1 w 468"/>
                <a:gd name="T55" fmla="*/ 0 h 591"/>
                <a:gd name="T56" fmla="*/ 0 w 468"/>
                <a:gd name="T57" fmla="*/ 0 h 591"/>
                <a:gd name="T58" fmla="*/ 0 w 468"/>
                <a:gd name="T59" fmla="*/ 0 h 59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68"/>
                <a:gd name="T91" fmla="*/ 0 h 591"/>
                <a:gd name="T92" fmla="*/ 468 w 468"/>
                <a:gd name="T93" fmla="*/ 591 h 59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68" h="591">
                  <a:moveTo>
                    <a:pt x="0" y="512"/>
                  </a:moveTo>
                  <a:lnTo>
                    <a:pt x="0" y="512"/>
                  </a:lnTo>
                  <a:lnTo>
                    <a:pt x="52" y="575"/>
                  </a:lnTo>
                  <a:lnTo>
                    <a:pt x="140" y="591"/>
                  </a:lnTo>
                  <a:lnTo>
                    <a:pt x="157" y="575"/>
                  </a:lnTo>
                  <a:lnTo>
                    <a:pt x="123" y="543"/>
                  </a:lnTo>
                  <a:lnTo>
                    <a:pt x="104" y="512"/>
                  </a:lnTo>
                  <a:lnTo>
                    <a:pt x="104" y="431"/>
                  </a:lnTo>
                  <a:lnTo>
                    <a:pt x="123" y="399"/>
                  </a:lnTo>
                  <a:lnTo>
                    <a:pt x="244" y="207"/>
                  </a:lnTo>
                  <a:lnTo>
                    <a:pt x="330" y="144"/>
                  </a:lnTo>
                  <a:lnTo>
                    <a:pt x="468" y="80"/>
                  </a:lnTo>
                  <a:lnTo>
                    <a:pt x="468" y="15"/>
                  </a:lnTo>
                  <a:lnTo>
                    <a:pt x="434" y="0"/>
                  </a:lnTo>
                  <a:lnTo>
                    <a:pt x="399" y="32"/>
                  </a:lnTo>
                  <a:lnTo>
                    <a:pt x="365" y="63"/>
                  </a:lnTo>
                  <a:lnTo>
                    <a:pt x="313" y="80"/>
                  </a:lnTo>
                  <a:lnTo>
                    <a:pt x="261" y="80"/>
                  </a:lnTo>
                  <a:lnTo>
                    <a:pt x="209" y="111"/>
                  </a:lnTo>
                  <a:lnTo>
                    <a:pt x="157" y="176"/>
                  </a:lnTo>
                  <a:lnTo>
                    <a:pt x="104" y="207"/>
                  </a:lnTo>
                  <a:lnTo>
                    <a:pt x="104" y="240"/>
                  </a:lnTo>
                  <a:lnTo>
                    <a:pt x="86" y="288"/>
                  </a:lnTo>
                  <a:lnTo>
                    <a:pt x="52" y="320"/>
                  </a:lnTo>
                  <a:lnTo>
                    <a:pt x="69" y="351"/>
                  </a:lnTo>
                  <a:lnTo>
                    <a:pt x="52" y="384"/>
                  </a:lnTo>
                  <a:lnTo>
                    <a:pt x="17" y="416"/>
                  </a:lnTo>
                  <a:lnTo>
                    <a:pt x="35" y="447"/>
                  </a:lnTo>
                  <a:lnTo>
                    <a:pt x="0" y="464"/>
                  </a:lnTo>
                  <a:lnTo>
                    <a:pt x="0" y="51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9" name="Freeform 1511">
              <a:extLst>
                <a:ext uri="{FF2B5EF4-FFF2-40B4-BE49-F238E27FC236}">
                  <a16:creationId xmlns:a16="http://schemas.microsoft.com/office/drawing/2014/main" id="{8F9DB7A9-EAB9-4919-9545-922FC91FD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081" y="2496903"/>
              <a:ext cx="45499" cy="64635"/>
            </a:xfrm>
            <a:custGeom>
              <a:avLst/>
              <a:gdLst>
                <a:gd name="T0" fmla="*/ 0 w 52"/>
                <a:gd name="T1" fmla="*/ 1 h 63"/>
                <a:gd name="T2" fmla="*/ 0 w 52"/>
                <a:gd name="T3" fmla="*/ 1 h 63"/>
                <a:gd name="T4" fmla="*/ 1 w 52"/>
                <a:gd name="T5" fmla="*/ 1 h 63"/>
                <a:gd name="T6" fmla="*/ 1 w 52"/>
                <a:gd name="T7" fmla="*/ 1 h 63"/>
                <a:gd name="T8" fmla="*/ 1 w 52"/>
                <a:gd name="T9" fmla="*/ 0 h 63"/>
                <a:gd name="T10" fmla="*/ 0 w 52"/>
                <a:gd name="T11" fmla="*/ 1 h 63"/>
                <a:gd name="T12" fmla="*/ 0 w 52"/>
                <a:gd name="T13" fmla="*/ 1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63"/>
                <a:gd name="T23" fmla="*/ 52 w 52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63">
                  <a:moveTo>
                    <a:pt x="0" y="63"/>
                  </a:moveTo>
                  <a:lnTo>
                    <a:pt x="0" y="63"/>
                  </a:lnTo>
                  <a:lnTo>
                    <a:pt x="34" y="48"/>
                  </a:lnTo>
                  <a:lnTo>
                    <a:pt x="52" y="31"/>
                  </a:lnTo>
                  <a:lnTo>
                    <a:pt x="17" y="0"/>
                  </a:lnTo>
                  <a:lnTo>
                    <a:pt x="0" y="31"/>
                  </a:lnTo>
                  <a:lnTo>
                    <a:pt x="0" y="6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0" name="Freeform 1512">
              <a:extLst>
                <a:ext uri="{FF2B5EF4-FFF2-40B4-BE49-F238E27FC236}">
                  <a16:creationId xmlns:a16="http://schemas.microsoft.com/office/drawing/2014/main" id="{96ED648A-88D3-4275-97EF-307D3BF853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713" y="1823343"/>
              <a:ext cx="173729" cy="57833"/>
            </a:xfrm>
            <a:custGeom>
              <a:avLst/>
              <a:gdLst>
                <a:gd name="T0" fmla="*/ 1 w 196"/>
                <a:gd name="T1" fmla="*/ 1 h 56"/>
                <a:gd name="T2" fmla="*/ 1 w 196"/>
                <a:gd name="T3" fmla="*/ 1 h 56"/>
                <a:gd name="T4" fmla="*/ 1 w 196"/>
                <a:gd name="T5" fmla="*/ 1 h 56"/>
                <a:gd name="T6" fmla="*/ 1 w 196"/>
                <a:gd name="T7" fmla="*/ 1 h 56"/>
                <a:gd name="T8" fmla="*/ 1 w 196"/>
                <a:gd name="T9" fmla="*/ 1 h 56"/>
                <a:gd name="T10" fmla="*/ 1 w 196"/>
                <a:gd name="T11" fmla="*/ 1 h 56"/>
                <a:gd name="T12" fmla="*/ 1 w 196"/>
                <a:gd name="T13" fmla="*/ 1 h 56"/>
                <a:gd name="T14" fmla="*/ 1 w 196"/>
                <a:gd name="T15" fmla="*/ 1 h 56"/>
                <a:gd name="T16" fmla="*/ 1 w 196"/>
                <a:gd name="T17" fmla="*/ 1 h 56"/>
                <a:gd name="T18" fmla="*/ 1 w 196"/>
                <a:gd name="T19" fmla="*/ 1 h 56"/>
                <a:gd name="T20" fmla="*/ 1 w 196"/>
                <a:gd name="T21" fmla="*/ 1 h 56"/>
                <a:gd name="T22" fmla="*/ 1 w 196"/>
                <a:gd name="T23" fmla="*/ 1 h 56"/>
                <a:gd name="T24" fmla="*/ 1 w 196"/>
                <a:gd name="T25" fmla="*/ 1 h 56"/>
                <a:gd name="T26" fmla="*/ 1 w 196"/>
                <a:gd name="T27" fmla="*/ 0 h 56"/>
                <a:gd name="T28" fmla="*/ 1 w 196"/>
                <a:gd name="T29" fmla="*/ 1 h 56"/>
                <a:gd name="T30" fmla="*/ 1 w 196"/>
                <a:gd name="T31" fmla="*/ 1 h 56"/>
                <a:gd name="T32" fmla="*/ 1 w 196"/>
                <a:gd name="T33" fmla="*/ 1 h 56"/>
                <a:gd name="T34" fmla="*/ 0 w 196"/>
                <a:gd name="T35" fmla="*/ 1 h 56"/>
                <a:gd name="T36" fmla="*/ 1 w 196"/>
                <a:gd name="T37" fmla="*/ 0 h 56"/>
                <a:gd name="T38" fmla="*/ 1 w 196"/>
                <a:gd name="T39" fmla="*/ 0 h 56"/>
                <a:gd name="T40" fmla="*/ 1 w 196"/>
                <a:gd name="T41" fmla="*/ 0 h 56"/>
                <a:gd name="T42" fmla="*/ 1 w 196"/>
                <a:gd name="T43" fmla="*/ 0 h 56"/>
                <a:gd name="T44" fmla="*/ 1 w 196"/>
                <a:gd name="T45" fmla="*/ 0 h 56"/>
                <a:gd name="T46" fmla="*/ 1 w 196"/>
                <a:gd name="T47" fmla="*/ 0 h 56"/>
                <a:gd name="T48" fmla="*/ 1 w 196"/>
                <a:gd name="T49" fmla="*/ 0 h 56"/>
                <a:gd name="T50" fmla="*/ 1 w 196"/>
                <a:gd name="T51" fmla="*/ 0 h 56"/>
                <a:gd name="T52" fmla="*/ 1 w 196"/>
                <a:gd name="T53" fmla="*/ 1 h 56"/>
                <a:gd name="T54" fmla="*/ 1 w 196"/>
                <a:gd name="T55" fmla="*/ 1 h 56"/>
                <a:gd name="T56" fmla="*/ 1 w 196"/>
                <a:gd name="T57" fmla="*/ 1 h 5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6"/>
                <a:gd name="T88" fmla="*/ 0 h 56"/>
                <a:gd name="T89" fmla="*/ 196 w 196"/>
                <a:gd name="T90" fmla="*/ 56 h 5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6" h="56">
                  <a:moveTo>
                    <a:pt x="161" y="17"/>
                  </a:moveTo>
                  <a:lnTo>
                    <a:pt x="144" y="17"/>
                  </a:lnTo>
                  <a:lnTo>
                    <a:pt x="125" y="17"/>
                  </a:lnTo>
                  <a:lnTo>
                    <a:pt x="125" y="37"/>
                  </a:lnTo>
                  <a:lnTo>
                    <a:pt x="107" y="56"/>
                  </a:lnTo>
                  <a:lnTo>
                    <a:pt x="107" y="37"/>
                  </a:lnTo>
                  <a:lnTo>
                    <a:pt x="90" y="37"/>
                  </a:lnTo>
                  <a:lnTo>
                    <a:pt x="73" y="17"/>
                  </a:lnTo>
                  <a:lnTo>
                    <a:pt x="90" y="17"/>
                  </a:lnTo>
                  <a:lnTo>
                    <a:pt x="107" y="17"/>
                  </a:lnTo>
                  <a:lnTo>
                    <a:pt x="90" y="17"/>
                  </a:lnTo>
                  <a:lnTo>
                    <a:pt x="73" y="17"/>
                  </a:lnTo>
                  <a:lnTo>
                    <a:pt x="90" y="17"/>
                  </a:lnTo>
                  <a:lnTo>
                    <a:pt x="73" y="0"/>
                  </a:lnTo>
                  <a:lnTo>
                    <a:pt x="54" y="17"/>
                  </a:lnTo>
                  <a:lnTo>
                    <a:pt x="36" y="17"/>
                  </a:lnTo>
                  <a:lnTo>
                    <a:pt x="19" y="17"/>
                  </a:lnTo>
                  <a:lnTo>
                    <a:pt x="0" y="17"/>
                  </a:lnTo>
                  <a:lnTo>
                    <a:pt x="19" y="0"/>
                  </a:lnTo>
                  <a:lnTo>
                    <a:pt x="54" y="0"/>
                  </a:lnTo>
                  <a:lnTo>
                    <a:pt x="90" y="0"/>
                  </a:lnTo>
                  <a:lnTo>
                    <a:pt x="107" y="0"/>
                  </a:lnTo>
                  <a:lnTo>
                    <a:pt x="144" y="0"/>
                  </a:lnTo>
                  <a:lnTo>
                    <a:pt x="161" y="0"/>
                  </a:lnTo>
                  <a:lnTo>
                    <a:pt x="178" y="0"/>
                  </a:lnTo>
                  <a:lnTo>
                    <a:pt x="196" y="0"/>
                  </a:lnTo>
                  <a:lnTo>
                    <a:pt x="196" y="17"/>
                  </a:lnTo>
                  <a:lnTo>
                    <a:pt x="178" y="17"/>
                  </a:lnTo>
                  <a:lnTo>
                    <a:pt x="161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1" name="Freeform 1513">
              <a:extLst>
                <a:ext uri="{FF2B5EF4-FFF2-40B4-BE49-F238E27FC236}">
                  <a16:creationId xmlns:a16="http://schemas.microsoft.com/office/drawing/2014/main" id="{0B463FE9-9369-471E-A327-D8A073053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036" y="1748504"/>
              <a:ext cx="99273" cy="91850"/>
            </a:xfrm>
            <a:custGeom>
              <a:avLst/>
              <a:gdLst>
                <a:gd name="T0" fmla="*/ 1 w 109"/>
                <a:gd name="T1" fmla="*/ 1 h 92"/>
                <a:gd name="T2" fmla="*/ 1 w 109"/>
                <a:gd name="T3" fmla="*/ 1 h 92"/>
                <a:gd name="T4" fmla="*/ 1 w 109"/>
                <a:gd name="T5" fmla="*/ 1 h 92"/>
                <a:gd name="T6" fmla="*/ 1 w 109"/>
                <a:gd name="T7" fmla="*/ 1 h 92"/>
                <a:gd name="T8" fmla="*/ 0 w 109"/>
                <a:gd name="T9" fmla="*/ 1 h 92"/>
                <a:gd name="T10" fmla="*/ 0 w 109"/>
                <a:gd name="T11" fmla="*/ 1 h 92"/>
                <a:gd name="T12" fmla="*/ 1 w 109"/>
                <a:gd name="T13" fmla="*/ 1 h 92"/>
                <a:gd name="T14" fmla="*/ 1 w 109"/>
                <a:gd name="T15" fmla="*/ 1 h 92"/>
                <a:gd name="T16" fmla="*/ 1 w 109"/>
                <a:gd name="T17" fmla="*/ 1 h 92"/>
                <a:gd name="T18" fmla="*/ 1 w 109"/>
                <a:gd name="T19" fmla="*/ 1 h 92"/>
                <a:gd name="T20" fmla="*/ 1 w 109"/>
                <a:gd name="T21" fmla="*/ 1 h 92"/>
                <a:gd name="T22" fmla="*/ 1 w 109"/>
                <a:gd name="T23" fmla="*/ 1 h 92"/>
                <a:gd name="T24" fmla="*/ 1 w 109"/>
                <a:gd name="T25" fmla="*/ 1 h 92"/>
                <a:gd name="T26" fmla="*/ 1 w 109"/>
                <a:gd name="T27" fmla="*/ 1 h 92"/>
                <a:gd name="T28" fmla="*/ 1 w 109"/>
                <a:gd name="T29" fmla="*/ 1 h 92"/>
                <a:gd name="T30" fmla="*/ 1 w 109"/>
                <a:gd name="T31" fmla="*/ 0 h 92"/>
                <a:gd name="T32" fmla="*/ 1 w 109"/>
                <a:gd name="T33" fmla="*/ 1 h 92"/>
                <a:gd name="T34" fmla="*/ 1 w 109"/>
                <a:gd name="T35" fmla="*/ 1 h 92"/>
                <a:gd name="T36" fmla="*/ 1 w 109"/>
                <a:gd name="T37" fmla="*/ 1 h 92"/>
                <a:gd name="T38" fmla="*/ 1 w 109"/>
                <a:gd name="T39" fmla="*/ 1 h 92"/>
                <a:gd name="T40" fmla="*/ 1 w 109"/>
                <a:gd name="T41" fmla="*/ 1 h 92"/>
                <a:gd name="T42" fmla="*/ 1 w 109"/>
                <a:gd name="T43" fmla="*/ 1 h 92"/>
                <a:gd name="T44" fmla="*/ 1 w 109"/>
                <a:gd name="T45" fmla="*/ 1 h 92"/>
                <a:gd name="T46" fmla="*/ 1 w 109"/>
                <a:gd name="T47" fmla="*/ 1 h 92"/>
                <a:gd name="T48" fmla="*/ 1 w 109"/>
                <a:gd name="T49" fmla="*/ 1 h 9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9"/>
                <a:gd name="T76" fmla="*/ 0 h 92"/>
                <a:gd name="T77" fmla="*/ 109 w 109"/>
                <a:gd name="T78" fmla="*/ 92 h 9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9" h="92">
                  <a:moveTo>
                    <a:pt x="90" y="73"/>
                  </a:moveTo>
                  <a:lnTo>
                    <a:pt x="73" y="73"/>
                  </a:lnTo>
                  <a:lnTo>
                    <a:pt x="54" y="92"/>
                  </a:lnTo>
                  <a:lnTo>
                    <a:pt x="36" y="92"/>
                  </a:lnTo>
                  <a:lnTo>
                    <a:pt x="0" y="73"/>
                  </a:lnTo>
                  <a:lnTo>
                    <a:pt x="0" y="56"/>
                  </a:lnTo>
                  <a:lnTo>
                    <a:pt x="19" y="56"/>
                  </a:lnTo>
                  <a:lnTo>
                    <a:pt x="54" y="56"/>
                  </a:lnTo>
                  <a:lnTo>
                    <a:pt x="54" y="37"/>
                  </a:lnTo>
                  <a:lnTo>
                    <a:pt x="36" y="56"/>
                  </a:lnTo>
                  <a:lnTo>
                    <a:pt x="36" y="37"/>
                  </a:lnTo>
                  <a:lnTo>
                    <a:pt x="54" y="37"/>
                  </a:lnTo>
                  <a:lnTo>
                    <a:pt x="73" y="37"/>
                  </a:lnTo>
                  <a:lnTo>
                    <a:pt x="90" y="20"/>
                  </a:lnTo>
                  <a:lnTo>
                    <a:pt x="109" y="20"/>
                  </a:lnTo>
                  <a:lnTo>
                    <a:pt x="109" y="0"/>
                  </a:lnTo>
                  <a:lnTo>
                    <a:pt x="109" y="20"/>
                  </a:lnTo>
                  <a:lnTo>
                    <a:pt x="109" y="37"/>
                  </a:lnTo>
                  <a:lnTo>
                    <a:pt x="90" y="37"/>
                  </a:lnTo>
                  <a:lnTo>
                    <a:pt x="73" y="37"/>
                  </a:lnTo>
                  <a:lnTo>
                    <a:pt x="54" y="56"/>
                  </a:lnTo>
                  <a:lnTo>
                    <a:pt x="73" y="56"/>
                  </a:lnTo>
                  <a:lnTo>
                    <a:pt x="109" y="56"/>
                  </a:lnTo>
                  <a:lnTo>
                    <a:pt x="109" y="73"/>
                  </a:lnTo>
                  <a:lnTo>
                    <a:pt x="90" y="7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2" name="Freeform 1514">
              <a:extLst>
                <a:ext uri="{FF2B5EF4-FFF2-40B4-BE49-F238E27FC236}">
                  <a16:creationId xmlns:a16="http://schemas.microsoft.com/office/drawing/2014/main" id="{C4C0311F-63E0-4105-80DF-E6D312E13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521" y="1881176"/>
              <a:ext cx="318503" cy="204108"/>
            </a:xfrm>
            <a:custGeom>
              <a:avLst/>
              <a:gdLst>
                <a:gd name="T0" fmla="*/ 0 w 357"/>
                <a:gd name="T1" fmla="*/ 1 h 203"/>
                <a:gd name="T2" fmla="*/ 0 w 357"/>
                <a:gd name="T3" fmla="*/ 1 h 203"/>
                <a:gd name="T4" fmla="*/ 0 w 357"/>
                <a:gd name="T5" fmla="*/ 1 h 203"/>
                <a:gd name="T6" fmla="*/ 0 w 357"/>
                <a:gd name="T7" fmla="*/ 1 h 203"/>
                <a:gd name="T8" fmla="*/ 0 w 357"/>
                <a:gd name="T9" fmla="*/ 1 h 203"/>
                <a:gd name="T10" fmla="*/ 0 w 357"/>
                <a:gd name="T11" fmla="*/ 1 h 203"/>
                <a:gd name="T12" fmla="*/ 0 w 357"/>
                <a:gd name="T13" fmla="*/ 1 h 203"/>
                <a:gd name="T14" fmla="*/ 0 w 357"/>
                <a:gd name="T15" fmla="*/ 1 h 203"/>
                <a:gd name="T16" fmla="*/ 0 w 357"/>
                <a:gd name="T17" fmla="*/ 1 h 203"/>
                <a:gd name="T18" fmla="*/ 0 w 357"/>
                <a:gd name="T19" fmla="*/ 1 h 203"/>
                <a:gd name="T20" fmla="*/ 0 w 357"/>
                <a:gd name="T21" fmla="*/ 1 h 203"/>
                <a:gd name="T22" fmla="*/ 0 w 357"/>
                <a:gd name="T23" fmla="*/ 1 h 203"/>
                <a:gd name="T24" fmla="*/ 0 w 357"/>
                <a:gd name="T25" fmla="*/ 1 h 203"/>
                <a:gd name="T26" fmla="*/ 0 w 357"/>
                <a:gd name="T27" fmla="*/ 1 h 203"/>
                <a:gd name="T28" fmla="*/ 0 w 357"/>
                <a:gd name="T29" fmla="*/ 1 h 203"/>
                <a:gd name="T30" fmla="*/ 0 w 357"/>
                <a:gd name="T31" fmla="*/ 1 h 203"/>
                <a:gd name="T32" fmla="*/ 0 w 357"/>
                <a:gd name="T33" fmla="*/ 1 h 203"/>
                <a:gd name="T34" fmla="*/ 0 w 357"/>
                <a:gd name="T35" fmla="*/ 1 h 203"/>
                <a:gd name="T36" fmla="*/ 0 w 357"/>
                <a:gd name="T37" fmla="*/ 1 h 203"/>
                <a:gd name="T38" fmla="*/ 0 w 357"/>
                <a:gd name="T39" fmla="*/ 1 h 203"/>
                <a:gd name="T40" fmla="*/ 0 w 357"/>
                <a:gd name="T41" fmla="*/ 1 h 203"/>
                <a:gd name="T42" fmla="*/ 0 w 357"/>
                <a:gd name="T43" fmla="*/ 1 h 203"/>
                <a:gd name="T44" fmla="*/ 0 w 357"/>
                <a:gd name="T45" fmla="*/ 1 h 203"/>
                <a:gd name="T46" fmla="*/ 0 w 357"/>
                <a:gd name="T47" fmla="*/ 1 h 203"/>
                <a:gd name="T48" fmla="*/ 0 w 357"/>
                <a:gd name="T49" fmla="*/ 1 h 203"/>
                <a:gd name="T50" fmla="*/ 0 w 357"/>
                <a:gd name="T51" fmla="*/ 1 h 203"/>
                <a:gd name="T52" fmla="*/ 0 w 357"/>
                <a:gd name="T53" fmla="*/ 1 h 203"/>
                <a:gd name="T54" fmla="*/ 0 w 357"/>
                <a:gd name="T55" fmla="*/ 1 h 203"/>
                <a:gd name="T56" fmla="*/ 0 w 357"/>
                <a:gd name="T57" fmla="*/ 1 h 203"/>
                <a:gd name="T58" fmla="*/ 0 w 357"/>
                <a:gd name="T59" fmla="*/ 1 h 203"/>
                <a:gd name="T60" fmla="*/ 0 w 357"/>
                <a:gd name="T61" fmla="*/ 1 h 203"/>
                <a:gd name="T62" fmla="*/ 0 w 357"/>
                <a:gd name="T63" fmla="*/ 0 h 203"/>
                <a:gd name="T64" fmla="*/ 0 w 357"/>
                <a:gd name="T65" fmla="*/ 0 h 203"/>
                <a:gd name="T66" fmla="*/ 0 w 357"/>
                <a:gd name="T67" fmla="*/ 1 h 203"/>
                <a:gd name="T68" fmla="*/ 0 w 357"/>
                <a:gd name="T69" fmla="*/ 1 h 203"/>
                <a:gd name="T70" fmla="*/ 0 w 357"/>
                <a:gd name="T71" fmla="*/ 1 h 203"/>
                <a:gd name="T72" fmla="*/ 0 w 357"/>
                <a:gd name="T73" fmla="*/ 1 h 203"/>
                <a:gd name="T74" fmla="*/ 0 w 357"/>
                <a:gd name="T75" fmla="*/ 1 h 203"/>
                <a:gd name="T76" fmla="*/ 0 w 357"/>
                <a:gd name="T77" fmla="*/ 1 h 203"/>
                <a:gd name="T78" fmla="*/ 0 w 357"/>
                <a:gd name="T79" fmla="*/ 1 h 20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57"/>
                <a:gd name="T121" fmla="*/ 0 h 203"/>
                <a:gd name="T122" fmla="*/ 357 w 357"/>
                <a:gd name="T123" fmla="*/ 203 h 20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57" h="203">
                  <a:moveTo>
                    <a:pt x="286" y="167"/>
                  </a:moveTo>
                  <a:lnTo>
                    <a:pt x="286" y="148"/>
                  </a:lnTo>
                  <a:lnTo>
                    <a:pt x="269" y="148"/>
                  </a:lnTo>
                  <a:lnTo>
                    <a:pt x="252" y="148"/>
                  </a:lnTo>
                  <a:lnTo>
                    <a:pt x="269" y="148"/>
                  </a:lnTo>
                  <a:lnTo>
                    <a:pt x="269" y="128"/>
                  </a:lnTo>
                  <a:lnTo>
                    <a:pt x="252" y="109"/>
                  </a:lnTo>
                  <a:lnTo>
                    <a:pt x="252" y="92"/>
                  </a:lnTo>
                  <a:lnTo>
                    <a:pt x="269" y="92"/>
                  </a:lnTo>
                  <a:lnTo>
                    <a:pt x="252" y="92"/>
                  </a:lnTo>
                  <a:lnTo>
                    <a:pt x="231" y="92"/>
                  </a:lnTo>
                  <a:lnTo>
                    <a:pt x="213" y="92"/>
                  </a:lnTo>
                  <a:lnTo>
                    <a:pt x="213" y="128"/>
                  </a:lnTo>
                  <a:lnTo>
                    <a:pt x="196" y="148"/>
                  </a:lnTo>
                  <a:lnTo>
                    <a:pt x="179" y="148"/>
                  </a:lnTo>
                  <a:lnTo>
                    <a:pt x="179" y="184"/>
                  </a:lnTo>
                  <a:lnTo>
                    <a:pt x="179" y="203"/>
                  </a:lnTo>
                  <a:lnTo>
                    <a:pt x="160" y="203"/>
                  </a:lnTo>
                  <a:lnTo>
                    <a:pt x="125" y="203"/>
                  </a:lnTo>
                  <a:lnTo>
                    <a:pt x="106" y="184"/>
                  </a:lnTo>
                  <a:lnTo>
                    <a:pt x="71" y="148"/>
                  </a:lnTo>
                  <a:lnTo>
                    <a:pt x="106" y="148"/>
                  </a:lnTo>
                  <a:lnTo>
                    <a:pt x="125" y="148"/>
                  </a:lnTo>
                  <a:lnTo>
                    <a:pt x="142" y="148"/>
                  </a:lnTo>
                  <a:lnTo>
                    <a:pt x="125" y="148"/>
                  </a:lnTo>
                  <a:lnTo>
                    <a:pt x="106" y="148"/>
                  </a:lnTo>
                  <a:lnTo>
                    <a:pt x="89" y="148"/>
                  </a:lnTo>
                  <a:lnTo>
                    <a:pt x="71" y="148"/>
                  </a:lnTo>
                  <a:lnTo>
                    <a:pt x="71" y="128"/>
                  </a:lnTo>
                  <a:lnTo>
                    <a:pt x="89" y="109"/>
                  </a:lnTo>
                  <a:lnTo>
                    <a:pt x="106" y="109"/>
                  </a:lnTo>
                  <a:lnTo>
                    <a:pt x="125" y="109"/>
                  </a:lnTo>
                  <a:lnTo>
                    <a:pt x="125" y="92"/>
                  </a:lnTo>
                  <a:lnTo>
                    <a:pt x="142" y="92"/>
                  </a:lnTo>
                  <a:lnTo>
                    <a:pt x="125" y="92"/>
                  </a:lnTo>
                  <a:lnTo>
                    <a:pt x="106" y="92"/>
                  </a:lnTo>
                  <a:lnTo>
                    <a:pt x="89" y="92"/>
                  </a:lnTo>
                  <a:lnTo>
                    <a:pt x="71" y="109"/>
                  </a:lnTo>
                  <a:lnTo>
                    <a:pt x="54" y="109"/>
                  </a:lnTo>
                  <a:lnTo>
                    <a:pt x="54" y="92"/>
                  </a:lnTo>
                  <a:lnTo>
                    <a:pt x="35" y="92"/>
                  </a:lnTo>
                  <a:lnTo>
                    <a:pt x="54" y="92"/>
                  </a:lnTo>
                  <a:lnTo>
                    <a:pt x="35" y="92"/>
                  </a:lnTo>
                  <a:lnTo>
                    <a:pt x="17" y="73"/>
                  </a:lnTo>
                  <a:lnTo>
                    <a:pt x="17" y="54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35" y="19"/>
                  </a:lnTo>
                  <a:lnTo>
                    <a:pt x="54" y="19"/>
                  </a:lnTo>
                  <a:lnTo>
                    <a:pt x="71" y="19"/>
                  </a:lnTo>
                  <a:lnTo>
                    <a:pt x="54" y="19"/>
                  </a:lnTo>
                  <a:lnTo>
                    <a:pt x="71" y="19"/>
                  </a:lnTo>
                  <a:lnTo>
                    <a:pt x="89" y="36"/>
                  </a:lnTo>
                  <a:lnTo>
                    <a:pt x="71" y="36"/>
                  </a:lnTo>
                  <a:lnTo>
                    <a:pt x="71" y="19"/>
                  </a:lnTo>
                  <a:lnTo>
                    <a:pt x="89" y="19"/>
                  </a:lnTo>
                  <a:lnTo>
                    <a:pt x="125" y="19"/>
                  </a:lnTo>
                  <a:lnTo>
                    <a:pt x="125" y="36"/>
                  </a:lnTo>
                  <a:lnTo>
                    <a:pt x="142" y="54"/>
                  </a:lnTo>
                  <a:lnTo>
                    <a:pt x="125" y="36"/>
                  </a:lnTo>
                  <a:lnTo>
                    <a:pt x="125" y="19"/>
                  </a:lnTo>
                  <a:lnTo>
                    <a:pt x="125" y="0"/>
                  </a:lnTo>
                  <a:lnTo>
                    <a:pt x="142" y="0"/>
                  </a:lnTo>
                  <a:lnTo>
                    <a:pt x="160" y="0"/>
                  </a:lnTo>
                  <a:lnTo>
                    <a:pt x="179" y="0"/>
                  </a:lnTo>
                  <a:lnTo>
                    <a:pt x="179" y="19"/>
                  </a:lnTo>
                  <a:lnTo>
                    <a:pt x="196" y="19"/>
                  </a:lnTo>
                  <a:lnTo>
                    <a:pt x="213" y="19"/>
                  </a:lnTo>
                  <a:lnTo>
                    <a:pt x="213" y="36"/>
                  </a:lnTo>
                  <a:lnTo>
                    <a:pt x="213" y="54"/>
                  </a:lnTo>
                  <a:lnTo>
                    <a:pt x="269" y="73"/>
                  </a:lnTo>
                  <a:lnTo>
                    <a:pt x="286" y="92"/>
                  </a:lnTo>
                  <a:lnTo>
                    <a:pt x="304" y="92"/>
                  </a:lnTo>
                  <a:lnTo>
                    <a:pt x="323" y="92"/>
                  </a:lnTo>
                  <a:lnTo>
                    <a:pt x="340" y="128"/>
                  </a:lnTo>
                  <a:lnTo>
                    <a:pt x="357" y="148"/>
                  </a:lnTo>
                  <a:lnTo>
                    <a:pt x="340" y="148"/>
                  </a:lnTo>
                  <a:lnTo>
                    <a:pt x="323" y="167"/>
                  </a:lnTo>
                  <a:lnTo>
                    <a:pt x="286" y="16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3" name="Freeform 1515">
              <a:extLst>
                <a:ext uri="{FF2B5EF4-FFF2-40B4-BE49-F238E27FC236}">
                  <a16:creationId xmlns:a16="http://schemas.microsoft.com/office/drawing/2014/main" id="{945D06B1-7FFE-46E3-94A4-5AA45F821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842" y="1840354"/>
              <a:ext cx="223368" cy="95251"/>
            </a:xfrm>
            <a:custGeom>
              <a:avLst/>
              <a:gdLst>
                <a:gd name="T0" fmla="*/ 1 w 249"/>
                <a:gd name="T1" fmla="*/ 0 h 93"/>
                <a:gd name="T2" fmla="*/ 1 w 249"/>
                <a:gd name="T3" fmla="*/ 0 h 93"/>
                <a:gd name="T4" fmla="*/ 1 w 249"/>
                <a:gd name="T5" fmla="*/ 0 h 93"/>
                <a:gd name="T6" fmla="*/ 1 w 249"/>
                <a:gd name="T7" fmla="*/ 0 h 93"/>
                <a:gd name="T8" fmla="*/ 1 w 249"/>
                <a:gd name="T9" fmla="*/ 0 h 93"/>
                <a:gd name="T10" fmla="*/ 1 w 249"/>
                <a:gd name="T11" fmla="*/ 0 h 93"/>
                <a:gd name="T12" fmla="*/ 1 w 249"/>
                <a:gd name="T13" fmla="*/ 0 h 93"/>
                <a:gd name="T14" fmla="*/ 1 w 249"/>
                <a:gd name="T15" fmla="*/ 0 h 93"/>
                <a:gd name="T16" fmla="*/ 1 w 249"/>
                <a:gd name="T17" fmla="*/ 0 h 93"/>
                <a:gd name="T18" fmla="*/ 1 w 249"/>
                <a:gd name="T19" fmla="*/ 0 h 93"/>
                <a:gd name="T20" fmla="*/ 1 w 249"/>
                <a:gd name="T21" fmla="*/ 0 h 93"/>
                <a:gd name="T22" fmla="*/ 1 w 249"/>
                <a:gd name="T23" fmla="*/ 0 h 93"/>
                <a:gd name="T24" fmla="*/ 1 w 249"/>
                <a:gd name="T25" fmla="*/ 0 h 93"/>
                <a:gd name="T26" fmla="*/ 1 w 249"/>
                <a:gd name="T27" fmla="*/ 0 h 93"/>
                <a:gd name="T28" fmla="*/ 1 w 249"/>
                <a:gd name="T29" fmla="*/ 0 h 93"/>
                <a:gd name="T30" fmla="*/ 1 w 249"/>
                <a:gd name="T31" fmla="*/ 0 h 93"/>
                <a:gd name="T32" fmla="*/ 1 w 249"/>
                <a:gd name="T33" fmla="*/ 0 h 93"/>
                <a:gd name="T34" fmla="*/ 0 w 249"/>
                <a:gd name="T35" fmla="*/ 0 h 93"/>
                <a:gd name="T36" fmla="*/ 0 w 249"/>
                <a:gd name="T37" fmla="*/ 0 h 93"/>
                <a:gd name="T38" fmla="*/ 1 w 249"/>
                <a:gd name="T39" fmla="*/ 0 h 93"/>
                <a:gd name="T40" fmla="*/ 1 w 249"/>
                <a:gd name="T41" fmla="*/ 0 h 93"/>
                <a:gd name="T42" fmla="*/ 1 w 249"/>
                <a:gd name="T43" fmla="*/ 0 h 93"/>
                <a:gd name="T44" fmla="*/ 1 w 249"/>
                <a:gd name="T45" fmla="*/ 0 h 93"/>
                <a:gd name="T46" fmla="*/ 1 w 249"/>
                <a:gd name="T47" fmla="*/ 0 h 93"/>
                <a:gd name="T48" fmla="*/ 1 w 249"/>
                <a:gd name="T49" fmla="*/ 0 h 93"/>
                <a:gd name="T50" fmla="*/ 1 w 249"/>
                <a:gd name="T51" fmla="*/ 0 h 93"/>
                <a:gd name="T52" fmla="*/ 1 w 249"/>
                <a:gd name="T53" fmla="*/ 0 h 93"/>
                <a:gd name="T54" fmla="*/ 1 w 249"/>
                <a:gd name="T55" fmla="*/ 0 h 93"/>
                <a:gd name="T56" fmla="*/ 1 w 249"/>
                <a:gd name="T57" fmla="*/ 0 h 93"/>
                <a:gd name="T58" fmla="*/ 1 w 249"/>
                <a:gd name="T59" fmla="*/ 0 h 93"/>
                <a:gd name="T60" fmla="*/ 1 w 249"/>
                <a:gd name="T61" fmla="*/ 0 h 93"/>
                <a:gd name="T62" fmla="*/ 1 w 249"/>
                <a:gd name="T63" fmla="*/ 0 h 93"/>
                <a:gd name="T64" fmla="*/ 1 w 249"/>
                <a:gd name="T65" fmla="*/ 0 h 93"/>
                <a:gd name="T66" fmla="*/ 1 w 249"/>
                <a:gd name="T67" fmla="*/ 0 h 93"/>
                <a:gd name="T68" fmla="*/ 1 w 249"/>
                <a:gd name="T69" fmla="*/ 0 h 93"/>
                <a:gd name="T70" fmla="*/ 1 w 249"/>
                <a:gd name="T71" fmla="*/ 0 h 9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49"/>
                <a:gd name="T109" fmla="*/ 0 h 93"/>
                <a:gd name="T110" fmla="*/ 249 w 249"/>
                <a:gd name="T111" fmla="*/ 93 h 9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49" h="93">
                  <a:moveTo>
                    <a:pt x="249" y="39"/>
                  </a:moveTo>
                  <a:lnTo>
                    <a:pt x="213" y="56"/>
                  </a:lnTo>
                  <a:lnTo>
                    <a:pt x="178" y="75"/>
                  </a:lnTo>
                  <a:lnTo>
                    <a:pt x="142" y="93"/>
                  </a:lnTo>
                  <a:lnTo>
                    <a:pt x="124" y="93"/>
                  </a:lnTo>
                  <a:lnTo>
                    <a:pt x="124" y="75"/>
                  </a:lnTo>
                  <a:lnTo>
                    <a:pt x="107" y="75"/>
                  </a:lnTo>
                  <a:lnTo>
                    <a:pt x="71" y="75"/>
                  </a:lnTo>
                  <a:lnTo>
                    <a:pt x="51" y="75"/>
                  </a:lnTo>
                  <a:lnTo>
                    <a:pt x="34" y="56"/>
                  </a:lnTo>
                  <a:lnTo>
                    <a:pt x="51" y="56"/>
                  </a:lnTo>
                  <a:lnTo>
                    <a:pt x="71" y="56"/>
                  </a:lnTo>
                  <a:lnTo>
                    <a:pt x="90" y="56"/>
                  </a:lnTo>
                  <a:lnTo>
                    <a:pt x="71" y="56"/>
                  </a:lnTo>
                  <a:lnTo>
                    <a:pt x="51" y="56"/>
                  </a:lnTo>
                  <a:lnTo>
                    <a:pt x="34" y="56"/>
                  </a:lnTo>
                  <a:lnTo>
                    <a:pt x="17" y="39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20"/>
                  </a:lnTo>
                  <a:lnTo>
                    <a:pt x="34" y="0"/>
                  </a:lnTo>
                  <a:lnTo>
                    <a:pt x="51" y="0"/>
                  </a:lnTo>
                  <a:lnTo>
                    <a:pt x="71" y="0"/>
                  </a:lnTo>
                  <a:lnTo>
                    <a:pt x="107" y="20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20"/>
                  </a:lnTo>
                  <a:lnTo>
                    <a:pt x="161" y="20"/>
                  </a:lnTo>
                  <a:lnTo>
                    <a:pt x="161" y="0"/>
                  </a:lnTo>
                  <a:lnTo>
                    <a:pt x="178" y="0"/>
                  </a:lnTo>
                  <a:lnTo>
                    <a:pt x="195" y="0"/>
                  </a:lnTo>
                  <a:lnTo>
                    <a:pt x="213" y="0"/>
                  </a:lnTo>
                  <a:lnTo>
                    <a:pt x="213" y="20"/>
                  </a:lnTo>
                  <a:lnTo>
                    <a:pt x="232" y="20"/>
                  </a:lnTo>
                  <a:lnTo>
                    <a:pt x="249" y="3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4" name="Freeform 1516">
              <a:extLst>
                <a:ext uri="{FF2B5EF4-FFF2-40B4-BE49-F238E27FC236}">
                  <a16:creationId xmlns:a16="http://schemas.microsoft.com/office/drawing/2014/main" id="{16B6E74D-3D76-4C82-A4C0-EEBC2B5D7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975" y="1952612"/>
              <a:ext cx="33090" cy="37421"/>
            </a:xfrm>
            <a:custGeom>
              <a:avLst/>
              <a:gdLst>
                <a:gd name="T0" fmla="*/ 1 w 36"/>
                <a:gd name="T1" fmla="*/ 0 h 36"/>
                <a:gd name="T2" fmla="*/ 1 w 36"/>
                <a:gd name="T3" fmla="*/ 1 h 36"/>
                <a:gd name="T4" fmla="*/ 1 w 36"/>
                <a:gd name="T5" fmla="*/ 1 h 36"/>
                <a:gd name="T6" fmla="*/ 1 w 36"/>
                <a:gd name="T7" fmla="*/ 1 h 36"/>
                <a:gd name="T8" fmla="*/ 0 w 36"/>
                <a:gd name="T9" fmla="*/ 1 h 36"/>
                <a:gd name="T10" fmla="*/ 1 w 36"/>
                <a:gd name="T11" fmla="*/ 0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6"/>
                <a:gd name="T20" fmla="*/ 36 w 36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6">
                  <a:moveTo>
                    <a:pt x="19" y="0"/>
                  </a:moveTo>
                  <a:lnTo>
                    <a:pt x="19" y="19"/>
                  </a:lnTo>
                  <a:lnTo>
                    <a:pt x="36" y="36"/>
                  </a:lnTo>
                  <a:lnTo>
                    <a:pt x="19" y="19"/>
                  </a:lnTo>
                  <a:lnTo>
                    <a:pt x="0" y="19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5" name="Freeform 1517">
              <a:extLst>
                <a:ext uri="{FF2B5EF4-FFF2-40B4-BE49-F238E27FC236}">
                  <a16:creationId xmlns:a16="http://schemas.microsoft.com/office/drawing/2014/main" id="{A5336131-E744-48DA-AC7B-EB66EA1BF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52" y="3303133"/>
              <a:ext cx="78594" cy="51026"/>
            </a:xfrm>
            <a:custGeom>
              <a:avLst/>
              <a:gdLst>
                <a:gd name="T0" fmla="*/ 1 w 86"/>
                <a:gd name="T1" fmla="*/ 0 h 48"/>
                <a:gd name="T2" fmla="*/ 1 w 86"/>
                <a:gd name="T3" fmla="*/ 0 h 48"/>
                <a:gd name="T4" fmla="*/ 1 w 86"/>
                <a:gd name="T5" fmla="*/ 1 h 48"/>
                <a:gd name="T6" fmla="*/ 1 w 86"/>
                <a:gd name="T7" fmla="*/ 1 h 48"/>
                <a:gd name="T8" fmla="*/ 0 w 86"/>
                <a:gd name="T9" fmla="*/ 1 h 48"/>
                <a:gd name="T10" fmla="*/ 1 w 86"/>
                <a:gd name="T11" fmla="*/ 1 h 48"/>
                <a:gd name="T12" fmla="*/ 1 w 86"/>
                <a:gd name="T13" fmla="*/ 0 h 48"/>
                <a:gd name="T14" fmla="*/ 1 w 86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48"/>
                <a:gd name="T26" fmla="*/ 86 w 86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48">
                  <a:moveTo>
                    <a:pt x="86" y="0"/>
                  </a:moveTo>
                  <a:lnTo>
                    <a:pt x="86" y="0"/>
                  </a:lnTo>
                  <a:lnTo>
                    <a:pt x="86" y="48"/>
                  </a:lnTo>
                  <a:lnTo>
                    <a:pt x="52" y="48"/>
                  </a:lnTo>
                  <a:lnTo>
                    <a:pt x="0" y="33"/>
                  </a:lnTo>
                  <a:lnTo>
                    <a:pt x="34" y="18"/>
                  </a:lnTo>
                  <a:lnTo>
                    <a:pt x="52" y="0"/>
                  </a:lnTo>
                  <a:lnTo>
                    <a:pt x="86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6" name="Freeform 1518">
              <a:extLst>
                <a:ext uri="{FF2B5EF4-FFF2-40B4-BE49-F238E27FC236}">
                  <a16:creationId xmlns:a16="http://schemas.microsoft.com/office/drawing/2014/main" id="{A2E952E1-29A5-4BE5-B765-0E649CC5B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110" y="3289526"/>
              <a:ext cx="16546" cy="34017"/>
            </a:xfrm>
            <a:custGeom>
              <a:avLst/>
              <a:gdLst>
                <a:gd name="T0" fmla="*/ 0 w 19"/>
                <a:gd name="T1" fmla="*/ 1 h 33"/>
                <a:gd name="T2" fmla="*/ 0 w 19"/>
                <a:gd name="T3" fmla="*/ 1 h 33"/>
                <a:gd name="T4" fmla="*/ 0 w 19"/>
                <a:gd name="T5" fmla="*/ 1 h 33"/>
                <a:gd name="T6" fmla="*/ 1 w 19"/>
                <a:gd name="T7" fmla="*/ 1 h 33"/>
                <a:gd name="T8" fmla="*/ 1 w 19"/>
                <a:gd name="T9" fmla="*/ 1 h 33"/>
                <a:gd name="T10" fmla="*/ 1 w 19"/>
                <a:gd name="T11" fmla="*/ 0 h 33"/>
                <a:gd name="T12" fmla="*/ 0 w 19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33"/>
                <a:gd name="T23" fmla="*/ 19 w 19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33">
                  <a:moveTo>
                    <a:pt x="0" y="15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19" y="33"/>
                  </a:lnTo>
                  <a:lnTo>
                    <a:pt x="19" y="15"/>
                  </a:lnTo>
                  <a:lnTo>
                    <a:pt x="19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7" name="Freeform 1519">
              <a:extLst>
                <a:ext uri="{FF2B5EF4-FFF2-40B4-BE49-F238E27FC236}">
                  <a16:creationId xmlns:a16="http://schemas.microsoft.com/office/drawing/2014/main" id="{4E3515E8-BCB0-442B-B974-572C93942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068" y="3272515"/>
              <a:ext cx="33090" cy="30618"/>
            </a:xfrm>
            <a:custGeom>
              <a:avLst/>
              <a:gdLst>
                <a:gd name="T0" fmla="*/ 0 w 37"/>
                <a:gd name="T1" fmla="*/ 1 h 30"/>
                <a:gd name="T2" fmla="*/ 0 w 37"/>
                <a:gd name="T3" fmla="*/ 1 h 30"/>
                <a:gd name="T4" fmla="*/ 0 w 37"/>
                <a:gd name="T5" fmla="*/ 1 h 30"/>
                <a:gd name="T6" fmla="*/ 0 w 37"/>
                <a:gd name="T7" fmla="*/ 1 h 30"/>
                <a:gd name="T8" fmla="*/ 0 w 37"/>
                <a:gd name="T9" fmla="*/ 1 h 30"/>
                <a:gd name="T10" fmla="*/ 0 w 37"/>
                <a:gd name="T11" fmla="*/ 0 h 30"/>
                <a:gd name="T12" fmla="*/ 0 w 37"/>
                <a:gd name="T13" fmla="*/ 1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0"/>
                <a:gd name="T23" fmla="*/ 37 w 37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0">
                  <a:moveTo>
                    <a:pt x="0" y="15"/>
                  </a:moveTo>
                  <a:lnTo>
                    <a:pt x="0" y="15"/>
                  </a:lnTo>
                  <a:lnTo>
                    <a:pt x="0" y="30"/>
                  </a:lnTo>
                  <a:lnTo>
                    <a:pt x="37" y="30"/>
                  </a:lnTo>
                  <a:lnTo>
                    <a:pt x="37" y="15"/>
                  </a:lnTo>
                  <a:lnTo>
                    <a:pt x="37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8" name="Freeform 1520">
              <a:extLst>
                <a:ext uri="{FF2B5EF4-FFF2-40B4-BE49-F238E27FC236}">
                  <a16:creationId xmlns:a16="http://schemas.microsoft.com/office/drawing/2014/main" id="{86369322-E4EC-497C-B65B-4ED963C9C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068" y="3323543"/>
              <a:ext cx="33090" cy="13607"/>
            </a:xfrm>
            <a:custGeom>
              <a:avLst/>
              <a:gdLst>
                <a:gd name="T0" fmla="*/ 0 w 37"/>
                <a:gd name="T1" fmla="*/ 0 h 15"/>
                <a:gd name="T2" fmla="*/ 0 w 37"/>
                <a:gd name="T3" fmla="*/ 0 h 15"/>
                <a:gd name="T4" fmla="*/ 0 w 37"/>
                <a:gd name="T5" fmla="*/ 0 h 15"/>
                <a:gd name="T6" fmla="*/ 0 w 37"/>
                <a:gd name="T7" fmla="*/ 0 h 15"/>
                <a:gd name="T8" fmla="*/ 0 w 37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15"/>
                <a:gd name="T17" fmla="*/ 37 w 37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3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9" name="Freeform 1521">
              <a:extLst>
                <a:ext uri="{FF2B5EF4-FFF2-40B4-BE49-F238E27FC236}">
                  <a16:creationId xmlns:a16="http://schemas.microsoft.com/office/drawing/2014/main" id="{38E5A7CB-2659-4EA8-9D1F-2C18CBA6D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659" y="3190873"/>
              <a:ext cx="33090" cy="34017"/>
            </a:xfrm>
            <a:custGeom>
              <a:avLst/>
              <a:gdLst>
                <a:gd name="T0" fmla="*/ 0 w 37"/>
                <a:gd name="T1" fmla="*/ 1 h 33"/>
                <a:gd name="T2" fmla="*/ 0 w 37"/>
                <a:gd name="T3" fmla="*/ 1 h 33"/>
                <a:gd name="T4" fmla="*/ 0 w 37"/>
                <a:gd name="T5" fmla="*/ 1 h 33"/>
                <a:gd name="T6" fmla="*/ 0 w 37"/>
                <a:gd name="T7" fmla="*/ 1 h 33"/>
                <a:gd name="T8" fmla="*/ 0 w 37"/>
                <a:gd name="T9" fmla="*/ 0 h 33"/>
                <a:gd name="T10" fmla="*/ 0 w 37"/>
                <a:gd name="T11" fmla="*/ 0 h 33"/>
                <a:gd name="T12" fmla="*/ 0 w 37"/>
                <a:gd name="T13" fmla="*/ 1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33"/>
                <a:gd name="T23" fmla="*/ 37 w 37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33">
                  <a:moveTo>
                    <a:pt x="0" y="15"/>
                  </a:moveTo>
                  <a:lnTo>
                    <a:pt x="0" y="15"/>
                  </a:lnTo>
                  <a:lnTo>
                    <a:pt x="0" y="33"/>
                  </a:lnTo>
                  <a:lnTo>
                    <a:pt x="18" y="33"/>
                  </a:lnTo>
                  <a:lnTo>
                    <a:pt x="18" y="0"/>
                  </a:lnTo>
                  <a:lnTo>
                    <a:pt x="37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0" name="Freeform 1522">
              <a:extLst>
                <a:ext uri="{FF2B5EF4-FFF2-40B4-BE49-F238E27FC236}">
                  <a16:creationId xmlns:a16="http://schemas.microsoft.com/office/drawing/2014/main" id="{DA92128C-9EA1-4802-A3A7-A0B583024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661" y="3160257"/>
              <a:ext cx="33090" cy="17009"/>
            </a:xfrm>
            <a:custGeom>
              <a:avLst/>
              <a:gdLst>
                <a:gd name="T0" fmla="*/ 0 w 37"/>
                <a:gd name="T1" fmla="*/ 0 h 18"/>
                <a:gd name="T2" fmla="*/ 0 w 37"/>
                <a:gd name="T3" fmla="*/ 0 h 18"/>
                <a:gd name="T4" fmla="*/ 0 w 37"/>
                <a:gd name="T5" fmla="*/ 1 h 18"/>
                <a:gd name="T6" fmla="*/ 0 w 37"/>
                <a:gd name="T7" fmla="*/ 0 h 18"/>
                <a:gd name="T8" fmla="*/ 0 w 37"/>
                <a:gd name="T9" fmla="*/ 0 h 18"/>
                <a:gd name="T10" fmla="*/ 0 w 37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18"/>
                <a:gd name="T20" fmla="*/ 37 w 37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7" y="0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1" name="Freeform 1523">
              <a:extLst>
                <a:ext uri="{FF2B5EF4-FFF2-40B4-BE49-F238E27FC236}">
                  <a16:creationId xmlns:a16="http://schemas.microsoft.com/office/drawing/2014/main" id="{433932F1-13EC-4BD8-946D-449A46199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345" y="3129639"/>
              <a:ext cx="12408" cy="13607"/>
            </a:xfrm>
            <a:custGeom>
              <a:avLst/>
              <a:gdLst>
                <a:gd name="T0" fmla="*/ 0 w 18"/>
                <a:gd name="T1" fmla="*/ 0 h 15"/>
                <a:gd name="T2" fmla="*/ 0 w 18"/>
                <a:gd name="T3" fmla="*/ 0 h 15"/>
                <a:gd name="T4" fmla="*/ 0 w 18"/>
                <a:gd name="T5" fmla="*/ 0 h 15"/>
                <a:gd name="T6" fmla="*/ 0 w 18"/>
                <a:gd name="T7" fmla="*/ 0 h 15"/>
                <a:gd name="T8" fmla="*/ 0 w 18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5"/>
                <a:gd name="T17" fmla="*/ 18 w 18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5">
                  <a:moveTo>
                    <a:pt x="0" y="15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2" name="Freeform 1524">
              <a:extLst>
                <a:ext uri="{FF2B5EF4-FFF2-40B4-BE49-F238E27FC236}">
                  <a16:creationId xmlns:a16="http://schemas.microsoft.com/office/drawing/2014/main" id="{D7721CA0-A6BF-46DC-A80C-703711474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580" y="3303133"/>
              <a:ext cx="984467" cy="551094"/>
            </a:xfrm>
            <a:custGeom>
              <a:avLst/>
              <a:gdLst>
                <a:gd name="T0" fmla="*/ 1 w 1109"/>
                <a:gd name="T1" fmla="*/ 1 h 545"/>
                <a:gd name="T2" fmla="*/ 1 w 1109"/>
                <a:gd name="T3" fmla="*/ 1 h 545"/>
                <a:gd name="T4" fmla="*/ 1 w 1109"/>
                <a:gd name="T5" fmla="*/ 1 h 545"/>
                <a:gd name="T6" fmla="*/ 1 w 1109"/>
                <a:gd name="T7" fmla="*/ 1 h 545"/>
                <a:gd name="T8" fmla="*/ 1 w 1109"/>
                <a:gd name="T9" fmla="*/ 1 h 545"/>
                <a:gd name="T10" fmla="*/ 1 w 1109"/>
                <a:gd name="T11" fmla="*/ 1 h 545"/>
                <a:gd name="T12" fmla="*/ 1 w 1109"/>
                <a:gd name="T13" fmla="*/ 1 h 545"/>
                <a:gd name="T14" fmla="*/ 1 w 1109"/>
                <a:gd name="T15" fmla="*/ 1 h 545"/>
                <a:gd name="T16" fmla="*/ 1 w 1109"/>
                <a:gd name="T17" fmla="*/ 1 h 545"/>
                <a:gd name="T18" fmla="*/ 1 w 1109"/>
                <a:gd name="T19" fmla="*/ 1 h 545"/>
                <a:gd name="T20" fmla="*/ 1 w 1109"/>
                <a:gd name="T21" fmla="*/ 1 h 545"/>
                <a:gd name="T22" fmla="*/ 1 w 1109"/>
                <a:gd name="T23" fmla="*/ 1 h 545"/>
                <a:gd name="T24" fmla="*/ 1 w 1109"/>
                <a:gd name="T25" fmla="*/ 1 h 545"/>
                <a:gd name="T26" fmla="*/ 1 w 1109"/>
                <a:gd name="T27" fmla="*/ 1 h 545"/>
                <a:gd name="T28" fmla="*/ 1 w 1109"/>
                <a:gd name="T29" fmla="*/ 1 h 545"/>
                <a:gd name="T30" fmla="*/ 1 w 1109"/>
                <a:gd name="T31" fmla="*/ 1 h 545"/>
                <a:gd name="T32" fmla="*/ 1 w 1109"/>
                <a:gd name="T33" fmla="*/ 1 h 545"/>
                <a:gd name="T34" fmla="*/ 1 w 1109"/>
                <a:gd name="T35" fmla="*/ 1 h 545"/>
                <a:gd name="T36" fmla="*/ 1 w 1109"/>
                <a:gd name="T37" fmla="*/ 1 h 545"/>
                <a:gd name="T38" fmla="*/ 1 w 1109"/>
                <a:gd name="T39" fmla="*/ 1 h 545"/>
                <a:gd name="T40" fmla="*/ 1 w 1109"/>
                <a:gd name="T41" fmla="*/ 1 h 545"/>
                <a:gd name="T42" fmla="*/ 1 w 1109"/>
                <a:gd name="T43" fmla="*/ 1 h 545"/>
                <a:gd name="T44" fmla="*/ 1 w 1109"/>
                <a:gd name="T45" fmla="*/ 1 h 545"/>
                <a:gd name="T46" fmla="*/ 1 w 1109"/>
                <a:gd name="T47" fmla="*/ 1 h 545"/>
                <a:gd name="T48" fmla="*/ 0 w 1109"/>
                <a:gd name="T49" fmla="*/ 1 h 545"/>
                <a:gd name="T50" fmla="*/ 1 w 1109"/>
                <a:gd name="T51" fmla="*/ 1 h 545"/>
                <a:gd name="T52" fmla="*/ 1 w 1109"/>
                <a:gd name="T53" fmla="*/ 1 h 545"/>
                <a:gd name="T54" fmla="*/ 1 w 1109"/>
                <a:gd name="T55" fmla="*/ 1 h 545"/>
                <a:gd name="T56" fmla="*/ 1 w 1109"/>
                <a:gd name="T57" fmla="*/ 1 h 545"/>
                <a:gd name="T58" fmla="*/ 1 w 1109"/>
                <a:gd name="T59" fmla="*/ 1 h 545"/>
                <a:gd name="T60" fmla="*/ 1 w 1109"/>
                <a:gd name="T61" fmla="*/ 1 h 545"/>
                <a:gd name="T62" fmla="*/ 1 w 1109"/>
                <a:gd name="T63" fmla="*/ 1 h 545"/>
                <a:gd name="T64" fmla="*/ 1 w 1109"/>
                <a:gd name="T65" fmla="*/ 1 h 545"/>
                <a:gd name="T66" fmla="*/ 1 w 1109"/>
                <a:gd name="T67" fmla="*/ 1 h 545"/>
                <a:gd name="T68" fmla="*/ 1 w 1109"/>
                <a:gd name="T69" fmla="*/ 1 h 545"/>
                <a:gd name="T70" fmla="*/ 1 w 1109"/>
                <a:gd name="T71" fmla="*/ 0 h 545"/>
                <a:gd name="T72" fmla="*/ 1 w 1109"/>
                <a:gd name="T73" fmla="*/ 0 h 545"/>
                <a:gd name="T74" fmla="*/ 1 w 1109"/>
                <a:gd name="T75" fmla="*/ 1 h 545"/>
                <a:gd name="T76" fmla="*/ 1 w 1109"/>
                <a:gd name="T77" fmla="*/ 1 h 545"/>
                <a:gd name="T78" fmla="*/ 1 w 1109"/>
                <a:gd name="T79" fmla="*/ 1 h 545"/>
                <a:gd name="T80" fmla="*/ 1 w 1109"/>
                <a:gd name="T81" fmla="*/ 1 h 545"/>
                <a:gd name="T82" fmla="*/ 1 w 1109"/>
                <a:gd name="T83" fmla="*/ 1 h 545"/>
                <a:gd name="T84" fmla="*/ 1 w 1109"/>
                <a:gd name="T85" fmla="*/ 1 h 545"/>
                <a:gd name="T86" fmla="*/ 1 w 1109"/>
                <a:gd name="T87" fmla="*/ 1 h 545"/>
                <a:gd name="T88" fmla="*/ 1 w 1109"/>
                <a:gd name="T89" fmla="*/ 1 h 545"/>
                <a:gd name="T90" fmla="*/ 1 w 1109"/>
                <a:gd name="T91" fmla="*/ 1 h 5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09"/>
                <a:gd name="T139" fmla="*/ 0 h 545"/>
                <a:gd name="T140" fmla="*/ 1109 w 1109"/>
                <a:gd name="T141" fmla="*/ 545 h 5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09" h="545">
                  <a:moveTo>
                    <a:pt x="1092" y="273"/>
                  </a:moveTo>
                  <a:lnTo>
                    <a:pt x="1092" y="273"/>
                  </a:lnTo>
                  <a:lnTo>
                    <a:pt x="1075" y="288"/>
                  </a:lnTo>
                  <a:lnTo>
                    <a:pt x="1056" y="336"/>
                  </a:lnTo>
                  <a:lnTo>
                    <a:pt x="1038" y="336"/>
                  </a:lnTo>
                  <a:lnTo>
                    <a:pt x="987" y="336"/>
                  </a:lnTo>
                  <a:lnTo>
                    <a:pt x="969" y="401"/>
                  </a:lnTo>
                  <a:lnTo>
                    <a:pt x="917" y="401"/>
                  </a:lnTo>
                  <a:lnTo>
                    <a:pt x="917" y="417"/>
                  </a:lnTo>
                  <a:lnTo>
                    <a:pt x="935" y="480"/>
                  </a:lnTo>
                  <a:lnTo>
                    <a:pt x="917" y="497"/>
                  </a:lnTo>
                  <a:lnTo>
                    <a:pt x="883" y="480"/>
                  </a:lnTo>
                  <a:lnTo>
                    <a:pt x="779" y="480"/>
                  </a:lnTo>
                  <a:lnTo>
                    <a:pt x="745" y="465"/>
                  </a:lnTo>
                  <a:lnTo>
                    <a:pt x="727" y="480"/>
                  </a:lnTo>
                  <a:lnTo>
                    <a:pt x="727" y="497"/>
                  </a:lnTo>
                  <a:lnTo>
                    <a:pt x="676" y="480"/>
                  </a:lnTo>
                  <a:lnTo>
                    <a:pt x="658" y="497"/>
                  </a:lnTo>
                  <a:lnTo>
                    <a:pt x="606" y="545"/>
                  </a:lnTo>
                  <a:lnTo>
                    <a:pt x="589" y="528"/>
                  </a:lnTo>
                  <a:lnTo>
                    <a:pt x="555" y="528"/>
                  </a:lnTo>
                  <a:lnTo>
                    <a:pt x="555" y="513"/>
                  </a:lnTo>
                  <a:lnTo>
                    <a:pt x="537" y="513"/>
                  </a:lnTo>
                  <a:lnTo>
                    <a:pt x="537" y="480"/>
                  </a:lnTo>
                  <a:lnTo>
                    <a:pt x="501" y="449"/>
                  </a:lnTo>
                  <a:lnTo>
                    <a:pt x="414" y="449"/>
                  </a:lnTo>
                  <a:lnTo>
                    <a:pt x="363" y="401"/>
                  </a:lnTo>
                  <a:lnTo>
                    <a:pt x="328" y="384"/>
                  </a:lnTo>
                  <a:lnTo>
                    <a:pt x="259" y="401"/>
                  </a:lnTo>
                  <a:lnTo>
                    <a:pt x="259" y="528"/>
                  </a:lnTo>
                  <a:lnTo>
                    <a:pt x="242" y="528"/>
                  </a:lnTo>
                  <a:lnTo>
                    <a:pt x="207" y="497"/>
                  </a:lnTo>
                  <a:lnTo>
                    <a:pt x="155" y="513"/>
                  </a:lnTo>
                  <a:lnTo>
                    <a:pt x="155" y="480"/>
                  </a:lnTo>
                  <a:lnTo>
                    <a:pt x="138" y="480"/>
                  </a:lnTo>
                  <a:lnTo>
                    <a:pt x="121" y="432"/>
                  </a:lnTo>
                  <a:lnTo>
                    <a:pt x="103" y="432"/>
                  </a:lnTo>
                  <a:lnTo>
                    <a:pt x="138" y="432"/>
                  </a:lnTo>
                  <a:lnTo>
                    <a:pt x="121" y="417"/>
                  </a:lnTo>
                  <a:lnTo>
                    <a:pt x="138" y="401"/>
                  </a:lnTo>
                  <a:lnTo>
                    <a:pt x="207" y="401"/>
                  </a:lnTo>
                  <a:lnTo>
                    <a:pt x="190" y="353"/>
                  </a:lnTo>
                  <a:lnTo>
                    <a:pt x="155" y="336"/>
                  </a:lnTo>
                  <a:lnTo>
                    <a:pt x="121" y="321"/>
                  </a:lnTo>
                  <a:lnTo>
                    <a:pt x="69" y="353"/>
                  </a:lnTo>
                  <a:lnTo>
                    <a:pt x="52" y="353"/>
                  </a:lnTo>
                  <a:lnTo>
                    <a:pt x="69" y="336"/>
                  </a:lnTo>
                  <a:lnTo>
                    <a:pt x="52" y="305"/>
                  </a:lnTo>
                  <a:lnTo>
                    <a:pt x="17" y="305"/>
                  </a:lnTo>
                  <a:lnTo>
                    <a:pt x="0" y="273"/>
                  </a:lnTo>
                  <a:lnTo>
                    <a:pt x="17" y="192"/>
                  </a:lnTo>
                  <a:lnTo>
                    <a:pt x="52" y="225"/>
                  </a:lnTo>
                  <a:lnTo>
                    <a:pt x="69" y="225"/>
                  </a:lnTo>
                  <a:lnTo>
                    <a:pt x="52" y="192"/>
                  </a:lnTo>
                  <a:lnTo>
                    <a:pt x="103" y="144"/>
                  </a:lnTo>
                  <a:lnTo>
                    <a:pt x="138" y="161"/>
                  </a:lnTo>
                  <a:lnTo>
                    <a:pt x="155" y="144"/>
                  </a:lnTo>
                  <a:lnTo>
                    <a:pt x="190" y="161"/>
                  </a:lnTo>
                  <a:lnTo>
                    <a:pt x="242" y="192"/>
                  </a:lnTo>
                  <a:lnTo>
                    <a:pt x="276" y="177"/>
                  </a:lnTo>
                  <a:lnTo>
                    <a:pt x="311" y="177"/>
                  </a:lnTo>
                  <a:lnTo>
                    <a:pt x="328" y="192"/>
                  </a:lnTo>
                  <a:lnTo>
                    <a:pt x="397" y="192"/>
                  </a:lnTo>
                  <a:lnTo>
                    <a:pt x="414" y="161"/>
                  </a:lnTo>
                  <a:lnTo>
                    <a:pt x="363" y="144"/>
                  </a:lnTo>
                  <a:lnTo>
                    <a:pt x="397" y="129"/>
                  </a:lnTo>
                  <a:lnTo>
                    <a:pt x="380" y="113"/>
                  </a:lnTo>
                  <a:lnTo>
                    <a:pt x="397" y="96"/>
                  </a:lnTo>
                  <a:lnTo>
                    <a:pt x="397" y="48"/>
                  </a:lnTo>
                  <a:lnTo>
                    <a:pt x="432" y="65"/>
                  </a:lnTo>
                  <a:lnTo>
                    <a:pt x="589" y="18"/>
                  </a:lnTo>
                  <a:lnTo>
                    <a:pt x="589" y="0"/>
                  </a:lnTo>
                  <a:lnTo>
                    <a:pt x="606" y="0"/>
                  </a:lnTo>
                  <a:lnTo>
                    <a:pt x="658" y="0"/>
                  </a:lnTo>
                  <a:lnTo>
                    <a:pt x="676" y="33"/>
                  </a:lnTo>
                  <a:lnTo>
                    <a:pt x="676" y="48"/>
                  </a:lnTo>
                  <a:lnTo>
                    <a:pt x="693" y="48"/>
                  </a:lnTo>
                  <a:lnTo>
                    <a:pt x="727" y="65"/>
                  </a:lnTo>
                  <a:lnTo>
                    <a:pt x="727" y="81"/>
                  </a:lnTo>
                  <a:lnTo>
                    <a:pt x="762" y="81"/>
                  </a:lnTo>
                  <a:lnTo>
                    <a:pt x="796" y="48"/>
                  </a:lnTo>
                  <a:lnTo>
                    <a:pt x="831" y="33"/>
                  </a:lnTo>
                  <a:lnTo>
                    <a:pt x="848" y="81"/>
                  </a:lnTo>
                  <a:lnTo>
                    <a:pt x="917" y="192"/>
                  </a:lnTo>
                  <a:lnTo>
                    <a:pt x="935" y="161"/>
                  </a:lnTo>
                  <a:lnTo>
                    <a:pt x="952" y="192"/>
                  </a:lnTo>
                  <a:lnTo>
                    <a:pt x="1004" y="177"/>
                  </a:lnTo>
                  <a:lnTo>
                    <a:pt x="1056" y="225"/>
                  </a:lnTo>
                  <a:lnTo>
                    <a:pt x="1092" y="240"/>
                  </a:lnTo>
                  <a:lnTo>
                    <a:pt x="1092" y="225"/>
                  </a:lnTo>
                  <a:lnTo>
                    <a:pt x="1109" y="257"/>
                  </a:lnTo>
                  <a:lnTo>
                    <a:pt x="1092" y="27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3" name="Freeform 1525">
              <a:extLst>
                <a:ext uri="{FF2B5EF4-FFF2-40B4-BE49-F238E27FC236}">
                  <a16:creationId xmlns:a16="http://schemas.microsoft.com/office/drawing/2014/main" id="{3E198A8D-5B5D-497B-8DF1-C03277F30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084" y="3789592"/>
              <a:ext cx="355734" cy="241531"/>
            </a:xfrm>
            <a:custGeom>
              <a:avLst/>
              <a:gdLst>
                <a:gd name="T0" fmla="*/ 0 w 400"/>
                <a:gd name="T1" fmla="*/ 1 h 240"/>
                <a:gd name="T2" fmla="*/ 0 w 400"/>
                <a:gd name="T3" fmla="*/ 1 h 240"/>
                <a:gd name="T4" fmla="*/ 0 w 400"/>
                <a:gd name="T5" fmla="*/ 1 h 240"/>
                <a:gd name="T6" fmla="*/ 0 w 400"/>
                <a:gd name="T7" fmla="*/ 1 h 240"/>
                <a:gd name="T8" fmla="*/ 0 w 400"/>
                <a:gd name="T9" fmla="*/ 1 h 240"/>
                <a:gd name="T10" fmla="*/ 0 w 400"/>
                <a:gd name="T11" fmla="*/ 1 h 240"/>
                <a:gd name="T12" fmla="*/ 0 w 400"/>
                <a:gd name="T13" fmla="*/ 1 h 240"/>
                <a:gd name="T14" fmla="*/ 0 w 400"/>
                <a:gd name="T15" fmla="*/ 1 h 240"/>
                <a:gd name="T16" fmla="*/ 0 w 400"/>
                <a:gd name="T17" fmla="*/ 1 h 240"/>
                <a:gd name="T18" fmla="*/ 0 w 400"/>
                <a:gd name="T19" fmla="*/ 1 h 240"/>
                <a:gd name="T20" fmla="*/ 0 w 400"/>
                <a:gd name="T21" fmla="*/ 1 h 240"/>
                <a:gd name="T22" fmla="*/ 0 w 400"/>
                <a:gd name="T23" fmla="*/ 1 h 240"/>
                <a:gd name="T24" fmla="*/ 0 w 400"/>
                <a:gd name="T25" fmla="*/ 1 h 240"/>
                <a:gd name="T26" fmla="*/ 0 w 400"/>
                <a:gd name="T27" fmla="*/ 1 h 240"/>
                <a:gd name="T28" fmla="*/ 0 w 400"/>
                <a:gd name="T29" fmla="*/ 1 h 240"/>
                <a:gd name="T30" fmla="*/ 0 w 400"/>
                <a:gd name="T31" fmla="*/ 1 h 240"/>
                <a:gd name="T32" fmla="*/ 0 w 400"/>
                <a:gd name="T33" fmla="*/ 1 h 240"/>
                <a:gd name="T34" fmla="*/ 0 w 400"/>
                <a:gd name="T35" fmla="*/ 1 h 240"/>
                <a:gd name="T36" fmla="*/ 0 w 400"/>
                <a:gd name="T37" fmla="*/ 1 h 240"/>
                <a:gd name="T38" fmla="*/ 0 w 400"/>
                <a:gd name="T39" fmla="*/ 1 h 240"/>
                <a:gd name="T40" fmla="*/ 0 w 400"/>
                <a:gd name="T41" fmla="*/ 1 h 240"/>
                <a:gd name="T42" fmla="*/ 0 w 400"/>
                <a:gd name="T43" fmla="*/ 1 h 240"/>
                <a:gd name="T44" fmla="*/ 0 w 400"/>
                <a:gd name="T45" fmla="*/ 1 h 240"/>
                <a:gd name="T46" fmla="*/ 0 w 400"/>
                <a:gd name="T47" fmla="*/ 1 h 240"/>
                <a:gd name="T48" fmla="*/ 0 w 400"/>
                <a:gd name="T49" fmla="*/ 1 h 240"/>
                <a:gd name="T50" fmla="*/ 0 w 400"/>
                <a:gd name="T51" fmla="*/ 1 h 240"/>
                <a:gd name="T52" fmla="*/ 0 w 400"/>
                <a:gd name="T53" fmla="*/ 1 h 240"/>
                <a:gd name="T54" fmla="*/ 0 w 400"/>
                <a:gd name="T55" fmla="*/ 1 h 240"/>
                <a:gd name="T56" fmla="*/ 0 w 400"/>
                <a:gd name="T57" fmla="*/ 1 h 240"/>
                <a:gd name="T58" fmla="*/ 0 w 400"/>
                <a:gd name="T59" fmla="*/ 1 h 240"/>
                <a:gd name="T60" fmla="*/ 0 w 400"/>
                <a:gd name="T61" fmla="*/ 1 h 240"/>
                <a:gd name="T62" fmla="*/ 0 w 400"/>
                <a:gd name="T63" fmla="*/ 1 h 240"/>
                <a:gd name="T64" fmla="*/ 0 w 400"/>
                <a:gd name="T65" fmla="*/ 0 h 240"/>
                <a:gd name="T66" fmla="*/ 0 w 400"/>
                <a:gd name="T67" fmla="*/ 0 h 240"/>
                <a:gd name="T68" fmla="*/ 0 w 400"/>
                <a:gd name="T69" fmla="*/ 1 h 240"/>
                <a:gd name="T70" fmla="*/ 0 w 400"/>
                <a:gd name="T71" fmla="*/ 1 h 240"/>
                <a:gd name="T72" fmla="*/ 0 w 400"/>
                <a:gd name="T73" fmla="*/ 1 h 240"/>
                <a:gd name="T74" fmla="*/ 0 w 400"/>
                <a:gd name="T75" fmla="*/ 1 h 240"/>
                <a:gd name="T76" fmla="*/ 0 w 400"/>
                <a:gd name="T77" fmla="*/ 1 h 240"/>
                <a:gd name="T78" fmla="*/ 0 w 400"/>
                <a:gd name="T79" fmla="*/ 1 h 240"/>
                <a:gd name="T80" fmla="*/ 0 w 400"/>
                <a:gd name="T81" fmla="*/ 1 h 2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00"/>
                <a:gd name="T124" fmla="*/ 0 h 240"/>
                <a:gd name="T125" fmla="*/ 400 w 400"/>
                <a:gd name="T126" fmla="*/ 240 h 2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00" h="240">
                  <a:moveTo>
                    <a:pt x="382" y="192"/>
                  </a:moveTo>
                  <a:lnTo>
                    <a:pt x="382" y="192"/>
                  </a:lnTo>
                  <a:lnTo>
                    <a:pt x="365" y="176"/>
                  </a:lnTo>
                  <a:lnTo>
                    <a:pt x="365" y="192"/>
                  </a:lnTo>
                  <a:lnTo>
                    <a:pt x="348" y="192"/>
                  </a:lnTo>
                  <a:lnTo>
                    <a:pt x="330" y="224"/>
                  </a:lnTo>
                  <a:lnTo>
                    <a:pt x="296" y="224"/>
                  </a:lnTo>
                  <a:lnTo>
                    <a:pt x="296" y="240"/>
                  </a:lnTo>
                  <a:lnTo>
                    <a:pt x="242" y="240"/>
                  </a:lnTo>
                  <a:lnTo>
                    <a:pt x="242" y="224"/>
                  </a:lnTo>
                  <a:lnTo>
                    <a:pt x="242" y="209"/>
                  </a:lnTo>
                  <a:lnTo>
                    <a:pt x="139" y="161"/>
                  </a:lnTo>
                  <a:lnTo>
                    <a:pt x="87" y="161"/>
                  </a:lnTo>
                  <a:lnTo>
                    <a:pt x="52" y="176"/>
                  </a:lnTo>
                  <a:lnTo>
                    <a:pt x="52" y="129"/>
                  </a:lnTo>
                  <a:lnTo>
                    <a:pt x="35" y="129"/>
                  </a:lnTo>
                  <a:lnTo>
                    <a:pt x="35" y="96"/>
                  </a:lnTo>
                  <a:lnTo>
                    <a:pt x="18" y="96"/>
                  </a:lnTo>
                  <a:lnTo>
                    <a:pt x="18" y="81"/>
                  </a:lnTo>
                  <a:lnTo>
                    <a:pt x="52" y="81"/>
                  </a:lnTo>
                  <a:lnTo>
                    <a:pt x="69" y="65"/>
                  </a:lnTo>
                  <a:lnTo>
                    <a:pt x="35" y="33"/>
                  </a:lnTo>
                  <a:lnTo>
                    <a:pt x="18" y="33"/>
                  </a:lnTo>
                  <a:lnTo>
                    <a:pt x="18" y="65"/>
                  </a:lnTo>
                  <a:lnTo>
                    <a:pt x="0" y="33"/>
                  </a:lnTo>
                  <a:lnTo>
                    <a:pt x="52" y="17"/>
                  </a:lnTo>
                  <a:lnTo>
                    <a:pt x="87" y="48"/>
                  </a:lnTo>
                  <a:lnTo>
                    <a:pt x="104" y="48"/>
                  </a:lnTo>
                  <a:lnTo>
                    <a:pt x="121" y="48"/>
                  </a:lnTo>
                  <a:lnTo>
                    <a:pt x="121" y="33"/>
                  </a:lnTo>
                  <a:lnTo>
                    <a:pt x="156" y="17"/>
                  </a:lnTo>
                  <a:lnTo>
                    <a:pt x="173" y="17"/>
                  </a:lnTo>
                  <a:lnTo>
                    <a:pt x="156" y="0"/>
                  </a:lnTo>
                  <a:lnTo>
                    <a:pt x="173" y="0"/>
                  </a:lnTo>
                  <a:lnTo>
                    <a:pt x="208" y="17"/>
                  </a:lnTo>
                  <a:lnTo>
                    <a:pt x="208" y="48"/>
                  </a:lnTo>
                  <a:lnTo>
                    <a:pt x="259" y="48"/>
                  </a:lnTo>
                  <a:lnTo>
                    <a:pt x="279" y="96"/>
                  </a:lnTo>
                  <a:lnTo>
                    <a:pt x="365" y="144"/>
                  </a:lnTo>
                  <a:lnTo>
                    <a:pt x="400" y="161"/>
                  </a:lnTo>
                  <a:lnTo>
                    <a:pt x="382" y="19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4" name="Freeform 1526">
              <a:extLst>
                <a:ext uri="{FF2B5EF4-FFF2-40B4-BE49-F238E27FC236}">
                  <a16:creationId xmlns:a16="http://schemas.microsoft.com/office/drawing/2014/main" id="{8F7AD712-09FD-4289-B798-918D43C528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084" y="3690939"/>
              <a:ext cx="417779" cy="292557"/>
            </a:xfrm>
            <a:custGeom>
              <a:avLst/>
              <a:gdLst>
                <a:gd name="T0" fmla="*/ 1 w 468"/>
                <a:gd name="T1" fmla="*/ 1 h 288"/>
                <a:gd name="T2" fmla="*/ 1 w 468"/>
                <a:gd name="T3" fmla="*/ 1 h 288"/>
                <a:gd name="T4" fmla="*/ 1 w 468"/>
                <a:gd name="T5" fmla="*/ 1 h 288"/>
                <a:gd name="T6" fmla="*/ 1 w 468"/>
                <a:gd name="T7" fmla="*/ 1 h 288"/>
                <a:gd name="T8" fmla="*/ 1 w 468"/>
                <a:gd name="T9" fmla="*/ 1 h 288"/>
                <a:gd name="T10" fmla="*/ 1 w 468"/>
                <a:gd name="T11" fmla="*/ 1 h 288"/>
                <a:gd name="T12" fmla="*/ 1 w 468"/>
                <a:gd name="T13" fmla="*/ 1 h 288"/>
                <a:gd name="T14" fmla="*/ 1 w 468"/>
                <a:gd name="T15" fmla="*/ 1 h 288"/>
                <a:gd name="T16" fmla="*/ 1 w 468"/>
                <a:gd name="T17" fmla="*/ 1 h 288"/>
                <a:gd name="T18" fmla="*/ 1 w 468"/>
                <a:gd name="T19" fmla="*/ 1 h 288"/>
                <a:gd name="T20" fmla="*/ 1 w 468"/>
                <a:gd name="T21" fmla="*/ 1 h 288"/>
                <a:gd name="T22" fmla="*/ 1 w 468"/>
                <a:gd name="T23" fmla="*/ 1 h 288"/>
                <a:gd name="T24" fmla="*/ 1 w 468"/>
                <a:gd name="T25" fmla="*/ 1 h 288"/>
                <a:gd name="T26" fmla="*/ 1 w 468"/>
                <a:gd name="T27" fmla="*/ 1 h 288"/>
                <a:gd name="T28" fmla="*/ 1 w 468"/>
                <a:gd name="T29" fmla="*/ 1 h 288"/>
                <a:gd name="T30" fmla="*/ 1 w 468"/>
                <a:gd name="T31" fmla="*/ 1 h 288"/>
                <a:gd name="T32" fmla="*/ 1 w 468"/>
                <a:gd name="T33" fmla="*/ 1 h 288"/>
                <a:gd name="T34" fmla="*/ 1 w 468"/>
                <a:gd name="T35" fmla="*/ 1 h 288"/>
                <a:gd name="T36" fmla="*/ 1 w 468"/>
                <a:gd name="T37" fmla="*/ 1 h 288"/>
                <a:gd name="T38" fmla="*/ 1 w 468"/>
                <a:gd name="T39" fmla="*/ 1 h 288"/>
                <a:gd name="T40" fmla="*/ 1 w 468"/>
                <a:gd name="T41" fmla="*/ 1 h 288"/>
                <a:gd name="T42" fmla="*/ 1 w 468"/>
                <a:gd name="T43" fmla="*/ 1 h 288"/>
                <a:gd name="T44" fmla="*/ 1 w 468"/>
                <a:gd name="T45" fmla="*/ 1 h 288"/>
                <a:gd name="T46" fmla="*/ 1 w 468"/>
                <a:gd name="T47" fmla="*/ 1 h 288"/>
                <a:gd name="T48" fmla="*/ 1 w 468"/>
                <a:gd name="T49" fmla="*/ 1 h 288"/>
                <a:gd name="T50" fmla="*/ 1 w 468"/>
                <a:gd name="T51" fmla="*/ 1 h 288"/>
                <a:gd name="T52" fmla="*/ 1 w 468"/>
                <a:gd name="T53" fmla="*/ 1 h 288"/>
                <a:gd name="T54" fmla="*/ 1 w 468"/>
                <a:gd name="T55" fmla="*/ 0 h 288"/>
                <a:gd name="T56" fmla="*/ 0 w 468"/>
                <a:gd name="T57" fmla="*/ 1 h 288"/>
                <a:gd name="T58" fmla="*/ 0 w 468"/>
                <a:gd name="T59" fmla="*/ 1 h 288"/>
                <a:gd name="T60" fmla="*/ 1 w 468"/>
                <a:gd name="T61" fmla="*/ 1 h 288"/>
                <a:gd name="T62" fmla="*/ 1 w 468"/>
                <a:gd name="T63" fmla="*/ 1 h 288"/>
                <a:gd name="T64" fmla="*/ 1 w 468"/>
                <a:gd name="T65" fmla="*/ 1 h 288"/>
                <a:gd name="T66" fmla="*/ 1 w 468"/>
                <a:gd name="T67" fmla="*/ 1 h 288"/>
                <a:gd name="T68" fmla="*/ 1 w 468"/>
                <a:gd name="T69" fmla="*/ 1 h 288"/>
                <a:gd name="T70" fmla="*/ 1 w 468"/>
                <a:gd name="T71" fmla="*/ 1 h 288"/>
                <a:gd name="T72" fmla="*/ 1 w 468"/>
                <a:gd name="T73" fmla="*/ 1 h 288"/>
                <a:gd name="T74" fmla="*/ 1 w 468"/>
                <a:gd name="T75" fmla="*/ 1 h 288"/>
                <a:gd name="T76" fmla="*/ 1 w 468"/>
                <a:gd name="T77" fmla="*/ 1 h 288"/>
                <a:gd name="T78" fmla="*/ 1 w 468"/>
                <a:gd name="T79" fmla="*/ 1 h 288"/>
                <a:gd name="T80" fmla="*/ 1 w 468"/>
                <a:gd name="T81" fmla="*/ 1 h 288"/>
                <a:gd name="T82" fmla="*/ 1 w 468"/>
                <a:gd name="T83" fmla="*/ 1 h 288"/>
                <a:gd name="T84" fmla="*/ 1 w 468"/>
                <a:gd name="T85" fmla="*/ 1 h 2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68"/>
                <a:gd name="T130" fmla="*/ 0 h 288"/>
                <a:gd name="T131" fmla="*/ 468 w 468"/>
                <a:gd name="T132" fmla="*/ 288 h 28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68" h="288">
                  <a:moveTo>
                    <a:pt x="276" y="288"/>
                  </a:moveTo>
                  <a:lnTo>
                    <a:pt x="276" y="288"/>
                  </a:lnTo>
                  <a:lnTo>
                    <a:pt x="311" y="288"/>
                  </a:lnTo>
                  <a:lnTo>
                    <a:pt x="328" y="257"/>
                  </a:lnTo>
                  <a:lnTo>
                    <a:pt x="328" y="225"/>
                  </a:lnTo>
                  <a:lnTo>
                    <a:pt x="311" y="209"/>
                  </a:lnTo>
                  <a:lnTo>
                    <a:pt x="346" y="209"/>
                  </a:lnTo>
                  <a:lnTo>
                    <a:pt x="363" y="177"/>
                  </a:lnTo>
                  <a:lnTo>
                    <a:pt x="363" y="161"/>
                  </a:lnTo>
                  <a:lnTo>
                    <a:pt x="399" y="161"/>
                  </a:lnTo>
                  <a:lnTo>
                    <a:pt x="399" y="177"/>
                  </a:lnTo>
                  <a:lnTo>
                    <a:pt x="434" y="177"/>
                  </a:lnTo>
                  <a:lnTo>
                    <a:pt x="468" y="161"/>
                  </a:lnTo>
                  <a:lnTo>
                    <a:pt x="434" y="144"/>
                  </a:lnTo>
                  <a:lnTo>
                    <a:pt x="417" y="144"/>
                  </a:lnTo>
                  <a:lnTo>
                    <a:pt x="380" y="144"/>
                  </a:lnTo>
                  <a:lnTo>
                    <a:pt x="417" y="113"/>
                  </a:lnTo>
                  <a:lnTo>
                    <a:pt x="399" y="113"/>
                  </a:lnTo>
                  <a:lnTo>
                    <a:pt x="346" y="161"/>
                  </a:lnTo>
                  <a:lnTo>
                    <a:pt x="328" y="144"/>
                  </a:lnTo>
                  <a:lnTo>
                    <a:pt x="294" y="144"/>
                  </a:lnTo>
                  <a:lnTo>
                    <a:pt x="294" y="129"/>
                  </a:lnTo>
                  <a:lnTo>
                    <a:pt x="276" y="129"/>
                  </a:lnTo>
                  <a:lnTo>
                    <a:pt x="276" y="96"/>
                  </a:lnTo>
                  <a:lnTo>
                    <a:pt x="242" y="65"/>
                  </a:lnTo>
                  <a:lnTo>
                    <a:pt x="155" y="65"/>
                  </a:lnTo>
                  <a:lnTo>
                    <a:pt x="104" y="17"/>
                  </a:lnTo>
                  <a:lnTo>
                    <a:pt x="69" y="0"/>
                  </a:lnTo>
                  <a:lnTo>
                    <a:pt x="0" y="17"/>
                  </a:lnTo>
                  <a:lnTo>
                    <a:pt x="0" y="144"/>
                  </a:lnTo>
                  <a:lnTo>
                    <a:pt x="17" y="144"/>
                  </a:lnTo>
                  <a:lnTo>
                    <a:pt x="17" y="129"/>
                  </a:lnTo>
                  <a:lnTo>
                    <a:pt x="52" y="113"/>
                  </a:lnTo>
                  <a:lnTo>
                    <a:pt x="69" y="113"/>
                  </a:lnTo>
                  <a:lnTo>
                    <a:pt x="52" y="96"/>
                  </a:lnTo>
                  <a:lnTo>
                    <a:pt x="69" y="96"/>
                  </a:lnTo>
                  <a:lnTo>
                    <a:pt x="104" y="113"/>
                  </a:lnTo>
                  <a:lnTo>
                    <a:pt x="104" y="144"/>
                  </a:lnTo>
                  <a:lnTo>
                    <a:pt x="155" y="144"/>
                  </a:lnTo>
                  <a:lnTo>
                    <a:pt x="173" y="192"/>
                  </a:lnTo>
                  <a:lnTo>
                    <a:pt x="259" y="240"/>
                  </a:lnTo>
                  <a:lnTo>
                    <a:pt x="294" y="257"/>
                  </a:lnTo>
                  <a:lnTo>
                    <a:pt x="276" y="28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5" name="Freeform 1527">
              <a:extLst>
                <a:ext uri="{FF2B5EF4-FFF2-40B4-BE49-F238E27FC236}">
                  <a16:creationId xmlns:a16="http://schemas.microsoft.com/office/drawing/2014/main" id="{C3F5A0FC-C0CB-434C-87AD-B5AC10338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221" y="3854227"/>
              <a:ext cx="186140" cy="146277"/>
            </a:xfrm>
            <a:custGeom>
              <a:avLst/>
              <a:gdLst>
                <a:gd name="T0" fmla="*/ 1 w 209"/>
                <a:gd name="T1" fmla="*/ 1 h 144"/>
                <a:gd name="T2" fmla="*/ 1 w 209"/>
                <a:gd name="T3" fmla="*/ 1 h 144"/>
                <a:gd name="T4" fmla="*/ 1 w 209"/>
                <a:gd name="T5" fmla="*/ 1 h 144"/>
                <a:gd name="T6" fmla="*/ 1 w 209"/>
                <a:gd name="T7" fmla="*/ 1 h 144"/>
                <a:gd name="T8" fmla="*/ 1 w 209"/>
                <a:gd name="T9" fmla="*/ 1 h 144"/>
                <a:gd name="T10" fmla="*/ 1 w 209"/>
                <a:gd name="T11" fmla="*/ 1 h 144"/>
                <a:gd name="T12" fmla="*/ 1 w 209"/>
                <a:gd name="T13" fmla="*/ 1 h 144"/>
                <a:gd name="T14" fmla="*/ 1 w 209"/>
                <a:gd name="T15" fmla="*/ 1 h 144"/>
                <a:gd name="T16" fmla="*/ 1 w 209"/>
                <a:gd name="T17" fmla="*/ 1 h 144"/>
                <a:gd name="T18" fmla="*/ 1 w 209"/>
                <a:gd name="T19" fmla="*/ 1 h 144"/>
                <a:gd name="T20" fmla="*/ 1 w 209"/>
                <a:gd name="T21" fmla="*/ 1 h 144"/>
                <a:gd name="T22" fmla="*/ 1 w 209"/>
                <a:gd name="T23" fmla="*/ 1 h 144"/>
                <a:gd name="T24" fmla="*/ 1 w 209"/>
                <a:gd name="T25" fmla="*/ 1 h 144"/>
                <a:gd name="T26" fmla="*/ 0 w 209"/>
                <a:gd name="T27" fmla="*/ 1 h 144"/>
                <a:gd name="T28" fmla="*/ 1 w 209"/>
                <a:gd name="T29" fmla="*/ 1 h 144"/>
                <a:gd name="T30" fmla="*/ 1 w 209"/>
                <a:gd name="T31" fmla="*/ 1 h 144"/>
                <a:gd name="T32" fmla="*/ 0 w 209"/>
                <a:gd name="T33" fmla="*/ 1 h 144"/>
                <a:gd name="T34" fmla="*/ 1 w 209"/>
                <a:gd name="T35" fmla="*/ 1 h 144"/>
                <a:gd name="T36" fmla="*/ 1 w 209"/>
                <a:gd name="T37" fmla="*/ 1 h 144"/>
                <a:gd name="T38" fmla="*/ 1 w 209"/>
                <a:gd name="T39" fmla="*/ 0 h 144"/>
                <a:gd name="T40" fmla="*/ 1 w 209"/>
                <a:gd name="T41" fmla="*/ 0 h 144"/>
                <a:gd name="T42" fmla="*/ 1 w 209"/>
                <a:gd name="T43" fmla="*/ 1 h 144"/>
                <a:gd name="T44" fmla="*/ 1 w 209"/>
                <a:gd name="T45" fmla="*/ 1 h 144"/>
                <a:gd name="T46" fmla="*/ 1 w 209"/>
                <a:gd name="T47" fmla="*/ 1 h 144"/>
                <a:gd name="T48" fmla="*/ 1 w 209"/>
                <a:gd name="T49" fmla="*/ 1 h 144"/>
                <a:gd name="T50" fmla="*/ 1 w 209"/>
                <a:gd name="T51" fmla="*/ 1 h 144"/>
                <a:gd name="T52" fmla="*/ 1 w 209"/>
                <a:gd name="T53" fmla="*/ 1 h 144"/>
                <a:gd name="T54" fmla="*/ 1 w 209"/>
                <a:gd name="T55" fmla="*/ 1 h 1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9"/>
                <a:gd name="T85" fmla="*/ 0 h 144"/>
                <a:gd name="T86" fmla="*/ 209 w 209"/>
                <a:gd name="T87" fmla="*/ 144 h 1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9" h="144">
                  <a:moveTo>
                    <a:pt x="175" y="48"/>
                  </a:moveTo>
                  <a:lnTo>
                    <a:pt x="175" y="48"/>
                  </a:lnTo>
                  <a:lnTo>
                    <a:pt x="175" y="79"/>
                  </a:lnTo>
                  <a:lnTo>
                    <a:pt x="209" y="79"/>
                  </a:lnTo>
                  <a:lnTo>
                    <a:pt x="209" y="127"/>
                  </a:lnTo>
                  <a:lnTo>
                    <a:pt x="157" y="111"/>
                  </a:lnTo>
                  <a:lnTo>
                    <a:pt x="123" y="144"/>
                  </a:lnTo>
                  <a:lnTo>
                    <a:pt x="106" y="96"/>
                  </a:lnTo>
                  <a:lnTo>
                    <a:pt x="88" y="79"/>
                  </a:lnTo>
                  <a:lnTo>
                    <a:pt x="71" y="111"/>
                  </a:lnTo>
                  <a:lnTo>
                    <a:pt x="54" y="111"/>
                  </a:lnTo>
                  <a:lnTo>
                    <a:pt x="54" y="127"/>
                  </a:lnTo>
                  <a:lnTo>
                    <a:pt x="17" y="127"/>
                  </a:lnTo>
                  <a:lnTo>
                    <a:pt x="0" y="127"/>
                  </a:lnTo>
                  <a:lnTo>
                    <a:pt x="17" y="96"/>
                  </a:lnTo>
                  <a:lnTo>
                    <a:pt x="17" y="64"/>
                  </a:lnTo>
                  <a:lnTo>
                    <a:pt x="0" y="48"/>
                  </a:lnTo>
                  <a:lnTo>
                    <a:pt x="35" y="48"/>
                  </a:lnTo>
                  <a:lnTo>
                    <a:pt x="54" y="16"/>
                  </a:lnTo>
                  <a:lnTo>
                    <a:pt x="54" y="0"/>
                  </a:lnTo>
                  <a:lnTo>
                    <a:pt x="88" y="0"/>
                  </a:lnTo>
                  <a:lnTo>
                    <a:pt x="88" y="16"/>
                  </a:lnTo>
                  <a:lnTo>
                    <a:pt x="88" y="31"/>
                  </a:lnTo>
                  <a:lnTo>
                    <a:pt x="54" y="31"/>
                  </a:lnTo>
                  <a:lnTo>
                    <a:pt x="54" y="48"/>
                  </a:lnTo>
                  <a:lnTo>
                    <a:pt x="106" y="48"/>
                  </a:lnTo>
                  <a:lnTo>
                    <a:pt x="123" y="48"/>
                  </a:lnTo>
                  <a:lnTo>
                    <a:pt x="175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6" name="Freeform 1528">
              <a:extLst>
                <a:ext uri="{FF2B5EF4-FFF2-40B4-BE49-F238E27FC236}">
                  <a16:creationId xmlns:a16="http://schemas.microsoft.com/office/drawing/2014/main" id="{F0D87680-C8B8-4A42-9100-C9FA088EF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2857" y="3772583"/>
              <a:ext cx="260596" cy="132670"/>
            </a:xfrm>
            <a:custGeom>
              <a:avLst/>
              <a:gdLst>
                <a:gd name="T0" fmla="*/ 1 w 295"/>
                <a:gd name="T1" fmla="*/ 1 h 128"/>
                <a:gd name="T2" fmla="*/ 1 w 295"/>
                <a:gd name="T3" fmla="*/ 1 h 128"/>
                <a:gd name="T4" fmla="*/ 1 w 295"/>
                <a:gd name="T5" fmla="*/ 1 h 128"/>
                <a:gd name="T6" fmla="*/ 1 w 295"/>
                <a:gd name="T7" fmla="*/ 1 h 128"/>
                <a:gd name="T8" fmla="*/ 1 w 295"/>
                <a:gd name="T9" fmla="*/ 1 h 128"/>
                <a:gd name="T10" fmla="*/ 1 w 295"/>
                <a:gd name="T11" fmla="*/ 1 h 128"/>
                <a:gd name="T12" fmla="*/ 1 w 295"/>
                <a:gd name="T13" fmla="*/ 1 h 128"/>
                <a:gd name="T14" fmla="*/ 1 w 295"/>
                <a:gd name="T15" fmla="*/ 1 h 128"/>
                <a:gd name="T16" fmla="*/ 1 w 295"/>
                <a:gd name="T17" fmla="*/ 1 h 128"/>
                <a:gd name="T18" fmla="*/ 1 w 295"/>
                <a:gd name="T19" fmla="*/ 1 h 128"/>
                <a:gd name="T20" fmla="*/ 1 w 295"/>
                <a:gd name="T21" fmla="*/ 1 h 128"/>
                <a:gd name="T22" fmla="*/ 0 w 295"/>
                <a:gd name="T23" fmla="*/ 1 h 128"/>
                <a:gd name="T24" fmla="*/ 0 w 295"/>
                <a:gd name="T25" fmla="*/ 1 h 128"/>
                <a:gd name="T26" fmla="*/ 1 w 295"/>
                <a:gd name="T27" fmla="*/ 1 h 128"/>
                <a:gd name="T28" fmla="*/ 1 w 295"/>
                <a:gd name="T29" fmla="*/ 1 h 128"/>
                <a:gd name="T30" fmla="*/ 1 w 295"/>
                <a:gd name="T31" fmla="*/ 1 h 128"/>
                <a:gd name="T32" fmla="*/ 1 w 295"/>
                <a:gd name="T33" fmla="*/ 1 h 128"/>
                <a:gd name="T34" fmla="*/ 1 w 295"/>
                <a:gd name="T35" fmla="*/ 1 h 128"/>
                <a:gd name="T36" fmla="*/ 1 w 295"/>
                <a:gd name="T37" fmla="*/ 1 h 128"/>
                <a:gd name="T38" fmla="*/ 1 w 295"/>
                <a:gd name="T39" fmla="*/ 1 h 128"/>
                <a:gd name="T40" fmla="*/ 1 w 295"/>
                <a:gd name="T41" fmla="*/ 1 h 128"/>
                <a:gd name="T42" fmla="*/ 1 w 295"/>
                <a:gd name="T43" fmla="*/ 1 h 128"/>
                <a:gd name="T44" fmla="*/ 1 w 295"/>
                <a:gd name="T45" fmla="*/ 1 h 128"/>
                <a:gd name="T46" fmla="*/ 1 w 295"/>
                <a:gd name="T47" fmla="*/ 1 h 128"/>
                <a:gd name="T48" fmla="*/ 1 w 295"/>
                <a:gd name="T49" fmla="*/ 1 h 128"/>
                <a:gd name="T50" fmla="*/ 1 w 295"/>
                <a:gd name="T51" fmla="*/ 0 h 128"/>
                <a:gd name="T52" fmla="*/ 1 w 295"/>
                <a:gd name="T53" fmla="*/ 1 h 128"/>
                <a:gd name="T54" fmla="*/ 1 w 295"/>
                <a:gd name="T55" fmla="*/ 1 h 128"/>
                <a:gd name="T56" fmla="*/ 1 w 295"/>
                <a:gd name="T57" fmla="*/ 1 h 1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5"/>
                <a:gd name="T88" fmla="*/ 0 h 128"/>
                <a:gd name="T89" fmla="*/ 295 w 295"/>
                <a:gd name="T90" fmla="*/ 128 h 1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5" h="128">
                  <a:moveTo>
                    <a:pt x="295" y="32"/>
                  </a:moveTo>
                  <a:lnTo>
                    <a:pt x="295" y="32"/>
                  </a:lnTo>
                  <a:lnTo>
                    <a:pt x="295" y="48"/>
                  </a:lnTo>
                  <a:lnTo>
                    <a:pt x="242" y="80"/>
                  </a:lnTo>
                  <a:lnTo>
                    <a:pt x="207" y="80"/>
                  </a:lnTo>
                  <a:lnTo>
                    <a:pt x="190" y="96"/>
                  </a:lnTo>
                  <a:lnTo>
                    <a:pt x="155" y="96"/>
                  </a:lnTo>
                  <a:lnTo>
                    <a:pt x="121" y="111"/>
                  </a:lnTo>
                  <a:lnTo>
                    <a:pt x="121" y="128"/>
                  </a:lnTo>
                  <a:lnTo>
                    <a:pt x="69" y="128"/>
                  </a:lnTo>
                  <a:lnTo>
                    <a:pt x="52" y="128"/>
                  </a:lnTo>
                  <a:lnTo>
                    <a:pt x="0" y="128"/>
                  </a:lnTo>
                  <a:lnTo>
                    <a:pt x="0" y="111"/>
                  </a:lnTo>
                  <a:lnTo>
                    <a:pt x="34" y="111"/>
                  </a:lnTo>
                  <a:lnTo>
                    <a:pt x="34" y="96"/>
                  </a:lnTo>
                  <a:lnTo>
                    <a:pt x="69" y="96"/>
                  </a:lnTo>
                  <a:lnTo>
                    <a:pt x="103" y="80"/>
                  </a:lnTo>
                  <a:lnTo>
                    <a:pt x="69" y="63"/>
                  </a:lnTo>
                  <a:lnTo>
                    <a:pt x="52" y="63"/>
                  </a:lnTo>
                  <a:lnTo>
                    <a:pt x="17" y="63"/>
                  </a:lnTo>
                  <a:lnTo>
                    <a:pt x="52" y="32"/>
                  </a:lnTo>
                  <a:lnTo>
                    <a:pt x="34" y="32"/>
                  </a:lnTo>
                  <a:lnTo>
                    <a:pt x="52" y="15"/>
                  </a:lnTo>
                  <a:lnTo>
                    <a:pt x="103" y="32"/>
                  </a:lnTo>
                  <a:lnTo>
                    <a:pt x="103" y="15"/>
                  </a:lnTo>
                  <a:lnTo>
                    <a:pt x="121" y="0"/>
                  </a:lnTo>
                  <a:lnTo>
                    <a:pt x="155" y="15"/>
                  </a:lnTo>
                  <a:lnTo>
                    <a:pt x="259" y="15"/>
                  </a:lnTo>
                  <a:lnTo>
                    <a:pt x="295" y="3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7" name="Freeform 1529">
              <a:extLst>
                <a:ext uri="{FF2B5EF4-FFF2-40B4-BE49-F238E27FC236}">
                  <a16:creationId xmlns:a16="http://schemas.microsoft.com/office/drawing/2014/main" id="{5BE443E0-0F5C-4664-8CBF-FD13240FB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09" y="3983496"/>
              <a:ext cx="397097" cy="404815"/>
            </a:xfrm>
            <a:custGeom>
              <a:avLst/>
              <a:gdLst>
                <a:gd name="T0" fmla="*/ 0 w 449"/>
                <a:gd name="T1" fmla="*/ 0 h 401"/>
                <a:gd name="T2" fmla="*/ 0 w 449"/>
                <a:gd name="T3" fmla="*/ 0 h 401"/>
                <a:gd name="T4" fmla="*/ 0 w 449"/>
                <a:gd name="T5" fmla="*/ 0 h 401"/>
                <a:gd name="T6" fmla="*/ 0 w 449"/>
                <a:gd name="T7" fmla="*/ 0 h 401"/>
                <a:gd name="T8" fmla="*/ 0 w 449"/>
                <a:gd name="T9" fmla="*/ 0 h 401"/>
                <a:gd name="T10" fmla="*/ 0 w 449"/>
                <a:gd name="T11" fmla="*/ 0 h 401"/>
                <a:gd name="T12" fmla="*/ 0 w 449"/>
                <a:gd name="T13" fmla="*/ 0 h 401"/>
                <a:gd name="T14" fmla="*/ 0 w 449"/>
                <a:gd name="T15" fmla="*/ 0 h 401"/>
                <a:gd name="T16" fmla="*/ 0 w 449"/>
                <a:gd name="T17" fmla="*/ 0 h 401"/>
                <a:gd name="T18" fmla="*/ 0 w 449"/>
                <a:gd name="T19" fmla="*/ 0 h 401"/>
                <a:gd name="T20" fmla="*/ 0 w 449"/>
                <a:gd name="T21" fmla="*/ 0 h 401"/>
                <a:gd name="T22" fmla="*/ 0 w 449"/>
                <a:gd name="T23" fmla="*/ 0 h 401"/>
                <a:gd name="T24" fmla="*/ 0 w 449"/>
                <a:gd name="T25" fmla="*/ 0 h 401"/>
                <a:gd name="T26" fmla="*/ 0 w 449"/>
                <a:gd name="T27" fmla="*/ 0 h 401"/>
                <a:gd name="T28" fmla="*/ 0 w 449"/>
                <a:gd name="T29" fmla="*/ 0 h 401"/>
                <a:gd name="T30" fmla="*/ 0 w 449"/>
                <a:gd name="T31" fmla="*/ 0 h 401"/>
                <a:gd name="T32" fmla="*/ 0 w 449"/>
                <a:gd name="T33" fmla="*/ 0 h 401"/>
                <a:gd name="T34" fmla="*/ 0 w 449"/>
                <a:gd name="T35" fmla="*/ 0 h 401"/>
                <a:gd name="T36" fmla="*/ 0 w 449"/>
                <a:gd name="T37" fmla="*/ 0 h 401"/>
                <a:gd name="T38" fmla="*/ 0 w 449"/>
                <a:gd name="T39" fmla="*/ 0 h 401"/>
                <a:gd name="T40" fmla="*/ 0 w 449"/>
                <a:gd name="T41" fmla="*/ 0 h 401"/>
                <a:gd name="T42" fmla="*/ 0 w 449"/>
                <a:gd name="T43" fmla="*/ 0 h 401"/>
                <a:gd name="T44" fmla="*/ 0 w 449"/>
                <a:gd name="T45" fmla="*/ 0 h 401"/>
                <a:gd name="T46" fmla="*/ 0 w 449"/>
                <a:gd name="T47" fmla="*/ 0 h 401"/>
                <a:gd name="T48" fmla="*/ 0 w 449"/>
                <a:gd name="T49" fmla="*/ 0 h 401"/>
                <a:gd name="T50" fmla="*/ 0 w 449"/>
                <a:gd name="T51" fmla="*/ 0 h 401"/>
                <a:gd name="T52" fmla="*/ 0 w 449"/>
                <a:gd name="T53" fmla="*/ 0 h 401"/>
                <a:gd name="T54" fmla="*/ 0 w 449"/>
                <a:gd name="T55" fmla="*/ 0 h 401"/>
                <a:gd name="T56" fmla="*/ 0 w 449"/>
                <a:gd name="T57" fmla="*/ 0 h 401"/>
                <a:gd name="T58" fmla="*/ 0 w 449"/>
                <a:gd name="T59" fmla="*/ 0 h 401"/>
                <a:gd name="T60" fmla="*/ 0 w 449"/>
                <a:gd name="T61" fmla="*/ 0 h 401"/>
                <a:gd name="T62" fmla="*/ 0 w 449"/>
                <a:gd name="T63" fmla="*/ 0 h 401"/>
                <a:gd name="T64" fmla="*/ 0 w 449"/>
                <a:gd name="T65" fmla="*/ 0 h 401"/>
                <a:gd name="T66" fmla="*/ 0 w 449"/>
                <a:gd name="T67" fmla="*/ 0 h 401"/>
                <a:gd name="T68" fmla="*/ 0 w 449"/>
                <a:gd name="T69" fmla="*/ 0 h 401"/>
                <a:gd name="T70" fmla="*/ 0 w 449"/>
                <a:gd name="T71" fmla="*/ 0 h 401"/>
                <a:gd name="T72" fmla="*/ 0 w 449"/>
                <a:gd name="T73" fmla="*/ 0 h 401"/>
                <a:gd name="T74" fmla="*/ 0 w 449"/>
                <a:gd name="T75" fmla="*/ 0 h 401"/>
                <a:gd name="T76" fmla="*/ 0 w 449"/>
                <a:gd name="T77" fmla="*/ 0 h 401"/>
                <a:gd name="T78" fmla="*/ 0 w 449"/>
                <a:gd name="T79" fmla="*/ 0 h 401"/>
                <a:gd name="T80" fmla="*/ 0 w 449"/>
                <a:gd name="T81" fmla="*/ 0 h 401"/>
                <a:gd name="T82" fmla="*/ 0 w 449"/>
                <a:gd name="T83" fmla="*/ 0 h 401"/>
                <a:gd name="T84" fmla="*/ 0 w 449"/>
                <a:gd name="T85" fmla="*/ 0 h 401"/>
                <a:gd name="T86" fmla="*/ 0 w 449"/>
                <a:gd name="T87" fmla="*/ 0 h 401"/>
                <a:gd name="T88" fmla="*/ 0 w 449"/>
                <a:gd name="T89" fmla="*/ 0 h 401"/>
                <a:gd name="T90" fmla="*/ 0 w 449"/>
                <a:gd name="T91" fmla="*/ 0 h 401"/>
                <a:gd name="T92" fmla="*/ 0 w 449"/>
                <a:gd name="T93" fmla="*/ 0 h 401"/>
                <a:gd name="T94" fmla="*/ 0 w 449"/>
                <a:gd name="T95" fmla="*/ 0 h 401"/>
                <a:gd name="T96" fmla="*/ 0 w 449"/>
                <a:gd name="T97" fmla="*/ 0 h 401"/>
                <a:gd name="T98" fmla="*/ 0 w 449"/>
                <a:gd name="T99" fmla="*/ 0 h 401"/>
                <a:gd name="T100" fmla="*/ 0 w 449"/>
                <a:gd name="T101" fmla="*/ 0 h 40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49"/>
                <a:gd name="T154" fmla="*/ 0 h 401"/>
                <a:gd name="T155" fmla="*/ 449 w 449"/>
                <a:gd name="T156" fmla="*/ 401 h 40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49" h="401">
                  <a:moveTo>
                    <a:pt x="17" y="353"/>
                  </a:moveTo>
                  <a:lnTo>
                    <a:pt x="17" y="353"/>
                  </a:lnTo>
                  <a:lnTo>
                    <a:pt x="17" y="320"/>
                  </a:lnTo>
                  <a:lnTo>
                    <a:pt x="52" y="305"/>
                  </a:lnTo>
                  <a:lnTo>
                    <a:pt x="35" y="272"/>
                  </a:lnTo>
                  <a:lnTo>
                    <a:pt x="17" y="257"/>
                  </a:lnTo>
                  <a:lnTo>
                    <a:pt x="0" y="224"/>
                  </a:lnTo>
                  <a:lnTo>
                    <a:pt x="35" y="240"/>
                  </a:lnTo>
                  <a:lnTo>
                    <a:pt x="138" y="224"/>
                  </a:lnTo>
                  <a:lnTo>
                    <a:pt x="138" y="192"/>
                  </a:lnTo>
                  <a:lnTo>
                    <a:pt x="156" y="176"/>
                  </a:lnTo>
                  <a:lnTo>
                    <a:pt x="225" y="161"/>
                  </a:lnTo>
                  <a:lnTo>
                    <a:pt x="225" y="128"/>
                  </a:lnTo>
                  <a:lnTo>
                    <a:pt x="242" y="113"/>
                  </a:lnTo>
                  <a:lnTo>
                    <a:pt x="242" y="96"/>
                  </a:lnTo>
                  <a:lnTo>
                    <a:pt x="259" y="96"/>
                  </a:lnTo>
                  <a:lnTo>
                    <a:pt x="277" y="65"/>
                  </a:lnTo>
                  <a:lnTo>
                    <a:pt x="277" y="32"/>
                  </a:lnTo>
                  <a:lnTo>
                    <a:pt x="311" y="17"/>
                  </a:lnTo>
                  <a:lnTo>
                    <a:pt x="346" y="0"/>
                  </a:lnTo>
                  <a:lnTo>
                    <a:pt x="363" y="0"/>
                  </a:lnTo>
                  <a:lnTo>
                    <a:pt x="397" y="17"/>
                  </a:lnTo>
                  <a:lnTo>
                    <a:pt x="415" y="32"/>
                  </a:lnTo>
                  <a:lnTo>
                    <a:pt x="449" y="48"/>
                  </a:lnTo>
                  <a:lnTo>
                    <a:pt x="432" y="65"/>
                  </a:lnTo>
                  <a:lnTo>
                    <a:pt x="397" y="80"/>
                  </a:lnTo>
                  <a:lnTo>
                    <a:pt x="363" y="65"/>
                  </a:lnTo>
                  <a:lnTo>
                    <a:pt x="346" y="80"/>
                  </a:lnTo>
                  <a:lnTo>
                    <a:pt x="363" y="96"/>
                  </a:lnTo>
                  <a:lnTo>
                    <a:pt x="346" y="128"/>
                  </a:lnTo>
                  <a:lnTo>
                    <a:pt x="380" y="144"/>
                  </a:lnTo>
                  <a:lnTo>
                    <a:pt x="380" y="161"/>
                  </a:lnTo>
                  <a:lnTo>
                    <a:pt x="363" y="161"/>
                  </a:lnTo>
                  <a:lnTo>
                    <a:pt x="380" y="176"/>
                  </a:lnTo>
                  <a:lnTo>
                    <a:pt x="294" y="272"/>
                  </a:lnTo>
                  <a:lnTo>
                    <a:pt x="259" y="288"/>
                  </a:lnTo>
                  <a:lnTo>
                    <a:pt x="242" y="272"/>
                  </a:lnTo>
                  <a:lnTo>
                    <a:pt x="225" y="288"/>
                  </a:lnTo>
                  <a:lnTo>
                    <a:pt x="225" y="320"/>
                  </a:lnTo>
                  <a:lnTo>
                    <a:pt x="242" y="320"/>
                  </a:lnTo>
                  <a:lnTo>
                    <a:pt x="242" y="336"/>
                  </a:lnTo>
                  <a:lnTo>
                    <a:pt x="259" y="336"/>
                  </a:lnTo>
                  <a:lnTo>
                    <a:pt x="259" y="368"/>
                  </a:lnTo>
                  <a:lnTo>
                    <a:pt x="259" y="384"/>
                  </a:lnTo>
                  <a:lnTo>
                    <a:pt x="207" y="384"/>
                  </a:lnTo>
                  <a:lnTo>
                    <a:pt x="190" y="401"/>
                  </a:lnTo>
                  <a:lnTo>
                    <a:pt x="173" y="384"/>
                  </a:lnTo>
                  <a:lnTo>
                    <a:pt x="156" y="353"/>
                  </a:lnTo>
                  <a:lnTo>
                    <a:pt x="104" y="353"/>
                  </a:lnTo>
                  <a:lnTo>
                    <a:pt x="69" y="353"/>
                  </a:lnTo>
                  <a:lnTo>
                    <a:pt x="17" y="35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8" name="Line 1530">
              <a:extLst>
                <a:ext uri="{FF2B5EF4-FFF2-40B4-BE49-F238E27FC236}">
                  <a16:creationId xmlns:a16="http://schemas.microsoft.com/office/drawing/2014/main" id="{B9B575BD-92CE-457C-A868-8730254A4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16447" y="4701277"/>
              <a:ext cx="12408" cy="0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19" name="Freeform 1531">
              <a:extLst>
                <a:ext uri="{FF2B5EF4-FFF2-40B4-BE49-F238E27FC236}">
                  <a16:creationId xmlns:a16="http://schemas.microsoft.com/office/drawing/2014/main" id="{23728B20-DF4E-4EBE-A165-504F4E67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6535" y="3884843"/>
              <a:ext cx="463280" cy="452441"/>
            </a:xfrm>
            <a:custGeom>
              <a:avLst/>
              <a:gdLst>
                <a:gd name="T0" fmla="*/ 1 w 520"/>
                <a:gd name="T1" fmla="*/ 0 h 449"/>
                <a:gd name="T2" fmla="*/ 1 w 520"/>
                <a:gd name="T3" fmla="*/ 0 h 449"/>
                <a:gd name="T4" fmla="*/ 1 w 520"/>
                <a:gd name="T5" fmla="*/ 0 h 449"/>
                <a:gd name="T6" fmla="*/ 1 w 520"/>
                <a:gd name="T7" fmla="*/ 0 h 449"/>
                <a:gd name="T8" fmla="*/ 1 w 520"/>
                <a:gd name="T9" fmla="*/ 0 h 449"/>
                <a:gd name="T10" fmla="*/ 1 w 520"/>
                <a:gd name="T11" fmla="*/ 0 h 449"/>
                <a:gd name="T12" fmla="*/ 1 w 520"/>
                <a:gd name="T13" fmla="*/ 0 h 449"/>
                <a:gd name="T14" fmla="*/ 1 w 520"/>
                <a:gd name="T15" fmla="*/ 0 h 449"/>
                <a:gd name="T16" fmla="*/ 1 w 520"/>
                <a:gd name="T17" fmla="*/ 0 h 449"/>
                <a:gd name="T18" fmla="*/ 1 w 520"/>
                <a:gd name="T19" fmla="*/ 0 h 449"/>
                <a:gd name="T20" fmla="*/ 1 w 520"/>
                <a:gd name="T21" fmla="*/ 0 h 449"/>
                <a:gd name="T22" fmla="*/ 1 w 520"/>
                <a:gd name="T23" fmla="*/ 0 h 449"/>
                <a:gd name="T24" fmla="*/ 1 w 520"/>
                <a:gd name="T25" fmla="*/ 0 h 449"/>
                <a:gd name="T26" fmla="*/ 1 w 520"/>
                <a:gd name="T27" fmla="*/ 0 h 449"/>
                <a:gd name="T28" fmla="*/ 1 w 520"/>
                <a:gd name="T29" fmla="*/ 0 h 449"/>
                <a:gd name="T30" fmla="*/ 1 w 520"/>
                <a:gd name="T31" fmla="*/ 0 h 449"/>
                <a:gd name="T32" fmla="*/ 1 w 520"/>
                <a:gd name="T33" fmla="*/ 0 h 449"/>
                <a:gd name="T34" fmla="*/ 1 w 520"/>
                <a:gd name="T35" fmla="*/ 0 h 449"/>
                <a:gd name="T36" fmla="*/ 0 w 520"/>
                <a:gd name="T37" fmla="*/ 0 h 449"/>
                <a:gd name="T38" fmla="*/ 1 w 520"/>
                <a:gd name="T39" fmla="*/ 0 h 449"/>
                <a:gd name="T40" fmla="*/ 1 w 520"/>
                <a:gd name="T41" fmla="*/ 0 h 449"/>
                <a:gd name="T42" fmla="*/ 1 w 520"/>
                <a:gd name="T43" fmla="*/ 0 h 449"/>
                <a:gd name="T44" fmla="*/ 1 w 520"/>
                <a:gd name="T45" fmla="*/ 0 h 449"/>
                <a:gd name="T46" fmla="*/ 1 w 520"/>
                <a:gd name="T47" fmla="*/ 0 h 449"/>
                <a:gd name="T48" fmla="*/ 1 w 520"/>
                <a:gd name="T49" fmla="*/ 0 h 449"/>
                <a:gd name="T50" fmla="*/ 1 w 520"/>
                <a:gd name="T51" fmla="*/ 0 h 449"/>
                <a:gd name="T52" fmla="*/ 1 w 520"/>
                <a:gd name="T53" fmla="*/ 0 h 449"/>
                <a:gd name="T54" fmla="*/ 1 w 520"/>
                <a:gd name="T55" fmla="*/ 0 h 449"/>
                <a:gd name="T56" fmla="*/ 1 w 520"/>
                <a:gd name="T57" fmla="*/ 0 h 449"/>
                <a:gd name="T58" fmla="*/ 1 w 520"/>
                <a:gd name="T59" fmla="*/ 0 h 449"/>
                <a:gd name="T60" fmla="*/ 1 w 520"/>
                <a:gd name="T61" fmla="*/ 0 h 449"/>
                <a:gd name="T62" fmla="*/ 1 w 520"/>
                <a:gd name="T63" fmla="*/ 0 h 449"/>
                <a:gd name="T64" fmla="*/ 1 w 520"/>
                <a:gd name="T65" fmla="*/ 0 h 449"/>
                <a:gd name="T66" fmla="*/ 1 w 520"/>
                <a:gd name="T67" fmla="*/ 0 h 449"/>
                <a:gd name="T68" fmla="*/ 1 w 520"/>
                <a:gd name="T69" fmla="*/ 0 h 449"/>
                <a:gd name="T70" fmla="*/ 1 w 520"/>
                <a:gd name="T71" fmla="*/ 0 h 449"/>
                <a:gd name="T72" fmla="*/ 1 w 520"/>
                <a:gd name="T73" fmla="*/ 0 h 449"/>
                <a:gd name="T74" fmla="*/ 1 w 520"/>
                <a:gd name="T75" fmla="*/ 0 h 449"/>
                <a:gd name="T76" fmla="*/ 1 w 520"/>
                <a:gd name="T77" fmla="*/ 0 h 449"/>
                <a:gd name="T78" fmla="*/ 1 w 520"/>
                <a:gd name="T79" fmla="*/ 0 h 449"/>
                <a:gd name="T80" fmla="*/ 1 w 520"/>
                <a:gd name="T81" fmla="*/ 0 h 449"/>
                <a:gd name="T82" fmla="*/ 1 w 520"/>
                <a:gd name="T83" fmla="*/ 0 h 449"/>
                <a:gd name="T84" fmla="*/ 1 w 520"/>
                <a:gd name="T85" fmla="*/ 0 h 449"/>
                <a:gd name="T86" fmla="*/ 1 w 520"/>
                <a:gd name="T87" fmla="*/ 0 h 449"/>
                <a:gd name="T88" fmla="*/ 1 w 520"/>
                <a:gd name="T89" fmla="*/ 0 h 449"/>
                <a:gd name="T90" fmla="*/ 1 w 520"/>
                <a:gd name="T91" fmla="*/ 0 h 449"/>
                <a:gd name="T92" fmla="*/ 1 w 520"/>
                <a:gd name="T93" fmla="*/ 0 h 4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0"/>
                <a:gd name="T142" fmla="*/ 0 h 449"/>
                <a:gd name="T143" fmla="*/ 520 w 520"/>
                <a:gd name="T144" fmla="*/ 449 h 4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0" h="449">
                  <a:moveTo>
                    <a:pt x="485" y="449"/>
                  </a:moveTo>
                  <a:lnTo>
                    <a:pt x="485" y="449"/>
                  </a:lnTo>
                  <a:lnTo>
                    <a:pt x="364" y="432"/>
                  </a:lnTo>
                  <a:lnTo>
                    <a:pt x="345" y="401"/>
                  </a:lnTo>
                  <a:lnTo>
                    <a:pt x="293" y="416"/>
                  </a:lnTo>
                  <a:lnTo>
                    <a:pt x="259" y="416"/>
                  </a:lnTo>
                  <a:lnTo>
                    <a:pt x="207" y="368"/>
                  </a:lnTo>
                  <a:lnTo>
                    <a:pt x="172" y="320"/>
                  </a:lnTo>
                  <a:lnTo>
                    <a:pt x="138" y="305"/>
                  </a:lnTo>
                  <a:lnTo>
                    <a:pt x="121" y="305"/>
                  </a:lnTo>
                  <a:lnTo>
                    <a:pt x="103" y="288"/>
                  </a:lnTo>
                  <a:lnTo>
                    <a:pt x="86" y="240"/>
                  </a:lnTo>
                  <a:lnTo>
                    <a:pt x="52" y="224"/>
                  </a:lnTo>
                  <a:lnTo>
                    <a:pt x="34" y="192"/>
                  </a:lnTo>
                  <a:lnTo>
                    <a:pt x="52" y="161"/>
                  </a:lnTo>
                  <a:lnTo>
                    <a:pt x="52" y="128"/>
                  </a:lnTo>
                  <a:lnTo>
                    <a:pt x="34" y="128"/>
                  </a:lnTo>
                  <a:lnTo>
                    <a:pt x="17" y="96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4" y="33"/>
                  </a:lnTo>
                  <a:lnTo>
                    <a:pt x="52" y="33"/>
                  </a:lnTo>
                  <a:lnTo>
                    <a:pt x="69" y="33"/>
                  </a:lnTo>
                  <a:lnTo>
                    <a:pt x="103" y="17"/>
                  </a:lnTo>
                  <a:lnTo>
                    <a:pt x="121" y="17"/>
                  </a:lnTo>
                  <a:lnTo>
                    <a:pt x="103" y="33"/>
                  </a:lnTo>
                  <a:lnTo>
                    <a:pt x="138" y="48"/>
                  </a:lnTo>
                  <a:lnTo>
                    <a:pt x="138" y="80"/>
                  </a:lnTo>
                  <a:lnTo>
                    <a:pt x="207" y="113"/>
                  </a:lnTo>
                  <a:lnTo>
                    <a:pt x="276" y="113"/>
                  </a:lnTo>
                  <a:lnTo>
                    <a:pt x="276" y="80"/>
                  </a:lnTo>
                  <a:lnTo>
                    <a:pt x="311" y="65"/>
                  </a:lnTo>
                  <a:lnTo>
                    <a:pt x="364" y="65"/>
                  </a:lnTo>
                  <a:lnTo>
                    <a:pt x="468" y="113"/>
                  </a:lnTo>
                  <a:lnTo>
                    <a:pt x="468" y="128"/>
                  </a:lnTo>
                  <a:lnTo>
                    <a:pt x="468" y="144"/>
                  </a:lnTo>
                  <a:lnTo>
                    <a:pt x="468" y="161"/>
                  </a:lnTo>
                  <a:lnTo>
                    <a:pt x="451" y="192"/>
                  </a:lnTo>
                  <a:lnTo>
                    <a:pt x="451" y="257"/>
                  </a:lnTo>
                  <a:lnTo>
                    <a:pt x="485" y="272"/>
                  </a:lnTo>
                  <a:lnTo>
                    <a:pt x="485" y="288"/>
                  </a:lnTo>
                  <a:lnTo>
                    <a:pt x="468" y="320"/>
                  </a:lnTo>
                  <a:lnTo>
                    <a:pt x="485" y="353"/>
                  </a:lnTo>
                  <a:lnTo>
                    <a:pt x="503" y="368"/>
                  </a:lnTo>
                  <a:lnTo>
                    <a:pt x="520" y="401"/>
                  </a:lnTo>
                  <a:lnTo>
                    <a:pt x="485" y="416"/>
                  </a:lnTo>
                  <a:lnTo>
                    <a:pt x="485" y="44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0" name="Freeform 1532">
              <a:extLst>
                <a:ext uri="{FF2B5EF4-FFF2-40B4-BE49-F238E27FC236}">
                  <a16:creationId xmlns:a16="http://schemas.microsoft.com/office/drawing/2014/main" id="{6DBE062B-E50F-4CA7-B87D-F97783B9B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86" y="3772583"/>
              <a:ext cx="169591" cy="64633"/>
            </a:xfrm>
            <a:custGeom>
              <a:avLst/>
              <a:gdLst>
                <a:gd name="T0" fmla="*/ 1 w 192"/>
                <a:gd name="T1" fmla="*/ 1 h 63"/>
                <a:gd name="T2" fmla="*/ 1 w 192"/>
                <a:gd name="T3" fmla="*/ 1 h 63"/>
                <a:gd name="T4" fmla="*/ 1 w 192"/>
                <a:gd name="T5" fmla="*/ 1 h 63"/>
                <a:gd name="T6" fmla="*/ 1 w 192"/>
                <a:gd name="T7" fmla="*/ 1 h 63"/>
                <a:gd name="T8" fmla="*/ 0 w 192"/>
                <a:gd name="T9" fmla="*/ 0 h 63"/>
                <a:gd name="T10" fmla="*/ 1 w 192"/>
                <a:gd name="T11" fmla="*/ 0 h 63"/>
                <a:gd name="T12" fmla="*/ 1 w 192"/>
                <a:gd name="T13" fmla="*/ 1 h 63"/>
                <a:gd name="T14" fmla="*/ 1 w 192"/>
                <a:gd name="T15" fmla="*/ 1 h 63"/>
                <a:gd name="T16" fmla="*/ 1 w 192"/>
                <a:gd name="T17" fmla="*/ 1 h 63"/>
                <a:gd name="T18" fmla="*/ 1 w 192"/>
                <a:gd name="T19" fmla="*/ 1 h 63"/>
                <a:gd name="T20" fmla="*/ 1 w 192"/>
                <a:gd name="T21" fmla="*/ 1 h 63"/>
                <a:gd name="T22" fmla="*/ 1 w 192"/>
                <a:gd name="T23" fmla="*/ 1 h 63"/>
                <a:gd name="T24" fmla="*/ 1 w 192"/>
                <a:gd name="T25" fmla="*/ 1 h 63"/>
                <a:gd name="T26" fmla="*/ 1 w 192"/>
                <a:gd name="T27" fmla="*/ 1 h 63"/>
                <a:gd name="T28" fmla="*/ 1 w 192"/>
                <a:gd name="T29" fmla="*/ 1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63"/>
                <a:gd name="T47" fmla="*/ 192 w 192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63">
                  <a:moveTo>
                    <a:pt x="54" y="63"/>
                  </a:moveTo>
                  <a:lnTo>
                    <a:pt x="54" y="63"/>
                  </a:lnTo>
                  <a:lnTo>
                    <a:pt x="54" y="48"/>
                  </a:lnTo>
                  <a:lnTo>
                    <a:pt x="54" y="32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23" y="15"/>
                  </a:lnTo>
                  <a:lnTo>
                    <a:pt x="157" y="15"/>
                  </a:lnTo>
                  <a:lnTo>
                    <a:pt x="192" y="48"/>
                  </a:lnTo>
                  <a:lnTo>
                    <a:pt x="175" y="48"/>
                  </a:lnTo>
                  <a:lnTo>
                    <a:pt x="192" y="63"/>
                  </a:lnTo>
                  <a:lnTo>
                    <a:pt x="157" y="63"/>
                  </a:lnTo>
                  <a:lnTo>
                    <a:pt x="140" y="63"/>
                  </a:lnTo>
                  <a:lnTo>
                    <a:pt x="105" y="63"/>
                  </a:lnTo>
                  <a:lnTo>
                    <a:pt x="54" y="6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1" name="Freeform 1533">
              <a:extLst>
                <a:ext uri="{FF2B5EF4-FFF2-40B4-BE49-F238E27FC236}">
                  <a16:creationId xmlns:a16="http://schemas.microsoft.com/office/drawing/2014/main" id="{25878F9B-3465-4AB2-B412-89004527F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24" y="3837216"/>
              <a:ext cx="74456" cy="81644"/>
            </a:xfrm>
            <a:custGeom>
              <a:avLst/>
              <a:gdLst>
                <a:gd name="T0" fmla="*/ 0 w 87"/>
                <a:gd name="T1" fmla="*/ 0 h 81"/>
                <a:gd name="T2" fmla="*/ 0 w 87"/>
                <a:gd name="T3" fmla="*/ 0 h 81"/>
                <a:gd name="T4" fmla="*/ 0 w 87"/>
                <a:gd name="T5" fmla="*/ 0 h 81"/>
                <a:gd name="T6" fmla="*/ 0 w 87"/>
                <a:gd name="T7" fmla="*/ 0 h 81"/>
                <a:gd name="T8" fmla="*/ 0 w 87"/>
                <a:gd name="T9" fmla="*/ 0 h 81"/>
                <a:gd name="T10" fmla="*/ 0 w 87"/>
                <a:gd name="T11" fmla="*/ 0 h 81"/>
                <a:gd name="T12" fmla="*/ 0 w 87"/>
                <a:gd name="T13" fmla="*/ 0 h 81"/>
                <a:gd name="T14" fmla="*/ 0 w 87"/>
                <a:gd name="T15" fmla="*/ 0 h 81"/>
                <a:gd name="T16" fmla="*/ 0 w 87"/>
                <a:gd name="T17" fmla="*/ 0 h 81"/>
                <a:gd name="T18" fmla="*/ 0 w 87"/>
                <a:gd name="T19" fmla="*/ 0 h 81"/>
                <a:gd name="T20" fmla="*/ 0 w 87"/>
                <a:gd name="T21" fmla="*/ 0 h 81"/>
                <a:gd name="T22" fmla="*/ 0 w 87"/>
                <a:gd name="T23" fmla="*/ 0 h 8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7"/>
                <a:gd name="T37" fmla="*/ 0 h 81"/>
                <a:gd name="T38" fmla="*/ 87 w 87"/>
                <a:gd name="T39" fmla="*/ 81 h 8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7" h="81">
                  <a:moveTo>
                    <a:pt x="87" y="81"/>
                  </a:moveTo>
                  <a:lnTo>
                    <a:pt x="87" y="81"/>
                  </a:lnTo>
                  <a:lnTo>
                    <a:pt x="87" y="65"/>
                  </a:lnTo>
                  <a:lnTo>
                    <a:pt x="70" y="48"/>
                  </a:lnTo>
                  <a:lnTo>
                    <a:pt x="70" y="33"/>
                  </a:lnTo>
                  <a:lnTo>
                    <a:pt x="35" y="0"/>
                  </a:lnTo>
                  <a:lnTo>
                    <a:pt x="0" y="0"/>
                  </a:lnTo>
                  <a:lnTo>
                    <a:pt x="18" y="48"/>
                  </a:lnTo>
                  <a:lnTo>
                    <a:pt x="35" y="48"/>
                  </a:lnTo>
                  <a:lnTo>
                    <a:pt x="70" y="65"/>
                  </a:lnTo>
                  <a:lnTo>
                    <a:pt x="70" y="81"/>
                  </a:lnTo>
                  <a:lnTo>
                    <a:pt x="87" y="8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2" name="Freeform 1534">
              <a:extLst>
                <a:ext uri="{FF2B5EF4-FFF2-40B4-BE49-F238E27FC236}">
                  <a16:creationId xmlns:a16="http://schemas.microsoft.com/office/drawing/2014/main" id="{47341250-9D17-487D-9661-A4D6837A2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079" y="3820208"/>
              <a:ext cx="140639" cy="115661"/>
            </a:xfrm>
            <a:custGeom>
              <a:avLst/>
              <a:gdLst>
                <a:gd name="T0" fmla="*/ 1 w 157"/>
                <a:gd name="T1" fmla="*/ 1 h 111"/>
                <a:gd name="T2" fmla="*/ 1 w 157"/>
                <a:gd name="T3" fmla="*/ 1 h 111"/>
                <a:gd name="T4" fmla="*/ 1 w 157"/>
                <a:gd name="T5" fmla="*/ 1 h 111"/>
                <a:gd name="T6" fmla="*/ 1 w 157"/>
                <a:gd name="T7" fmla="*/ 1 h 111"/>
                <a:gd name="T8" fmla="*/ 1 w 157"/>
                <a:gd name="T9" fmla="*/ 1 h 111"/>
                <a:gd name="T10" fmla="*/ 1 w 157"/>
                <a:gd name="T11" fmla="*/ 1 h 111"/>
                <a:gd name="T12" fmla="*/ 1 w 157"/>
                <a:gd name="T13" fmla="*/ 1 h 111"/>
                <a:gd name="T14" fmla="*/ 1 w 157"/>
                <a:gd name="T15" fmla="*/ 1 h 111"/>
                <a:gd name="T16" fmla="*/ 1 w 157"/>
                <a:gd name="T17" fmla="*/ 1 h 111"/>
                <a:gd name="T18" fmla="*/ 1 w 157"/>
                <a:gd name="T19" fmla="*/ 1 h 111"/>
                <a:gd name="T20" fmla="*/ 1 w 157"/>
                <a:gd name="T21" fmla="*/ 1 h 111"/>
                <a:gd name="T22" fmla="*/ 1 w 157"/>
                <a:gd name="T23" fmla="*/ 0 h 111"/>
                <a:gd name="T24" fmla="*/ 1 w 157"/>
                <a:gd name="T25" fmla="*/ 1 h 111"/>
                <a:gd name="T26" fmla="*/ 1 w 157"/>
                <a:gd name="T27" fmla="*/ 1 h 111"/>
                <a:gd name="T28" fmla="*/ 1 w 157"/>
                <a:gd name="T29" fmla="*/ 0 h 111"/>
                <a:gd name="T30" fmla="*/ 1 w 157"/>
                <a:gd name="T31" fmla="*/ 0 h 111"/>
                <a:gd name="T32" fmla="*/ 1 w 157"/>
                <a:gd name="T33" fmla="*/ 1 h 111"/>
                <a:gd name="T34" fmla="*/ 1 w 157"/>
                <a:gd name="T35" fmla="*/ 1 h 111"/>
                <a:gd name="T36" fmla="*/ 0 w 157"/>
                <a:gd name="T37" fmla="*/ 1 h 111"/>
                <a:gd name="T38" fmla="*/ 1 w 157"/>
                <a:gd name="T39" fmla="*/ 1 h 111"/>
                <a:gd name="T40" fmla="*/ 1 w 157"/>
                <a:gd name="T41" fmla="*/ 1 h 111"/>
                <a:gd name="T42" fmla="*/ 1 w 157"/>
                <a:gd name="T43" fmla="*/ 1 h 111"/>
                <a:gd name="T44" fmla="*/ 1 w 157"/>
                <a:gd name="T45" fmla="*/ 1 h 1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7"/>
                <a:gd name="T70" fmla="*/ 0 h 111"/>
                <a:gd name="T71" fmla="*/ 157 w 157"/>
                <a:gd name="T72" fmla="*/ 111 h 1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7" h="111">
                  <a:moveTo>
                    <a:pt x="52" y="96"/>
                  </a:moveTo>
                  <a:lnTo>
                    <a:pt x="52" y="96"/>
                  </a:lnTo>
                  <a:lnTo>
                    <a:pt x="86" y="80"/>
                  </a:lnTo>
                  <a:lnTo>
                    <a:pt x="104" y="80"/>
                  </a:lnTo>
                  <a:lnTo>
                    <a:pt x="86" y="96"/>
                  </a:lnTo>
                  <a:lnTo>
                    <a:pt x="121" y="111"/>
                  </a:lnTo>
                  <a:lnTo>
                    <a:pt x="104" y="96"/>
                  </a:lnTo>
                  <a:lnTo>
                    <a:pt x="121" y="96"/>
                  </a:lnTo>
                  <a:lnTo>
                    <a:pt x="121" y="63"/>
                  </a:lnTo>
                  <a:lnTo>
                    <a:pt x="157" y="48"/>
                  </a:lnTo>
                  <a:lnTo>
                    <a:pt x="121" y="32"/>
                  </a:lnTo>
                  <a:lnTo>
                    <a:pt x="104" y="0"/>
                  </a:lnTo>
                  <a:lnTo>
                    <a:pt x="86" y="15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52" y="15"/>
                  </a:lnTo>
                  <a:lnTo>
                    <a:pt x="17" y="15"/>
                  </a:lnTo>
                  <a:lnTo>
                    <a:pt x="0" y="15"/>
                  </a:lnTo>
                  <a:lnTo>
                    <a:pt x="35" y="48"/>
                  </a:lnTo>
                  <a:lnTo>
                    <a:pt x="35" y="63"/>
                  </a:lnTo>
                  <a:lnTo>
                    <a:pt x="52" y="80"/>
                  </a:lnTo>
                  <a:lnTo>
                    <a:pt x="52" y="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3" name="Freeform 1535">
              <a:extLst>
                <a:ext uri="{FF2B5EF4-FFF2-40B4-BE49-F238E27FC236}">
                  <a16:creationId xmlns:a16="http://schemas.microsoft.com/office/drawing/2014/main" id="{C2450CE8-F6FF-4CDC-8299-E13ABEE35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8939" y="4208016"/>
              <a:ext cx="49636" cy="34017"/>
            </a:xfrm>
            <a:custGeom>
              <a:avLst/>
              <a:gdLst>
                <a:gd name="T0" fmla="*/ 0 w 52"/>
                <a:gd name="T1" fmla="*/ 0 h 33"/>
                <a:gd name="T2" fmla="*/ 0 w 52"/>
                <a:gd name="T3" fmla="*/ 0 h 33"/>
                <a:gd name="T4" fmla="*/ 1 w 52"/>
                <a:gd name="T5" fmla="*/ 0 h 33"/>
                <a:gd name="T6" fmla="*/ 1 w 52"/>
                <a:gd name="T7" fmla="*/ 0 h 33"/>
                <a:gd name="T8" fmla="*/ 1 w 52"/>
                <a:gd name="T9" fmla="*/ 0 h 33"/>
                <a:gd name="T10" fmla="*/ 0 w 52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33"/>
                <a:gd name="T20" fmla="*/ 52 w 52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33">
                  <a:moveTo>
                    <a:pt x="0" y="16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52" y="16"/>
                  </a:lnTo>
                  <a:lnTo>
                    <a:pt x="17" y="33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4" name="Freeform 1536">
              <a:extLst>
                <a:ext uri="{FF2B5EF4-FFF2-40B4-BE49-F238E27FC236}">
                  <a16:creationId xmlns:a16="http://schemas.microsoft.com/office/drawing/2014/main" id="{9DF9D560-176B-40F8-815F-C95181735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029" y="4129773"/>
              <a:ext cx="533601" cy="517075"/>
            </a:xfrm>
            <a:custGeom>
              <a:avLst/>
              <a:gdLst>
                <a:gd name="T0" fmla="*/ 1 w 604"/>
                <a:gd name="T1" fmla="*/ 1 h 512"/>
                <a:gd name="T2" fmla="*/ 1 w 604"/>
                <a:gd name="T3" fmla="*/ 1 h 512"/>
                <a:gd name="T4" fmla="*/ 1 w 604"/>
                <a:gd name="T5" fmla="*/ 1 h 512"/>
                <a:gd name="T6" fmla="*/ 1 w 604"/>
                <a:gd name="T7" fmla="*/ 1 h 512"/>
                <a:gd name="T8" fmla="*/ 1 w 604"/>
                <a:gd name="T9" fmla="*/ 1 h 512"/>
                <a:gd name="T10" fmla="*/ 1 w 604"/>
                <a:gd name="T11" fmla="*/ 1 h 512"/>
                <a:gd name="T12" fmla="*/ 1 w 604"/>
                <a:gd name="T13" fmla="*/ 1 h 512"/>
                <a:gd name="T14" fmla="*/ 1 w 604"/>
                <a:gd name="T15" fmla="*/ 1 h 512"/>
                <a:gd name="T16" fmla="*/ 1 w 604"/>
                <a:gd name="T17" fmla="*/ 1 h 512"/>
                <a:gd name="T18" fmla="*/ 1 w 604"/>
                <a:gd name="T19" fmla="*/ 1 h 512"/>
                <a:gd name="T20" fmla="*/ 1 w 604"/>
                <a:gd name="T21" fmla="*/ 1 h 512"/>
                <a:gd name="T22" fmla="*/ 1 w 604"/>
                <a:gd name="T23" fmla="*/ 1 h 512"/>
                <a:gd name="T24" fmla="*/ 1 w 604"/>
                <a:gd name="T25" fmla="*/ 1 h 512"/>
                <a:gd name="T26" fmla="*/ 1 w 604"/>
                <a:gd name="T27" fmla="*/ 1 h 512"/>
                <a:gd name="T28" fmla="*/ 1 w 604"/>
                <a:gd name="T29" fmla="*/ 1 h 512"/>
                <a:gd name="T30" fmla="*/ 1 w 604"/>
                <a:gd name="T31" fmla="*/ 1 h 512"/>
                <a:gd name="T32" fmla="*/ 1 w 604"/>
                <a:gd name="T33" fmla="*/ 1 h 512"/>
                <a:gd name="T34" fmla="*/ 1 w 604"/>
                <a:gd name="T35" fmla="*/ 1 h 512"/>
                <a:gd name="T36" fmla="*/ 1 w 604"/>
                <a:gd name="T37" fmla="*/ 1 h 512"/>
                <a:gd name="T38" fmla="*/ 1 w 604"/>
                <a:gd name="T39" fmla="*/ 1 h 512"/>
                <a:gd name="T40" fmla="*/ 1 w 604"/>
                <a:gd name="T41" fmla="*/ 1 h 512"/>
                <a:gd name="T42" fmla="*/ 1 w 604"/>
                <a:gd name="T43" fmla="*/ 1 h 512"/>
                <a:gd name="T44" fmla="*/ 1 w 604"/>
                <a:gd name="T45" fmla="*/ 1 h 512"/>
                <a:gd name="T46" fmla="*/ 1 w 604"/>
                <a:gd name="T47" fmla="*/ 1 h 512"/>
                <a:gd name="T48" fmla="*/ 1 w 604"/>
                <a:gd name="T49" fmla="*/ 1 h 512"/>
                <a:gd name="T50" fmla="*/ 1 w 604"/>
                <a:gd name="T51" fmla="*/ 1 h 512"/>
                <a:gd name="T52" fmla="*/ 1 w 604"/>
                <a:gd name="T53" fmla="*/ 1 h 512"/>
                <a:gd name="T54" fmla="*/ 1 w 604"/>
                <a:gd name="T55" fmla="*/ 1 h 512"/>
                <a:gd name="T56" fmla="*/ 1 w 604"/>
                <a:gd name="T57" fmla="*/ 1 h 512"/>
                <a:gd name="T58" fmla="*/ 1 w 604"/>
                <a:gd name="T59" fmla="*/ 1 h 512"/>
                <a:gd name="T60" fmla="*/ 1 w 604"/>
                <a:gd name="T61" fmla="*/ 1 h 512"/>
                <a:gd name="T62" fmla="*/ 1 w 604"/>
                <a:gd name="T63" fmla="*/ 1 h 512"/>
                <a:gd name="T64" fmla="*/ 1 w 604"/>
                <a:gd name="T65" fmla="*/ 1 h 512"/>
                <a:gd name="T66" fmla="*/ 1 w 604"/>
                <a:gd name="T67" fmla="*/ 0 h 512"/>
                <a:gd name="T68" fmla="*/ 1 w 604"/>
                <a:gd name="T69" fmla="*/ 1 h 512"/>
                <a:gd name="T70" fmla="*/ 1 w 604"/>
                <a:gd name="T71" fmla="*/ 1 h 512"/>
                <a:gd name="T72" fmla="*/ 1 w 604"/>
                <a:gd name="T73" fmla="*/ 1 h 512"/>
                <a:gd name="T74" fmla="*/ 1 w 604"/>
                <a:gd name="T75" fmla="*/ 1 h 512"/>
                <a:gd name="T76" fmla="*/ 1 w 604"/>
                <a:gd name="T77" fmla="*/ 1 h 512"/>
                <a:gd name="T78" fmla="*/ 0 w 604"/>
                <a:gd name="T79" fmla="*/ 1 h 512"/>
                <a:gd name="T80" fmla="*/ 0 w 604"/>
                <a:gd name="T81" fmla="*/ 1 h 512"/>
                <a:gd name="T82" fmla="*/ 1 w 604"/>
                <a:gd name="T83" fmla="*/ 1 h 512"/>
                <a:gd name="T84" fmla="*/ 1 w 604"/>
                <a:gd name="T85" fmla="*/ 1 h 512"/>
                <a:gd name="T86" fmla="*/ 1 w 604"/>
                <a:gd name="T87" fmla="*/ 1 h 512"/>
                <a:gd name="T88" fmla="*/ 1 w 604"/>
                <a:gd name="T89" fmla="*/ 1 h 512"/>
                <a:gd name="T90" fmla="*/ 1 w 604"/>
                <a:gd name="T91" fmla="*/ 1 h 512"/>
                <a:gd name="T92" fmla="*/ 1 w 604"/>
                <a:gd name="T93" fmla="*/ 1 h 512"/>
                <a:gd name="T94" fmla="*/ 1 w 604"/>
                <a:gd name="T95" fmla="*/ 1 h 512"/>
                <a:gd name="T96" fmla="*/ 1 w 604"/>
                <a:gd name="T97" fmla="*/ 1 h 512"/>
                <a:gd name="T98" fmla="*/ 1 w 604"/>
                <a:gd name="T99" fmla="*/ 1 h 512"/>
                <a:gd name="T100" fmla="*/ 1 w 604"/>
                <a:gd name="T101" fmla="*/ 1 h 512"/>
                <a:gd name="T102" fmla="*/ 1 w 604"/>
                <a:gd name="T103" fmla="*/ 1 h 512"/>
                <a:gd name="T104" fmla="*/ 1 w 604"/>
                <a:gd name="T105" fmla="*/ 1 h 512"/>
                <a:gd name="T106" fmla="*/ 1 w 604"/>
                <a:gd name="T107" fmla="*/ 1 h 5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04"/>
                <a:gd name="T163" fmla="*/ 0 h 512"/>
                <a:gd name="T164" fmla="*/ 604 w 604"/>
                <a:gd name="T165" fmla="*/ 512 h 5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04" h="512">
                  <a:moveTo>
                    <a:pt x="501" y="416"/>
                  </a:moveTo>
                  <a:lnTo>
                    <a:pt x="501" y="416"/>
                  </a:lnTo>
                  <a:lnTo>
                    <a:pt x="518" y="401"/>
                  </a:lnTo>
                  <a:lnTo>
                    <a:pt x="535" y="384"/>
                  </a:lnTo>
                  <a:lnTo>
                    <a:pt x="552" y="368"/>
                  </a:lnTo>
                  <a:lnTo>
                    <a:pt x="570" y="353"/>
                  </a:lnTo>
                  <a:lnTo>
                    <a:pt x="587" y="336"/>
                  </a:lnTo>
                  <a:lnTo>
                    <a:pt x="604" y="336"/>
                  </a:lnTo>
                  <a:lnTo>
                    <a:pt x="604" y="320"/>
                  </a:lnTo>
                  <a:lnTo>
                    <a:pt x="604" y="305"/>
                  </a:lnTo>
                  <a:lnTo>
                    <a:pt x="604" y="288"/>
                  </a:lnTo>
                  <a:lnTo>
                    <a:pt x="587" y="272"/>
                  </a:lnTo>
                  <a:lnTo>
                    <a:pt x="570" y="257"/>
                  </a:lnTo>
                  <a:lnTo>
                    <a:pt x="552" y="257"/>
                  </a:lnTo>
                  <a:lnTo>
                    <a:pt x="535" y="257"/>
                  </a:lnTo>
                  <a:lnTo>
                    <a:pt x="535" y="272"/>
                  </a:lnTo>
                  <a:lnTo>
                    <a:pt x="518" y="272"/>
                  </a:lnTo>
                  <a:lnTo>
                    <a:pt x="501" y="272"/>
                  </a:lnTo>
                  <a:lnTo>
                    <a:pt x="483" y="272"/>
                  </a:lnTo>
                  <a:lnTo>
                    <a:pt x="466" y="272"/>
                  </a:lnTo>
                  <a:lnTo>
                    <a:pt x="449" y="272"/>
                  </a:lnTo>
                  <a:lnTo>
                    <a:pt x="431" y="257"/>
                  </a:lnTo>
                  <a:lnTo>
                    <a:pt x="449" y="240"/>
                  </a:lnTo>
                  <a:lnTo>
                    <a:pt x="431" y="209"/>
                  </a:lnTo>
                  <a:lnTo>
                    <a:pt x="431" y="161"/>
                  </a:lnTo>
                  <a:lnTo>
                    <a:pt x="380" y="113"/>
                  </a:lnTo>
                  <a:lnTo>
                    <a:pt x="328" y="96"/>
                  </a:lnTo>
                  <a:lnTo>
                    <a:pt x="293" y="113"/>
                  </a:lnTo>
                  <a:lnTo>
                    <a:pt x="276" y="96"/>
                  </a:lnTo>
                  <a:lnTo>
                    <a:pt x="241" y="80"/>
                  </a:lnTo>
                  <a:lnTo>
                    <a:pt x="241" y="65"/>
                  </a:lnTo>
                  <a:lnTo>
                    <a:pt x="224" y="48"/>
                  </a:lnTo>
                  <a:lnTo>
                    <a:pt x="172" y="17"/>
                  </a:lnTo>
                  <a:lnTo>
                    <a:pt x="120" y="0"/>
                  </a:lnTo>
                  <a:lnTo>
                    <a:pt x="69" y="32"/>
                  </a:lnTo>
                  <a:lnTo>
                    <a:pt x="86" y="48"/>
                  </a:lnTo>
                  <a:lnTo>
                    <a:pt x="69" y="80"/>
                  </a:lnTo>
                  <a:lnTo>
                    <a:pt x="51" y="80"/>
                  </a:lnTo>
                  <a:lnTo>
                    <a:pt x="34" y="96"/>
                  </a:lnTo>
                  <a:lnTo>
                    <a:pt x="0" y="96"/>
                  </a:lnTo>
                  <a:lnTo>
                    <a:pt x="0" y="128"/>
                  </a:lnTo>
                  <a:lnTo>
                    <a:pt x="17" y="128"/>
                  </a:lnTo>
                  <a:lnTo>
                    <a:pt x="86" y="224"/>
                  </a:lnTo>
                  <a:lnTo>
                    <a:pt x="103" y="240"/>
                  </a:lnTo>
                  <a:lnTo>
                    <a:pt x="120" y="272"/>
                  </a:lnTo>
                  <a:lnTo>
                    <a:pt x="120" y="320"/>
                  </a:lnTo>
                  <a:lnTo>
                    <a:pt x="172" y="353"/>
                  </a:lnTo>
                  <a:lnTo>
                    <a:pt x="207" y="432"/>
                  </a:lnTo>
                  <a:lnTo>
                    <a:pt x="224" y="449"/>
                  </a:lnTo>
                  <a:lnTo>
                    <a:pt x="241" y="432"/>
                  </a:lnTo>
                  <a:lnTo>
                    <a:pt x="293" y="479"/>
                  </a:lnTo>
                  <a:lnTo>
                    <a:pt x="311" y="512"/>
                  </a:lnTo>
                  <a:lnTo>
                    <a:pt x="431" y="432"/>
                  </a:lnTo>
                  <a:lnTo>
                    <a:pt x="501" y="41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5" name="Freeform 1537">
              <a:extLst>
                <a:ext uri="{FF2B5EF4-FFF2-40B4-BE49-F238E27FC236}">
                  <a16:creationId xmlns:a16="http://schemas.microsoft.com/office/drawing/2014/main" id="{251EE2D8-DB6D-4D1F-BBEB-5E7ACF88D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580" y="4323677"/>
              <a:ext cx="33090" cy="47625"/>
            </a:xfrm>
            <a:custGeom>
              <a:avLst/>
              <a:gdLst>
                <a:gd name="T0" fmla="*/ 0 w 35"/>
                <a:gd name="T1" fmla="*/ 1 h 48"/>
                <a:gd name="T2" fmla="*/ 0 w 35"/>
                <a:gd name="T3" fmla="*/ 1 h 48"/>
                <a:gd name="T4" fmla="*/ 0 w 35"/>
                <a:gd name="T5" fmla="*/ 1 h 48"/>
                <a:gd name="T6" fmla="*/ 0 w 35"/>
                <a:gd name="T7" fmla="*/ 0 h 48"/>
                <a:gd name="T8" fmla="*/ 0 w 35"/>
                <a:gd name="T9" fmla="*/ 0 h 48"/>
                <a:gd name="T10" fmla="*/ 0 w 35"/>
                <a:gd name="T11" fmla="*/ 1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8"/>
                <a:gd name="T20" fmla="*/ 35 w 3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8">
                  <a:moveTo>
                    <a:pt x="18" y="48"/>
                  </a:moveTo>
                  <a:lnTo>
                    <a:pt x="18" y="48"/>
                  </a:lnTo>
                  <a:lnTo>
                    <a:pt x="0" y="17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18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6" name="Freeform 1538">
              <a:extLst>
                <a:ext uri="{FF2B5EF4-FFF2-40B4-BE49-F238E27FC236}">
                  <a16:creationId xmlns:a16="http://schemas.microsoft.com/office/drawing/2014/main" id="{C767F0A9-395E-4B57-B24E-2A69B2BB4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1628" y="4354293"/>
              <a:ext cx="169591" cy="210913"/>
            </a:xfrm>
            <a:custGeom>
              <a:avLst/>
              <a:gdLst>
                <a:gd name="T0" fmla="*/ 0 w 190"/>
                <a:gd name="T1" fmla="*/ 1 h 208"/>
                <a:gd name="T2" fmla="*/ 0 w 190"/>
                <a:gd name="T3" fmla="*/ 1 h 208"/>
                <a:gd name="T4" fmla="*/ 1 w 190"/>
                <a:gd name="T5" fmla="*/ 1 h 208"/>
                <a:gd name="T6" fmla="*/ 1 w 190"/>
                <a:gd name="T7" fmla="*/ 1 h 208"/>
                <a:gd name="T8" fmla="*/ 1 w 190"/>
                <a:gd name="T9" fmla="*/ 1 h 208"/>
                <a:gd name="T10" fmla="*/ 1 w 190"/>
                <a:gd name="T11" fmla="*/ 1 h 208"/>
                <a:gd name="T12" fmla="*/ 1 w 190"/>
                <a:gd name="T13" fmla="*/ 1 h 208"/>
                <a:gd name="T14" fmla="*/ 1 w 190"/>
                <a:gd name="T15" fmla="*/ 1 h 208"/>
                <a:gd name="T16" fmla="*/ 1 w 190"/>
                <a:gd name="T17" fmla="*/ 1 h 208"/>
                <a:gd name="T18" fmla="*/ 1 w 190"/>
                <a:gd name="T19" fmla="*/ 1 h 208"/>
                <a:gd name="T20" fmla="*/ 1 w 190"/>
                <a:gd name="T21" fmla="*/ 1 h 208"/>
                <a:gd name="T22" fmla="*/ 1 w 190"/>
                <a:gd name="T23" fmla="*/ 1 h 208"/>
                <a:gd name="T24" fmla="*/ 1 w 190"/>
                <a:gd name="T25" fmla="*/ 0 h 208"/>
                <a:gd name="T26" fmla="*/ 1 w 190"/>
                <a:gd name="T27" fmla="*/ 1 h 208"/>
                <a:gd name="T28" fmla="*/ 1 w 190"/>
                <a:gd name="T29" fmla="*/ 1 h 208"/>
                <a:gd name="T30" fmla="*/ 1 w 190"/>
                <a:gd name="T31" fmla="*/ 1 h 208"/>
                <a:gd name="T32" fmla="*/ 1 w 190"/>
                <a:gd name="T33" fmla="*/ 1 h 208"/>
                <a:gd name="T34" fmla="*/ 1 w 190"/>
                <a:gd name="T35" fmla="*/ 1 h 208"/>
                <a:gd name="T36" fmla="*/ 1 w 190"/>
                <a:gd name="T37" fmla="*/ 1 h 208"/>
                <a:gd name="T38" fmla="*/ 1 w 190"/>
                <a:gd name="T39" fmla="*/ 1 h 208"/>
                <a:gd name="T40" fmla="*/ 1 w 190"/>
                <a:gd name="T41" fmla="*/ 1 h 208"/>
                <a:gd name="T42" fmla="*/ 1 w 190"/>
                <a:gd name="T43" fmla="*/ 1 h 208"/>
                <a:gd name="T44" fmla="*/ 1 w 190"/>
                <a:gd name="T45" fmla="*/ 1 h 208"/>
                <a:gd name="T46" fmla="*/ 1 w 190"/>
                <a:gd name="T47" fmla="*/ 1 h 208"/>
                <a:gd name="T48" fmla="*/ 0 w 190"/>
                <a:gd name="T49" fmla="*/ 1 h 208"/>
                <a:gd name="T50" fmla="*/ 0 w 190"/>
                <a:gd name="T51" fmla="*/ 1 h 20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0"/>
                <a:gd name="T79" fmla="*/ 0 h 208"/>
                <a:gd name="T80" fmla="*/ 190 w 190"/>
                <a:gd name="T81" fmla="*/ 208 h 20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0" h="208">
                  <a:moveTo>
                    <a:pt x="0" y="208"/>
                  </a:moveTo>
                  <a:lnTo>
                    <a:pt x="0" y="208"/>
                  </a:lnTo>
                  <a:lnTo>
                    <a:pt x="51" y="208"/>
                  </a:lnTo>
                  <a:lnTo>
                    <a:pt x="69" y="192"/>
                  </a:lnTo>
                  <a:lnTo>
                    <a:pt x="86" y="177"/>
                  </a:lnTo>
                  <a:lnTo>
                    <a:pt x="121" y="160"/>
                  </a:lnTo>
                  <a:lnTo>
                    <a:pt x="138" y="144"/>
                  </a:lnTo>
                  <a:lnTo>
                    <a:pt x="138" y="129"/>
                  </a:lnTo>
                  <a:lnTo>
                    <a:pt x="172" y="81"/>
                  </a:lnTo>
                  <a:lnTo>
                    <a:pt x="190" y="64"/>
                  </a:lnTo>
                  <a:lnTo>
                    <a:pt x="155" y="33"/>
                  </a:lnTo>
                  <a:lnTo>
                    <a:pt x="121" y="16"/>
                  </a:lnTo>
                  <a:lnTo>
                    <a:pt x="103" y="0"/>
                  </a:lnTo>
                  <a:lnTo>
                    <a:pt x="69" y="33"/>
                  </a:lnTo>
                  <a:lnTo>
                    <a:pt x="86" y="48"/>
                  </a:lnTo>
                  <a:lnTo>
                    <a:pt x="103" y="64"/>
                  </a:lnTo>
                  <a:lnTo>
                    <a:pt x="103" y="81"/>
                  </a:lnTo>
                  <a:lnTo>
                    <a:pt x="103" y="96"/>
                  </a:lnTo>
                  <a:lnTo>
                    <a:pt x="103" y="112"/>
                  </a:lnTo>
                  <a:lnTo>
                    <a:pt x="86" y="112"/>
                  </a:lnTo>
                  <a:lnTo>
                    <a:pt x="69" y="129"/>
                  </a:lnTo>
                  <a:lnTo>
                    <a:pt x="51" y="144"/>
                  </a:lnTo>
                  <a:lnTo>
                    <a:pt x="34" y="160"/>
                  </a:lnTo>
                  <a:lnTo>
                    <a:pt x="17" y="177"/>
                  </a:lnTo>
                  <a:lnTo>
                    <a:pt x="0" y="192"/>
                  </a:lnTo>
                  <a:lnTo>
                    <a:pt x="0" y="20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7" name="Freeform 1539">
              <a:extLst>
                <a:ext uri="{FF2B5EF4-FFF2-40B4-BE49-F238E27FC236}">
                  <a16:creationId xmlns:a16="http://schemas.microsoft.com/office/drawing/2014/main" id="{73811F27-270F-46B3-B5DA-1AC518957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765" y="3935871"/>
              <a:ext cx="351599" cy="289153"/>
            </a:xfrm>
            <a:custGeom>
              <a:avLst/>
              <a:gdLst>
                <a:gd name="T0" fmla="*/ 1 w 399"/>
                <a:gd name="T1" fmla="*/ 1 h 288"/>
                <a:gd name="T2" fmla="*/ 1 w 399"/>
                <a:gd name="T3" fmla="*/ 1 h 288"/>
                <a:gd name="T4" fmla="*/ 1 w 399"/>
                <a:gd name="T5" fmla="*/ 1 h 288"/>
                <a:gd name="T6" fmla="*/ 1 w 399"/>
                <a:gd name="T7" fmla="*/ 1 h 288"/>
                <a:gd name="T8" fmla="*/ 1 w 399"/>
                <a:gd name="T9" fmla="*/ 1 h 288"/>
                <a:gd name="T10" fmla="*/ 1 w 399"/>
                <a:gd name="T11" fmla="*/ 1 h 288"/>
                <a:gd name="T12" fmla="*/ 1 w 399"/>
                <a:gd name="T13" fmla="*/ 1 h 288"/>
                <a:gd name="T14" fmla="*/ 1 w 399"/>
                <a:gd name="T15" fmla="*/ 1 h 288"/>
                <a:gd name="T16" fmla="*/ 1 w 399"/>
                <a:gd name="T17" fmla="*/ 1 h 288"/>
                <a:gd name="T18" fmla="*/ 1 w 399"/>
                <a:gd name="T19" fmla="*/ 1 h 288"/>
                <a:gd name="T20" fmla="*/ 1 w 399"/>
                <a:gd name="T21" fmla="*/ 1 h 288"/>
                <a:gd name="T22" fmla="*/ 1 w 399"/>
                <a:gd name="T23" fmla="*/ 1 h 288"/>
                <a:gd name="T24" fmla="*/ 1 w 399"/>
                <a:gd name="T25" fmla="*/ 1 h 288"/>
                <a:gd name="T26" fmla="*/ 1 w 399"/>
                <a:gd name="T27" fmla="*/ 1 h 288"/>
                <a:gd name="T28" fmla="*/ 1 w 399"/>
                <a:gd name="T29" fmla="*/ 1 h 288"/>
                <a:gd name="T30" fmla="*/ 1 w 399"/>
                <a:gd name="T31" fmla="*/ 1 h 288"/>
                <a:gd name="T32" fmla="*/ 1 w 399"/>
                <a:gd name="T33" fmla="*/ 1 h 288"/>
                <a:gd name="T34" fmla="*/ 1 w 399"/>
                <a:gd name="T35" fmla="*/ 1 h 288"/>
                <a:gd name="T36" fmla="*/ 0 w 399"/>
                <a:gd name="T37" fmla="*/ 1 h 288"/>
                <a:gd name="T38" fmla="*/ 0 w 399"/>
                <a:gd name="T39" fmla="*/ 1 h 288"/>
                <a:gd name="T40" fmla="*/ 1 w 399"/>
                <a:gd name="T41" fmla="*/ 1 h 288"/>
                <a:gd name="T42" fmla="*/ 1 w 399"/>
                <a:gd name="T43" fmla="*/ 1 h 288"/>
                <a:gd name="T44" fmla="*/ 1 w 399"/>
                <a:gd name="T45" fmla="*/ 1 h 288"/>
                <a:gd name="T46" fmla="*/ 1 w 399"/>
                <a:gd name="T47" fmla="*/ 1 h 288"/>
                <a:gd name="T48" fmla="*/ 1 w 399"/>
                <a:gd name="T49" fmla="*/ 1 h 288"/>
                <a:gd name="T50" fmla="*/ 1 w 399"/>
                <a:gd name="T51" fmla="*/ 1 h 288"/>
                <a:gd name="T52" fmla="*/ 1 w 399"/>
                <a:gd name="T53" fmla="*/ 1 h 288"/>
                <a:gd name="T54" fmla="*/ 1 w 399"/>
                <a:gd name="T55" fmla="*/ 1 h 288"/>
                <a:gd name="T56" fmla="*/ 1 w 399"/>
                <a:gd name="T57" fmla="*/ 1 h 288"/>
                <a:gd name="T58" fmla="*/ 1 w 399"/>
                <a:gd name="T59" fmla="*/ 1 h 288"/>
                <a:gd name="T60" fmla="*/ 1 w 399"/>
                <a:gd name="T61" fmla="*/ 1 h 288"/>
                <a:gd name="T62" fmla="*/ 1 w 399"/>
                <a:gd name="T63" fmla="*/ 1 h 288"/>
                <a:gd name="T64" fmla="*/ 1 w 399"/>
                <a:gd name="T65" fmla="*/ 0 h 288"/>
                <a:gd name="T66" fmla="*/ 1 w 399"/>
                <a:gd name="T67" fmla="*/ 1 h 288"/>
                <a:gd name="T68" fmla="*/ 1 w 399"/>
                <a:gd name="T69" fmla="*/ 1 h 288"/>
                <a:gd name="T70" fmla="*/ 1 w 399"/>
                <a:gd name="T71" fmla="*/ 1 h 288"/>
                <a:gd name="T72" fmla="*/ 1 w 399"/>
                <a:gd name="T73" fmla="*/ 1 h 288"/>
                <a:gd name="T74" fmla="*/ 1 w 399"/>
                <a:gd name="T75" fmla="*/ 1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9"/>
                <a:gd name="T115" fmla="*/ 0 h 288"/>
                <a:gd name="T116" fmla="*/ 399 w 399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9" h="288">
                  <a:moveTo>
                    <a:pt x="382" y="48"/>
                  </a:moveTo>
                  <a:lnTo>
                    <a:pt x="382" y="48"/>
                  </a:lnTo>
                  <a:lnTo>
                    <a:pt x="365" y="48"/>
                  </a:lnTo>
                  <a:lnTo>
                    <a:pt x="330" y="65"/>
                  </a:lnTo>
                  <a:lnTo>
                    <a:pt x="296" y="80"/>
                  </a:lnTo>
                  <a:lnTo>
                    <a:pt x="296" y="113"/>
                  </a:lnTo>
                  <a:lnTo>
                    <a:pt x="278" y="144"/>
                  </a:lnTo>
                  <a:lnTo>
                    <a:pt x="261" y="144"/>
                  </a:lnTo>
                  <a:lnTo>
                    <a:pt x="261" y="161"/>
                  </a:lnTo>
                  <a:lnTo>
                    <a:pt x="244" y="176"/>
                  </a:lnTo>
                  <a:lnTo>
                    <a:pt x="244" y="209"/>
                  </a:lnTo>
                  <a:lnTo>
                    <a:pt x="175" y="224"/>
                  </a:lnTo>
                  <a:lnTo>
                    <a:pt x="157" y="240"/>
                  </a:lnTo>
                  <a:lnTo>
                    <a:pt x="157" y="272"/>
                  </a:lnTo>
                  <a:lnTo>
                    <a:pt x="54" y="288"/>
                  </a:lnTo>
                  <a:lnTo>
                    <a:pt x="19" y="272"/>
                  </a:lnTo>
                  <a:lnTo>
                    <a:pt x="36" y="240"/>
                  </a:lnTo>
                  <a:lnTo>
                    <a:pt x="36" y="224"/>
                  </a:lnTo>
                  <a:lnTo>
                    <a:pt x="0" y="209"/>
                  </a:lnTo>
                  <a:lnTo>
                    <a:pt x="0" y="144"/>
                  </a:lnTo>
                  <a:lnTo>
                    <a:pt x="19" y="113"/>
                  </a:lnTo>
                  <a:lnTo>
                    <a:pt x="19" y="96"/>
                  </a:lnTo>
                  <a:lnTo>
                    <a:pt x="71" y="96"/>
                  </a:lnTo>
                  <a:lnTo>
                    <a:pt x="71" y="80"/>
                  </a:lnTo>
                  <a:lnTo>
                    <a:pt x="105" y="80"/>
                  </a:lnTo>
                  <a:lnTo>
                    <a:pt x="123" y="48"/>
                  </a:lnTo>
                  <a:lnTo>
                    <a:pt x="140" y="48"/>
                  </a:lnTo>
                  <a:lnTo>
                    <a:pt x="140" y="32"/>
                  </a:lnTo>
                  <a:lnTo>
                    <a:pt x="209" y="48"/>
                  </a:lnTo>
                  <a:lnTo>
                    <a:pt x="244" y="48"/>
                  </a:lnTo>
                  <a:lnTo>
                    <a:pt x="244" y="32"/>
                  </a:lnTo>
                  <a:lnTo>
                    <a:pt x="261" y="32"/>
                  </a:lnTo>
                  <a:lnTo>
                    <a:pt x="278" y="0"/>
                  </a:lnTo>
                  <a:lnTo>
                    <a:pt x="296" y="17"/>
                  </a:lnTo>
                  <a:lnTo>
                    <a:pt x="313" y="65"/>
                  </a:lnTo>
                  <a:lnTo>
                    <a:pt x="347" y="32"/>
                  </a:lnTo>
                  <a:lnTo>
                    <a:pt x="399" y="48"/>
                  </a:lnTo>
                  <a:lnTo>
                    <a:pt x="382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8" name="Freeform 1540">
              <a:extLst>
                <a:ext uri="{FF2B5EF4-FFF2-40B4-BE49-F238E27FC236}">
                  <a16:creationId xmlns:a16="http://schemas.microsoft.com/office/drawing/2014/main" id="{1B929EB8-719D-4342-A204-A51D8F46D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986" y="3772583"/>
              <a:ext cx="169591" cy="64633"/>
            </a:xfrm>
            <a:custGeom>
              <a:avLst/>
              <a:gdLst>
                <a:gd name="T0" fmla="*/ 1 w 192"/>
                <a:gd name="T1" fmla="*/ 1 h 63"/>
                <a:gd name="T2" fmla="*/ 1 w 192"/>
                <a:gd name="T3" fmla="*/ 1 h 63"/>
                <a:gd name="T4" fmla="*/ 1 w 192"/>
                <a:gd name="T5" fmla="*/ 1 h 63"/>
                <a:gd name="T6" fmla="*/ 1 w 192"/>
                <a:gd name="T7" fmla="*/ 1 h 63"/>
                <a:gd name="T8" fmla="*/ 0 w 192"/>
                <a:gd name="T9" fmla="*/ 0 h 63"/>
                <a:gd name="T10" fmla="*/ 1 w 192"/>
                <a:gd name="T11" fmla="*/ 0 h 63"/>
                <a:gd name="T12" fmla="*/ 1 w 192"/>
                <a:gd name="T13" fmla="*/ 1 h 63"/>
                <a:gd name="T14" fmla="*/ 1 w 192"/>
                <a:gd name="T15" fmla="*/ 1 h 63"/>
                <a:gd name="T16" fmla="*/ 1 w 192"/>
                <a:gd name="T17" fmla="*/ 1 h 63"/>
                <a:gd name="T18" fmla="*/ 1 w 192"/>
                <a:gd name="T19" fmla="*/ 1 h 63"/>
                <a:gd name="T20" fmla="*/ 1 w 192"/>
                <a:gd name="T21" fmla="*/ 1 h 63"/>
                <a:gd name="T22" fmla="*/ 1 w 192"/>
                <a:gd name="T23" fmla="*/ 1 h 63"/>
                <a:gd name="T24" fmla="*/ 1 w 192"/>
                <a:gd name="T25" fmla="*/ 1 h 63"/>
                <a:gd name="T26" fmla="*/ 1 w 192"/>
                <a:gd name="T27" fmla="*/ 1 h 63"/>
                <a:gd name="T28" fmla="*/ 1 w 192"/>
                <a:gd name="T29" fmla="*/ 1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2"/>
                <a:gd name="T46" fmla="*/ 0 h 63"/>
                <a:gd name="T47" fmla="*/ 192 w 192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2" h="63">
                  <a:moveTo>
                    <a:pt x="54" y="63"/>
                  </a:moveTo>
                  <a:lnTo>
                    <a:pt x="54" y="63"/>
                  </a:lnTo>
                  <a:lnTo>
                    <a:pt x="54" y="48"/>
                  </a:lnTo>
                  <a:lnTo>
                    <a:pt x="54" y="32"/>
                  </a:lnTo>
                  <a:lnTo>
                    <a:pt x="0" y="0"/>
                  </a:lnTo>
                  <a:lnTo>
                    <a:pt x="88" y="0"/>
                  </a:lnTo>
                  <a:lnTo>
                    <a:pt x="123" y="15"/>
                  </a:lnTo>
                  <a:lnTo>
                    <a:pt x="157" y="15"/>
                  </a:lnTo>
                  <a:lnTo>
                    <a:pt x="192" y="48"/>
                  </a:lnTo>
                  <a:lnTo>
                    <a:pt x="175" y="48"/>
                  </a:lnTo>
                  <a:lnTo>
                    <a:pt x="192" y="63"/>
                  </a:lnTo>
                  <a:lnTo>
                    <a:pt x="157" y="63"/>
                  </a:lnTo>
                  <a:lnTo>
                    <a:pt x="140" y="63"/>
                  </a:lnTo>
                  <a:lnTo>
                    <a:pt x="105" y="63"/>
                  </a:lnTo>
                  <a:lnTo>
                    <a:pt x="54" y="6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9" name="Freeform 1541">
              <a:extLst>
                <a:ext uri="{FF2B5EF4-FFF2-40B4-BE49-F238E27FC236}">
                  <a16:creationId xmlns:a16="http://schemas.microsoft.com/office/drawing/2014/main" id="{80452356-8865-4E15-B453-95D06EC32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799" y="3820208"/>
              <a:ext cx="459142" cy="193902"/>
            </a:xfrm>
            <a:custGeom>
              <a:avLst/>
              <a:gdLst>
                <a:gd name="T0" fmla="*/ 1 w 520"/>
                <a:gd name="T1" fmla="*/ 1 h 191"/>
                <a:gd name="T2" fmla="*/ 1 w 520"/>
                <a:gd name="T3" fmla="*/ 1 h 191"/>
                <a:gd name="T4" fmla="*/ 1 w 520"/>
                <a:gd name="T5" fmla="*/ 1 h 191"/>
                <a:gd name="T6" fmla="*/ 1 w 520"/>
                <a:gd name="T7" fmla="*/ 1 h 191"/>
                <a:gd name="T8" fmla="*/ 1 w 520"/>
                <a:gd name="T9" fmla="*/ 1 h 191"/>
                <a:gd name="T10" fmla="*/ 1 w 520"/>
                <a:gd name="T11" fmla="*/ 1 h 191"/>
                <a:gd name="T12" fmla="*/ 1 w 520"/>
                <a:gd name="T13" fmla="*/ 1 h 191"/>
                <a:gd name="T14" fmla="*/ 1 w 520"/>
                <a:gd name="T15" fmla="*/ 0 h 191"/>
                <a:gd name="T16" fmla="*/ 1 w 520"/>
                <a:gd name="T17" fmla="*/ 0 h 191"/>
                <a:gd name="T18" fmla="*/ 1 w 520"/>
                <a:gd name="T19" fmla="*/ 1 h 191"/>
                <a:gd name="T20" fmla="*/ 1 w 520"/>
                <a:gd name="T21" fmla="*/ 1 h 191"/>
                <a:gd name="T22" fmla="*/ 1 w 520"/>
                <a:gd name="T23" fmla="*/ 1 h 191"/>
                <a:gd name="T24" fmla="*/ 1 w 520"/>
                <a:gd name="T25" fmla="*/ 0 h 191"/>
                <a:gd name="T26" fmla="*/ 1 w 520"/>
                <a:gd name="T27" fmla="*/ 0 h 191"/>
                <a:gd name="T28" fmla="*/ 1 w 520"/>
                <a:gd name="T29" fmla="*/ 1 h 191"/>
                <a:gd name="T30" fmla="*/ 0 w 520"/>
                <a:gd name="T31" fmla="*/ 1 h 191"/>
                <a:gd name="T32" fmla="*/ 1 w 520"/>
                <a:gd name="T33" fmla="*/ 1 h 191"/>
                <a:gd name="T34" fmla="*/ 1 w 520"/>
                <a:gd name="T35" fmla="*/ 1 h 191"/>
                <a:gd name="T36" fmla="*/ 1 w 520"/>
                <a:gd name="T37" fmla="*/ 1 h 191"/>
                <a:gd name="T38" fmla="*/ 1 w 520"/>
                <a:gd name="T39" fmla="*/ 1 h 191"/>
                <a:gd name="T40" fmla="*/ 1 w 520"/>
                <a:gd name="T41" fmla="*/ 1 h 191"/>
                <a:gd name="T42" fmla="*/ 1 w 520"/>
                <a:gd name="T43" fmla="*/ 1 h 191"/>
                <a:gd name="T44" fmla="*/ 1 w 520"/>
                <a:gd name="T45" fmla="*/ 1 h 191"/>
                <a:gd name="T46" fmla="*/ 1 w 520"/>
                <a:gd name="T47" fmla="*/ 1 h 191"/>
                <a:gd name="T48" fmla="*/ 1 w 520"/>
                <a:gd name="T49" fmla="*/ 1 h 191"/>
                <a:gd name="T50" fmla="*/ 1 w 520"/>
                <a:gd name="T51" fmla="*/ 1 h 191"/>
                <a:gd name="T52" fmla="*/ 1 w 520"/>
                <a:gd name="T53" fmla="*/ 1 h 191"/>
                <a:gd name="T54" fmla="*/ 1 w 520"/>
                <a:gd name="T55" fmla="*/ 1 h 191"/>
                <a:gd name="T56" fmla="*/ 1 w 520"/>
                <a:gd name="T57" fmla="*/ 1 h 191"/>
                <a:gd name="T58" fmla="*/ 1 w 520"/>
                <a:gd name="T59" fmla="*/ 1 h 191"/>
                <a:gd name="T60" fmla="*/ 1 w 520"/>
                <a:gd name="T61" fmla="*/ 1 h 191"/>
                <a:gd name="T62" fmla="*/ 1 w 520"/>
                <a:gd name="T63" fmla="*/ 1 h 191"/>
                <a:gd name="T64" fmla="*/ 1 w 520"/>
                <a:gd name="T65" fmla="*/ 1 h 191"/>
                <a:gd name="T66" fmla="*/ 1 w 520"/>
                <a:gd name="T67" fmla="*/ 1 h 191"/>
                <a:gd name="T68" fmla="*/ 1 w 520"/>
                <a:gd name="T69" fmla="*/ 1 h 191"/>
                <a:gd name="T70" fmla="*/ 1 w 520"/>
                <a:gd name="T71" fmla="*/ 1 h 191"/>
                <a:gd name="T72" fmla="*/ 1 w 520"/>
                <a:gd name="T73" fmla="*/ 1 h 191"/>
                <a:gd name="T74" fmla="*/ 1 w 520"/>
                <a:gd name="T75" fmla="*/ 1 h 191"/>
                <a:gd name="T76" fmla="*/ 1 w 520"/>
                <a:gd name="T77" fmla="*/ 1 h 191"/>
                <a:gd name="T78" fmla="*/ 1 w 520"/>
                <a:gd name="T79" fmla="*/ 1 h 191"/>
                <a:gd name="T80" fmla="*/ 1 w 520"/>
                <a:gd name="T81" fmla="*/ 1 h 191"/>
                <a:gd name="T82" fmla="*/ 1 w 520"/>
                <a:gd name="T83" fmla="*/ 1 h 191"/>
                <a:gd name="T84" fmla="*/ 1 w 520"/>
                <a:gd name="T85" fmla="*/ 1 h 191"/>
                <a:gd name="T86" fmla="*/ 1 w 520"/>
                <a:gd name="T87" fmla="*/ 1 h 191"/>
                <a:gd name="T88" fmla="*/ 1 w 520"/>
                <a:gd name="T89" fmla="*/ 1 h 191"/>
                <a:gd name="T90" fmla="*/ 1 w 520"/>
                <a:gd name="T91" fmla="*/ 1 h 191"/>
                <a:gd name="T92" fmla="*/ 1 w 520"/>
                <a:gd name="T93" fmla="*/ 1 h 191"/>
                <a:gd name="T94" fmla="*/ 1 w 520"/>
                <a:gd name="T95" fmla="*/ 1 h 191"/>
                <a:gd name="T96" fmla="*/ 1 w 520"/>
                <a:gd name="T97" fmla="*/ 1 h 191"/>
                <a:gd name="T98" fmla="*/ 1 w 520"/>
                <a:gd name="T99" fmla="*/ 1 h 191"/>
                <a:gd name="T100" fmla="*/ 1 w 520"/>
                <a:gd name="T101" fmla="*/ 1 h 191"/>
                <a:gd name="T102" fmla="*/ 1 w 520"/>
                <a:gd name="T103" fmla="*/ 1 h 191"/>
                <a:gd name="T104" fmla="*/ 1 w 520"/>
                <a:gd name="T105" fmla="*/ 1 h 191"/>
                <a:gd name="T106" fmla="*/ 1 w 520"/>
                <a:gd name="T107" fmla="*/ 1 h 191"/>
                <a:gd name="T108" fmla="*/ 1 w 520"/>
                <a:gd name="T109" fmla="*/ 1 h 19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20"/>
                <a:gd name="T166" fmla="*/ 0 h 191"/>
                <a:gd name="T167" fmla="*/ 520 w 520"/>
                <a:gd name="T168" fmla="*/ 191 h 19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20" h="191">
                  <a:moveTo>
                    <a:pt x="520" y="63"/>
                  </a:moveTo>
                  <a:lnTo>
                    <a:pt x="520" y="63"/>
                  </a:lnTo>
                  <a:lnTo>
                    <a:pt x="503" y="63"/>
                  </a:lnTo>
                  <a:lnTo>
                    <a:pt x="485" y="15"/>
                  </a:lnTo>
                  <a:lnTo>
                    <a:pt x="434" y="15"/>
                  </a:lnTo>
                  <a:lnTo>
                    <a:pt x="382" y="32"/>
                  </a:lnTo>
                  <a:lnTo>
                    <a:pt x="313" y="32"/>
                  </a:lnTo>
                  <a:lnTo>
                    <a:pt x="261" y="0"/>
                  </a:lnTo>
                  <a:lnTo>
                    <a:pt x="209" y="0"/>
                  </a:lnTo>
                  <a:lnTo>
                    <a:pt x="157" y="32"/>
                  </a:lnTo>
                  <a:lnTo>
                    <a:pt x="123" y="32"/>
                  </a:lnTo>
                  <a:lnTo>
                    <a:pt x="88" y="32"/>
                  </a:lnTo>
                  <a:lnTo>
                    <a:pt x="71" y="0"/>
                  </a:lnTo>
                  <a:lnTo>
                    <a:pt x="36" y="0"/>
                  </a:lnTo>
                  <a:lnTo>
                    <a:pt x="19" y="15"/>
                  </a:lnTo>
                  <a:lnTo>
                    <a:pt x="0" y="48"/>
                  </a:lnTo>
                  <a:lnTo>
                    <a:pt x="19" y="48"/>
                  </a:lnTo>
                  <a:lnTo>
                    <a:pt x="19" y="63"/>
                  </a:lnTo>
                  <a:lnTo>
                    <a:pt x="54" y="32"/>
                  </a:lnTo>
                  <a:lnTo>
                    <a:pt x="88" y="32"/>
                  </a:lnTo>
                  <a:lnTo>
                    <a:pt x="105" y="48"/>
                  </a:lnTo>
                  <a:lnTo>
                    <a:pt x="88" y="48"/>
                  </a:lnTo>
                  <a:lnTo>
                    <a:pt x="88" y="63"/>
                  </a:lnTo>
                  <a:lnTo>
                    <a:pt x="36" y="63"/>
                  </a:lnTo>
                  <a:lnTo>
                    <a:pt x="19" y="63"/>
                  </a:lnTo>
                  <a:lnTo>
                    <a:pt x="19" y="96"/>
                  </a:lnTo>
                  <a:lnTo>
                    <a:pt x="36" y="80"/>
                  </a:lnTo>
                  <a:lnTo>
                    <a:pt x="36" y="111"/>
                  </a:lnTo>
                  <a:lnTo>
                    <a:pt x="19" y="111"/>
                  </a:lnTo>
                  <a:lnTo>
                    <a:pt x="19" y="128"/>
                  </a:lnTo>
                  <a:lnTo>
                    <a:pt x="36" y="128"/>
                  </a:lnTo>
                  <a:lnTo>
                    <a:pt x="36" y="143"/>
                  </a:lnTo>
                  <a:lnTo>
                    <a:pt x="54" y="159"/>
                  </a:lnTo>
                  <a:lnTo>
                    <a:pt x="36" y="159"/>
                  </a:lnTo>
                  <a:lnTo>
                    <a:pt x="71" y="159"/>
                  </a:lnTo>
                  <a:lnTo>
                    <a:pt x="71" y="176"/>
                  </a:lnTo>
                  <a:lnTo>
                    <a:pt x="105" y="191"/>
                  </a:lnTo>
                  <a:lnTo>
                    <a:pt x="140" y="176"/>
                  </a:lnTo>
                  <a:lnTo>
                    <a:pt x="157" y="176"/>
                  </a:lnTo>
                  <a:lnTo>
                    <a:pt x="192" y="191"/>
                  </a:lnTo>
                  <a:lnTo>
                    <a:pt x="209" y="191"/>
                  </a:lnTo>
                  <a:lnTo>
                    <a:pt x="244" y="176"/>
                  </a:lnTo>
                  <a:lnTo>
                    <a:pt x="278" y="176"/>
                  </a:lnTo>
                  <a:lnTo>
                    <a:pt x="278" y="159"/>
                  </a:lnTo>
                  <a:lnTo>
                    <a:pt x="278" y="191"/>
                  </a:lnTo>
                  <a:lnTo>
                    <a:pt x="295" y="191"/>
                  </a:lnTo>
                  <a:lnTo>
                    <a:pt x="295" y="176"/>
                  </a:lnTo>
                  <a:lnTo>
                    <a:pt x="347" y="159"/>
                  </a:lnTo>
                  <a:lnTo>
                    <a:pt x="365" y="176"/>
                  </a:lnTo>
                  <a:lnTo>
                    <a:pt x="416" y="159"/>
                  </a:lnTo>
                  <a:lnTo>
                    <a:pt x="468" y="159"/>
                  </a:lnTo>
                  <a:lnTo>
                    <a:pt x="468" y="143"/>
                  </a:lnTo>
                  <a:lnTo>
                    <a:pt x="520" y="159"/>
                  </a:lnTo>
                  <a:lnTo>
                    <a:pt x="503" y="80"/>
                  </a:lnTo>
                  <a:lnTo>
                    <a:pt x="520" y="6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0" name="Freeform 1542">
              <a:extLst>
                <a:ext uri="{FF2B5EF4-FFF2-40B4-BE49-F238E27FC236}">
                  <a16:creationId xmlns:a16="http://schemas.microsoft.com/office/drawing/2014/main" id="{C21BB1A5-6E3E-4C0C-8956-581C851F3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029" y="4099157"/>
              <a:ext cx="103411" cy="125865"/>
            </a:xfrm>
            <a:custGeom>
              <a:avLst/>
              <a:gdLst>
                <a:gd name="T0" fmla="*/ 0 w 119"/>
                <a:gd name="T1" fmla="*/ 0 h 127"/>
                <a:gd name="T2" fmla="*/ 0 w 119"/>
                <a:gd name="T3" fmla="*/ 0 h 127"/>
                <a:gd name="T4" fmla="*/ 0 w 119"/>
                <a:gd name="T5" fmla="*/ 0 h 127"/>
                <a:gd name="T6" fmla="*/ 0 w 119"/>
                <a:gd name="T7" fmla="*/ 0 h 127"/>
                <a:gd name="T8" fmla="*/ 0 w 119"/>
                <a:gd name="T9" fmla="*/ 0 h 127"/>
                <a:gd name="T10" fmla="*/ 0 w 119"/>
                <a:gd name="T11" fmla="*/ 0 h 127"/>
                <a:gd name="T12" fmla="*/ 0 w 119"/>
                <a:gd name="T13" fmla="*/ 0 h 127"/>
                <a:gd name="T14" fmla="*/ 0 w 119"/>
                <a:gd name="T15" fmla="*/ 0 h 127"/>
                <a:gd name="T16" fmla="*/ 0 w 119"/>
                <a:gd name="T17" fmla="*/ 0 h 127"/>
                <a:gd name="T18" fmla="*/ 0 w 119"/>
                <a:gd name="T19" fmla="*/ 0 h 127"/>
                <a:gd name="T20" fmla="*/ 0 w 119"/>
                <a:gd name="T21" fmla="*/ 0 h 127"/>
                <a:gd name="T22" fmla="*/ 0 w 119"/>
                <a:gd name="T23" fmla="*/ 0 h 127"/>
                <a:gd name="T24" fmla="*/ 0 w 119"/>
                <a:gd name="T25" fmla="*/ 0 h 127"/>
                <a:gd name="T26" fmla="*/ 0 w 119"/>
                <a:gd name="T27" fmla="*/ 0 h 127"/>
                <a:gd name="T28" fmla="*/ 0 w 119"/>
                <a:gd name="T29" fmla="*/ 0 h 1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9"/>
                <a:gd name="T46" fmla="*/ 0 h 127"/>
                <a:gd name="T47" fmla="*/ 119 w 119"/>
                <a:gd name="T48" fmla="*/ 127 h 1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9" h="127">
                  <a:moveTo>
                    <a:pt x="119" y="31"/>
                  </a:moveTo>
                  <a:lnTo>
                    <a:pt x="119" y="31"/>
                  </a:lnTo>
                  <a:lnTo>
                    <a:pt x="119" y="0"/>
                  </a:lnTo>
                  <a:lnTo>
                    <a:pt x="101" y="0"/>
                  </a:lnTo>
                  <a:lnTo>
                    <a:pt x="49" y="31"/>
                  </a:lnTo>
                  <a:lnTo>
                    <a:pt x="15" y="31"/>
                  </a:lnTo>
                  <a:lnTo>
                    <a:pt x="15" y="48"/>
                  </a:lnTo>
                  <a:lnTo>
                    <a:pt x="15" y="79"/>
                  </a:lnTo>
                  <a:lnTo>
                    <a:pt x="0" y="127"/>
                  </a:lnTo>
                  <a:lnTo>
                    <a:pt x="32" y="127"/>
                  </a:lnTo>
                  <a:lnTo>
                    <a:pt x="49" y="111"/>
                  </a:lnTo>
                  <a:lnTo>
                    <a:pt x="67" y="111"/>
                  </a:lnTo>
                  <a:lnTo>
                    <a:pt x="84" y="79"/>
                  </a:lnTo>
                  <a:lnTo>
                    <a:pt x="67" y="63"/>
                  </a:lnTo>
                  <a:lnTo>
                    <a:pt x="119" y="3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1" name="Freeform 1543">
              <a:extLst>
                <a:ext uri="{FF2B5EF4-FFF2-40B4-BE49-F238E27FC236}">
                  <a16:creationId xmlns:a16="http://schemas.microsoft.com/office/drawing/2014/main" id="{5D687A0B-E522-4476-8B33-D2BE9CA13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580" y="4323677"/>
              <a:ext cx="153050" cy="78241"/>
            </a:xfrm>
            <a:custGeom>
              <a:avLst/>
              <a:gdLst>
                <a:gd name="T0" fmla="*/ 0 w 173"/>
                <a:gd name="T1" fmla="*/ 1 h 80"/>
                <a:gd name="T2" fmla="*/ 0 w 173"/>
                <a:gd name="T3" fmla="*/ 1 h 80"/>
                <a:gd name="T4" fmla="*/ 0 w 173"/>
                <a:gd name="T5" fmla="*/ 1 h 80"/>
                <a:gd name="T6" fmla="*/ 0 w 173"/>
                <a:gd name="T7" fmla="*/ 1 h 80"/>
                <a:gd name="T8" fmla="*/ 0 w 173"/>
                <a:gd name="T9" fmla="*/ 0 h 80"/>
                <a:gd name="T10" fmla="*/ 0 w 173"/>
                <a:gd name="T11" fmla="*/ 1 h 80"/>
                <a:gd name="T12" fmla="*/ 0 w 173"/>
                <a:gd name="T13" fmla="*/ 1 h 80"/>
                <a:gd name="T14" fmla="*/ 0 w 173"/>
                <a:gd name="T15" fmla="*/ 1 h 80"/>
                <a:gd name="T16" fmla="*/ 0 w 173"/>
                <a:gd name="T17" fmla="*/ 1 h 80"/>
                <a:gd name="T18" fmla="*/ 0 w 173"/>
                <a:gd name="T19" fmla="*/ 1 h 80"/>
                <a:gd name="T20" fmla="*/ 0 w 173"/>
                <a:gd name="T21" fmla="*/ 1 h 80"/>
                <a:gd name="T22" fmla="*/ 0 w 173"/>
                <a:gd name="T23" fmla="*/ 1 h 80"/>
                <a:gd name="T24" fmla="*/ 0 w 173"/>
                <a:gd name="T25" fmla="*/ 1 h 80"/>
                <a:gd name="T26" fmla="*/ 0 w 173"/>
                <a:gd name="T27" fmla="*/ 1 h 80"/>
                <a:gd name="T28" fmla="*/ 0 w 173"/>
                <a:gd name="T29" fmla="*/ 1 h 80"/>
                <a:gd name="T30" fmla="*/ 0 w 173"/>
                <a:gd name="T31" fmla="*/ 1 h 80"/>
                <a:gd name="T32" fmla="*/ 0 w 173"/>
                <a:gd name="T33" fmla="*/ 1 h 80"/>
                <a:gd name="T34" fmla="*/ 0 w 173"/>
                <a:gd name="T35" fmla="*/ 1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80"/>
                <a:gd name="T56" fmla="*/ 173 w 173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80">
                  <a:moveTo>
                    <a:pt x="139" y="65"/>
                  </a:moveTo>
                  <a:lnTo>
                    <a:pt x="139" y="65"/>
                  </a:lnTo>
                  <a:lnTo>
                    <a:pt x="173" y="32"/>
                  </a:lnTo>
                  <a:lnTo>
                    <a:pt x="173" y="17"/>
                  </a:lnTo>
                  <a:lnTo>
                    <a:pt x="156" y="0"/>
                  </a:lnTo>
                  <a:lnTo>
                    <a:pt x="104" y="48"/>
                  </a:lnTo>
                  <a:lnTo>
                    <a:pt x="52" y="48"/>
                  </a:lnTo>
                  <a:lnTo>
                    <a:pt x="18" y="48"/>
                  </a:lnTo>
                  <a:lnTo>
                    <a:pt x="0" y="65"/>
                  </a:lnTo>
                  <a:lnTo>
                    <a:pt x="18" y="80"/>
                  </a:lnTo>
                  <a:lnTo>
                    <a:pt x="35" y="80"/>
                  </a:lnTo>
                  <a:lnTo>
                    <a:pt x="52" y="80"/>
                  </a:lnTo>
                  <a:lnTo>
                    <a:pt x="70" y="80"/>
                  </a:lnTo>
                  <a:lnTo>
                    <a:pt x="87" y="80"/>
                  </a:lnTo>
                  <a:lnTo>
                    <a:pt x="104" y="80"/>
                  </a:lnTo>
                  <a:lnTo>
                    <a:pt x="104" y="65"/>
                  </a:lnTo>
                  <a:lnTo>
                    <a:pt x="121" y="65"/>
                  </a:lnTo>
                  <a:lnTo>
                    <a:pt x="139" y="6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2" name="Freeform 1544">
              <a:extLst>
                <a:ext uri="{FF2B5EF4-FFF2-40B4-BE49-F238E27FC236}">
                  <a16:creationId xmlns:a16="http://schemas.microsoft.com/office/drawing/2014/main" id="{CA1A3659-588D-4BD6-8658-575DDECDE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6084" y="4306666"/>
              <a:ext cx="16546" cy="30618"/>
            </a:xfrm>
            <a:custGeom>
              <a:avLst/>
              <a:gdLst>
                <a:gd name="T0" fmla="*/ 1 w 17"/>
                <a:gd name="T1" fmla="*/ 0 h 33"/>
                <a:gd name="T2" fmla="*/ 1 w 17"/>
                <a:gd name="T3" fmla="*/ 0 h 33"/>
                <a:gd name="T4" fmla="*/ 0 w 17"/>
                <a:gd name="T5" fmla="*/ 0 h 33"/>
                <a:gd name="T6" fmla="*/ 0 w 17"/>
                <a:gd name="T7" fmla="*/ 0 h 33"/>
                <a:gd name="T8" fmla="*/ 1 w 17"/>
                <a:gd name="T9" fmla="*/ 0 h 33"/>
                <a:gd name="T10" fmla="*/ 1 w 17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3"/>
                <a:gd name="T20" fmla="*/ 17 w 17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3">
                  <a:moveTo>
                    <a:pt x="17" y="33"/>
                  </a:moveTo>
                  <a:lnTo>
                    <a:pt x="17" y="33"/>
                  </a:lnTo>
                  <a:lnTo>
                    <a:pt x="0" y="1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3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3" name="Freeform 1545">
              <a:extLst>
                <a:ext uri="{FF2B5EF4-FFF2-40B4-BE49-F238E27FC236}">
                  <a16:creationId xmlns:a16="http://schemas.microsoft.com/office/drawing/2014/main" id="{7E4E382D-5BD6-4E3A-ACC7-FDB373088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3443" y="4548197"/>
              <a:ext cx="248185" cy="129269"/>
            </a:xfrm>
            <a:custGeom>
              <a:avLst/>
              <a:gdLst>
                <a:gd name="T0" fmla="*/ 0 w 279"/>
                <a:gd name="T1" fmla="*/ 0 h 129"/>
                <a:gd name="T2" fmla="*/ 0 w 279"/>
                <a:gd name="T3" fmla="*/ 0 h 129"/>
                <a:gd name="T4" fmla="*/ 0 w 279"/>
                <a:gd name="T5" fmla="*/ 0 h 129"/>
                <a:gd name="T6" fmla="*/ 0 w 279"/>
                <a:gd name="T7" fmla="*/ 0 h 129"/>
                <a:gd name="T8" fmla="*/ 0 w 279"/>
                <a:gd name="T9" fmla="*/ 0 h 129"/>
                <a:gd name="T10" fmla="*/ 0 w 279"/>
                <a:gd name="T11" fmla="*/ 0 h 129"/>
                <a:gd name="T12" fmla="*/ 0 w 279"/>
                <a:gd name="T13" fmla="*/ 0 h 129"/>
                <a:gd name="T14" fmla="*/ 0 w 279"/>
                <a:gd name="T15" fmla="*/ 0 h 129"/>
                <a:gd name="T16" fmla="*/ 0 w 279"/>
                <a:gd name="T17" fmla="*/ 0 h 129"/>
                <a:gd name="T18" fmla="*/ 0 w 279"/>
                <a:gd name="T19" fmla="*/ 0 h 129"/>
                <a:gd name="T20" fmla="*/ 0 w 279"/>
                <a:gd name="T21" fmla="*/ 0 h 129"/>
                <a:gd name="T22" fmla="*/ 0 w 279"/>
                <a:gd name="T23" fmla="*/ 0 h 129"/>
                <a:gd name="T24" fmla="*/ 0 w 279"/>
                <a:gd name="T25" fmla="*/ 0 h 129"/>
                <a:gd name="T26" fmla="*/ 0 w 279"/>
                <a:gd name="T27" fmla="*/ 0 h 129"/>
                <a:gd name="T28" fmla="*/ 0 w 279"/>
                <a:gd name="T29" fmla="*/ 0 h 129"/>
                <a:gd name="T30" fmla="*/ 0 w 279"/>
                <a:gd name="T31" fmla="*/ 0 h 1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9"/>
                <a:gd name="T49" fmla="*/ 0 h 129"/>
                <a:gd name="T50" fmla="*/ 279 w 279"/>
                <a:gd name="T51" fmla="*/ 129 h 1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9" h="129">
                  <a:moveTo>
                    <a:pt x="0" y="33"/>
                  </a:moveTo>
                  <a:lnTo>
                    <a:pt x="0" y="33"/>
                  </a:lnTo>
                  <a:lnTo>
                    <a:pt x="17" y="16"/>
                  </a:lnTo>
                  <a:lnTo>
                    <a:pt x="69" y="63"/>
                  </a:lnTo>
                  <a:lnTo>
                    <a:pt x="87" y="96"/>
                  </a:lnTo>
                  <a:lnTo>
                    <a:pt x="209" y="16"/>
                  </a:lnTo>
                  <a:lnTo>
                    <a:pt x="279" y="0"/>
                  </a:lnTo>
                  <a:lnTo>
                    <a:pt x="279" y="16"/>
                  </a:lnTo>
                  <a:lnTo>
                    <a:pt x="261" y="33"/>
                  </a:lnTo>
                  <a:lnTo>
                    <a:pt x="261" y="48"/>
                  </a:lnTo>
                  <a:lnTo>
                    <a:pt x="192" y="63"/>
                  </a:lnTo>
                  <a:lnTo>
                    <a:pt x="123" y="111"/>
                  </a:lnTo>
                  <a:lnTo>
                    <a:pt x="87" y="111"/>
                  </a:lnTo>
                  <a:lnTo>
                    <a:pt x="52" y="129"/>
                  </a:lnTo>
                  <a:lnTo>
                    <a:pt x="17" y="129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4" name="Freeform 1546">
              <a:extLst>
                <a:ext uri="{FF2B5EF4-FFF2-40B4-BE49-F238E27FC236}">
                  <a16:creationId xmlns:a16="http://schemas.microsoft.com/office/drawing/2014/main" id="{810E4BC8-B2E1-4508-B4AF-B16571EF0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020" y="3789592"/>
              <a:ext cx="16546" cy="64635"/>
            </a:xfrm>
            <a:custGeom>
              <a:avLst/>
              <a:gdLst>
                <a:gd name="T0" fmla="*/ 0 w 18"/>
                <a:gd name="T1" fmla="*/ 1 h 65"/>
                <a:gd name="T2" fmla="*/ 0 w 18"/>
                <a:gd name="T3" fmla="*/ 1 h 65"/>
                <a:gd name="T4" fmla="*/ 0 w 18"/>
                <a:gd name="T5" fmla="*/ 1 h 65"/>
                <a:gd name="T6" fmla="*/ 0 w 18"/>
                <a:gd name="T7" fmla="*/ 1 h 65"/>
                <a:gd name="T8" fmla="*/ 0 w 18"/>
                <a:gd name="T9" fmla="*/ 0 h 65"/>
                <a:gd name="T10" fmla="*/ 0 w 18"/>
                <a:gd name="T11" fmla="*/ 1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65"/>
                <a:gd name="T20" fmla="*/ 18 w 18"/>
                <a:gd name="T21" fmla="*/ 65 h 6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65">
                  <a:moveTo>
                    <a:pt x="0" y="17"/>
                  </a:moveTo>
                  <a:lnTo>
                    <a:pt x="0" y="17"/>
                  </a:lnTo>
                  <a:lnTo>
                    <a:pt x="0" y="48"/>
                  </a:lnTo>
                  <a:lnTo>
                    <a:pt x="18" y="65"/>
                  </a:lnTo>
                  <a:lnTo>
                    <a:pt x="18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5" name="Freeform 1548">
              <a:extLst>
                <a:ext uri="{FF2B5EF4-FFF2-40B4-BE49-F238E27FC236}">
                  <a16:creationId xmlns:a16="http://schemas.microsoft.com/office/drawing/2014/main" id="{4EAF27C7-851A-41FD-9EC4-7E8CC615B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158" y="3952878"/>
              <a:ext cx="78591" cy="47625"/>
            </a:xfrm>
            <a:custGeom>
              <a:avLst/>
              <a:gdLst>
                <a:gd name="T0" fmla="*/ 0 w 88"/>
                <a:gd name="T1" fmla="*/ 0 h 48"/>
                <a:gd name="T2" fmla="*/ 0 w 88"/>
                <a:gd name="T3" fmla="*/ 0 h 48"/>
                <a:gd name="T4" fmla="*/ 0 w 88"/>
                <a:gd name="T5" fmla="*/ 1 h 48"/>
                <a:gd name="T6" fmla="*/ 1 w 88"/>
                <a:gd name="T7" fmla="*/ 1 h 48"/>
                <a:gd name="T8" fmla="*/ 1 w 88"/>
                <a:gd name="T9" fmla="*/ 0 h 48"/>
                <a:gd name="T10" fmla="*/ 1 w 88"/>
                <a:gd name="T11" fmla="*/ 0 h 48"/>
                <a:gd name="T12" fmla="*/ 1 w 88"/>
                <a:gd name="T13" fmla="*/ 0 h 48"/>
                <a:gd name="T14" fmla="*/ 0 w 88"/>
                <a:gd name="T15" fmla="*/ 0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8"/>
                <a:gd name="T25" fmla="*/ 0 h 48"/>
                <a:gd name="T26" fmla="*/ 88 w 88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8" h="48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69" y="48"/>
                  </a:lnTo>
                  <a:lnTo>
                    <a:pt x="88" y="0"/>
                  </a:lnTo>
                  <a:lnTo>
                    <a:pt x="52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6" name="Freeform 1549">
              <a:extLst>
                <a:ext uri="{FF2B5EF4-FFF2-40B4-BE49-F238E27FC236}">
                  <a16:creationId xmlns:a16="http://schemas.microsoft.com/office/drawing/2014/main" id="{CBC573BC-8A59-46BF-8207-3A80970CA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253" y="3952878"/>
              <a:ext cx="45499" cy="47625"/>
            </a:xfrm>
            <a:custGeom>
              <a:avLst/>
              <a:gdLst>
                <a:gd name="T0" fmla="*/ 0 w 52"/>
                <a:gd name="T1" fmla="*/ 1 h 48"/>
                <a:gd name="T2" fmla="*/ 0 w 52"/>
                <a:gd name="T3" fmla="*/ 1 h 48"/>
                <a:gd name="T4" fmla="*/ 1 w 52"/>
                <a:gd name="T5" fmla="*/ 1 h 48"/>
                <a:gd name="T6" fmla="*/ 1 w 52"/>
                <a:gd name="T7" fmla="*/ 1 h 48"/>
                <a:gd name="T8" fmla="*/ 1 w 52"/>
                <a:gd name="T9" fmla="*/ 1 h 48"/>
                <a:gd name="T10" fmla="*/ 1 w 52"/>
                <a:gd name="T11" fmla="*/ 1 h 48"/>
                <a:gd name="T12" fmla="*/ 1 w 52"/>
                <a:gd name="T13" fmla="*/ 1 h 48"/>
                <a:gd name="T14" fmla="*/ 1 w 52"/>
                <a:gd name="T15" fmla="*/ 1 h 48"/>
                <a:gd name="T16" fmla="*/ 1 w 52"/>
                <a:gd name="T17" fmla="*/ 1 h 48"/>
                <a:gd name="T18" fmla="*/ 1 w 52"/>
                <a:gd name="T19" fmla="*/ 0 h 48"/>
                <a:gd name="T20" fmla="*/ 0 w 52"/>
                <a:gd name="T21" fmla="*/ 1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48"/>
                <a:gd name="T35" fmla="*/ 52 w 52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48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17" y="48"/>
                  </a:lnTo>
                  <a:lnTo>
                    <a:pt x="34" y="48"/>
                  </a:lnTo>
                  <a:lnTo>
                    <a:pt x="52" y="48"/>
                  </a:lnTo>
                  <a:lnTo>
                    <a:pt x="34" y="15"/>
                  </a:lnTo>
                  <a:lnTo>
                    <a:pt x="52" y="31"/>
                  </a:lnTo>
                  <a:lnTo>
                    <a:pt x="52" y="15"/>
                  </a:lnTo>
                  <a:lnTo>
                    <a:pt x="17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7" name="Freeform 1550">
              <a:extLst>
                <a:ext uri="{FF2B5EF4-FFF2-40B4-BE49-F238E27FC236}">
                  <a16:creationId xmlns:a16="http://schemas.microsoft.com/office/drawing/2014/main" id="{A34B4D7A-297E-4622-8D8E-72B066003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298" y="4031121"/>
              <a:ext cx="62048" cy="17009"/>
            </a:xfrm>
            <a:custGeom>
              <a:avLst/>
              <a:gdLst>
                <a:gd name="T0" fmla="*/ 0 w 71"/>
                <a:gd name="T1" fmla="*/ 1 h 17"/>
                <a:gd name="T2" fmla="*/ 0 w 71"/>
                <a:gd name="T3" fmla="*/ 1 h 17"/>
                <a:gd name="T4" fmla="*/ 0 w 71"/>
                <a:gd name="T5" fmla="*/ 1 h 17"/>
                <a:gd name="T6" fmla="*/ 0 w 71"/>
                <a:gd name="T7" fmla="*/ 1 h 17"/>
                <a:gd name="T8" fmla="*/ 0 w 71"/>
                <a:gd name="T9" fmla="*/ 1 h 17"/>
                <a:gd name="T10" fmla="*/ 0 w 71"/>
                <a:gd name="T11" fmla="*/ 0 h 17"/>
                <a:gd name="T12" fmla="*/ 0 w 71"/>
                <a:gd name="T13" fmla="*/ 1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1"/>
                <a:gd name="T22" fmla="*/ 0 h 17"/>
                <a:gd name="T23" fmla="*/ 71 w 7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1" h="17">
                  <a:moveTo>
                    <a:pt x="0" y="17"/>
                  </a:moveTo>
                  <a:lnTo>
                    <a:pt x="0" y="17"/>
                  </a:lnTo>
                  <a:lnTo>
                    <a:pt x="36" y="17"/>
                  </a:lnTo>
                  <a:lnTo>
                    <a:pt x="71" y="17"/>
                  </a:lnTo>
                  <a:lnTo>
                    <a:pt x="54" y="17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8" name="Freeform 1551">
              <a:extLst>
                <a:ext uri="{FF2B5EF4-FFF2-40B4-BE49-F238E27FC236}">
                  <a16:creationId xmlns:a16="http://schemas.microsoft.com/office/drawing/2014/main" id="{A07B5911-97D9-4617-A946-1CB97CF37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2846" y="4031121"/>
              <a:ext cx="62048" cy="34017"/>
            </a:xfrm>
            <a:custGeom>
              <a:avLst/>
              <a:gdLst>
                <a:gd name="T0" fmla="*/ 0 w 70"/>
                <a:gd name="T1" fmla="*/ 1 h 32"/>
                <a:gd name="T2" fmla="*/ 0 w 70"/>
                <a:gd name="T3" fmla="*/ 1 h 32"/>
                <a:gd name="T4" fmla="*/ 1 w 70"/>
                <a:gd name="T5" fmla="*/ 1 h 32"/>
                <a:gd name="T6" fmla="*/ 1 w 70"/>
                <a:gd name="T7" fmla="*/ 1 h 32"/>
                <a:gd name="T8" fmla="*/ 1 w 70"/>
                <a:gd name="T9" fmla="*/ 1 h 32"/>
                <a:gd name="T10" fmla="*/ 1 w 70"/>
                <a:gd name="T11" fmla="*/ 0 h 32"/>
                <a:gd name="T12" fmla="*/ 0 w 70"/>
                <a:gd name="T13" fmla="*/ 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32"/>
                <a:gd name="T23" fmla="*/ 70 w 7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32">
                  <a:moveTo>
                    <a:pt x="0" y="17"/>
                  </a:moveTo>
                  <a:lnTo>
                    <a:pt x="0" y="17"/>
                  </a:lnTo>
                  <a:lnTo>
                    <a:pt x="18" y="32"/>
                  </a:lnTo>
                  <a:lnTo>
                    <a:pt x="35" y="32"/>
                  </a:lnTo>
                  <a:lnTo>
                    <a:pt x="52" y="17"/>
                  </a:lnTo>
                  <a:lnTo>
                    <a:pt x="70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39" name="Line 1552">
              <a:extLst>
                <a:ext uri="{FF2B5EF4-FFF2-40B4-BE49-F238E27FC236}">
                  <a16:creationId xmlns:a16="http://schemas.microsoft.com/office/drawing/2014/main" id="{8C30D2A1-1992-479C-844F-90491F886A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87711" y="4007307"/>
              <a:ext cx="12408" cy="47625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0" name="Freeform 1553">
              <a:extLst>
                <a:ext uri="{FF2B5EF4-FFF2-40B4-BE49-F238E27FC236}">
                  <a16:creationId xmlns:a16="http://schemas.microsoft.com/office/drawing/2014/main" id="{7BCD5F10-E7C2-4F8E-B6B7-6B89D5991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079" y="3884843"/>
              <a:ext cx="28955" cy="34017"/>
            </a:xfrm>
            <a:custGeom>
              <a:avLst/>
              <a:gdLst>
                <a:gd name="T0" fmla="*/ 0 w 35"/>
                <a:gd name="T1" fmla="*/ 0 h 33"/>
                <a:gd name="T2" fmla="*/ 0 w 35"/>
                <a:gd name="T3" fmla="*/ 0 h 33"/>
                <a:gd name="T4" fmla="*/ 0 w 35"/>
                <a:gd name="T5" fmla="*/ 0 h 33"/>
                <a:gd name="T6" fmla="*/ 0 w 35"/>
                <a:gd name="T7" fmla="*/ 0 h 33"/>
                <a:gd name="T8" fmla="*/ 0 w 35"/>
                <a:gd name="T9" fmla="*/ 0 h 33"/>
                <a:gd name="T10" fmla="*/ 0 w 35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3"/>
                <a:gd name="T20" fmla="*/ 35 w 35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3">
                  <a:moveTo>
                    <a:pt x="35" y="33"/>
                  </a:moveTo>
                  <a:lnTo>
                    <a:pt x="35" y="33"/>
                  </a:lnTo>
                  <a:lnTo>
                    <a:pt x="17" y="33"/>
                  </a:lnTo>
                  <a:lnTo>
                    <a:pt x="0" y="0"/>
                  </a:lnTo>
                  <a:lnTo>
                    <a:pt x="35" y="17"/>
                  </a:lnTo>
                  <a:lnTo>
                    <a:pt x="35" y="3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1" name="Freeform 1554">
              <a:extLst>
                <a:ext uri="{FF2B5EF4-FFF2-40B4-BE49-F238E27FC236}">
                  <a16:creationId xmlns:a16="http://schemas.microsoft.com/office/drawing/2014/main" id="{821A4F9E-0A75-4FD3-856A-270DCBD8E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440" y="3983496"/>
              <a:ext cx="182002" cy="146277"/>
            </a:xfrm>
            <a:custGeom>
              <a:avLst/>
              <a:gdLst>
                <a:gd name="T0" fmla="*/ 0 w 207"/>
                <a:gd name="T1" fmla="*/ 1 h 144"/>
                <a:gd name="T2" fmla="*/ 0 w 207"/>
                <a:gd name="T3" fmla="*/ 1 h 144"/>
                <a:gd name="T4" fmla="*/ 1 w 207"/>
                <a:gd name="T5" fmla="*/ 1 h 144"/>
                <a:gd name="T6" fmla="*/ 1 w 207"/>
                <a:gd name="T7" fmla="*/ 1 h 144"/>
                <a:gd name="T8" fmla="*/ 1 w 207"/>
                <a:gd name="T9" fmla="*/ 1 h 144"/>
                <a:gd name="T10" fmla="*/ 1 w 207"/>
                <a:gd name="T11" fmla="*/ 1 h 144"/>
                <a:gd name="T12" fmla="*/ 1 w 207"/>
                <a:gd name="T13" fmla="*/ 1 h 144"/>
                <a:gd name="T14" fmla="*/ 1 w 207"/>
                <a:gd name="T15" fmla="*/ 1 h 144"/>
                <a:gd name="T16" fmla="*/ 1 w 207"/>
                <a:gd name="T17" fmla="*/ 0 h 144"/>
                <a:gd name="T18" fmla="*/ 1 w 207"/>
                <a:gd name="T19" fmla="*/ 1 h 144"/>
                <a:gd name="T20" fmla="*/ 1 w 207"/>
                <a:gd name="T21" fmla="*/ 0 h 144"/>
                <a:gd name="T22" fmla="*/ 1 w 207"/>
                <a:gd name="T23" fmla="*/ 0 h 144"/>
                <a:gd name="T24" fmla="*/ 1 w 207"/>
                <a:gd name="T25" fmla="*/ 1 h 144"/>
                <a:gd name="T26" fmla="*/ 1 w 207"/>
                <a:gd name="T27" fmla="*/ 1 h 144"/>
                <a:gd name="T28" fmla="*/ 1 w 207"/>
                <a:gd name="T29" fmla="*/ 1 h 144"/>
                <a:gd name="T30" fmla="*/ 1 w 207"/>
                <a:gd name="T31" fmla="*/ 1 h 144"/>
                <a:gd name="T32" fmla="*/ 1 w 207"/>
                <a:gd name="T33" fmla="*/ 1 h 144"/>
                <a:gd name="T34" fmla="*/ 0 w 207"/>
                <a:gd name="T35" fmla="*/ 1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7"/>
                <a:gd name="T55" fmla="*/ 0 h 144"/>
                <a:gd name="T56" fmla="*/ 207 w 207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7" h="144">
                  <a:moveTo>
                    <a:pt x="0" y="144"/>
                  </a:moveTo>
                  <a:lnTo>
                    <a:pt x="0" y="144"/>
                  </a:lnTo>
                  <a:lnTo>
                    <a:pt x="17" y="128"/>
                  </a:lnTo>
                  <a:lnTo>
                    <a:pt x="34" y="96"/>
                  </a:lnTo>
                  <a:lnTo>
                    <a:pt x="17" y="80"/>
                  </a:lnTo>
                  <a:lnTo>
                    <a:pt x="17" y="32"/>
                  </a:lnTo>
                  <a:lnTo>
                    <a:pt x="34" y="32"/>
                  </a:lnTo>
                  <a:lnTo>
                    <a:pt x="34" y="17"/>
                  </a:lnTo>
                  <a:lnTo>
                    <a:pt x="86" y="0"/>
                  </a:lnTo>
                  <a:lnTo>
                    <a:pt x="104" y="17"/>
                  </a:lnTo>
                  <a:lnTo>
                    <a:pt x="155" y="0"/>
                  </a:lnTo>
                  <a:lnTo>
                    <a:pt x="207" y="0"/>
                  </a:lnTo>
                  <a:lnTo>
                    <a:pt x="173" y="17"/>
                  </a:lnTo>
                  <a:lnTo>
                    <a:pt x="155" y="80"/>
                  </a:lnTo>
                  <a:lnTo>
                    <a:pt x="104" y="113"/>
                  </a:lnTo>
                  <a:lnTo>
                    <a:pt x="86" y="113"/>
                  </a:lnTo>
                  <a:lnTo>
                    <a:pt x="34" y="144"/>
                  </a:lnTo>
                  <a:lnTo>
                    <a:pt x="0" y="14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2" name="Freeform 1555">
              <a:extLst>
                <a:ext uri="{FF2B5EF4-FFF2-40B4-BE49-F238E27FC236}">
                  <a16:creationId xmlns:a16="http://schemas.microsoft.com/office/drawing/2014/main" id="{E70BC9FB-A482-43B2-BC24-5C993FE68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348" y="4112765"/>
              <a:ext cx="45499" cy="112258"/>
            </a:xfrm>
            <a:custGeom>
              <a:avLst/>
              <a:gdLst>
                <a:gd name="T0" fmla="*/ 1 w 52"/>
                <a:gd name="T1" fmla="*/ 1 h 112"/>
                <a:gd name="T2" fmla="*/ 1 w 52"/>
                <a:gd name="T3" fmla="*/ 1 h 112"/>
                <a:gd name="T4" fmla="*/ 1 w 52"/>
                <a:gd name="T5" fmla="*/ 1 h 112"/>
                <a:gd name="T6" fmla="*/ 1 w 52"/>
                <a:gd name="T7" fmla="*/ 1 h 112"/>
                <a:gd name="T8" fmla="*/ 1 w 52"/>
                <a:gd name="T9" fmla="*/ 1 h 112"/>
                <a:gd name="T10" fmla="*/ 0 w 52"/>
                <a:gd name="T11" fmla="*/ 1 h 112"/>
                <a:gd name="T12" fmla="*/ 1 w 52"/>
                <a:gd name="T13" fmla="*/ 1 h 112"/>
                <a:gd name="T14" fmla="*/ 1 w 52"/>
                <a:gd name="T15" fmla="*/ 0 h 112"/>
                <a:gd name="T16" fmla="*/ 1 w 52"/>
                <a:gd name="T17" fmla="*/ 0 h 112"/>
                <a:gd name="T18" fmla="*/ 1 w 52"/>
                <a:gd name="T19" fmla="*/ 1 h 1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112"/>
                <a:gd name="T32" fmla="*/ 52 w 52"/>
                <a:gd name="T33" fmla="*/ 112 h 1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112">
                  <a:moveTo>
                    <a:pt x="35" y="16"/>
                  </a:moveTo>
                  <a:lnTo>
                    <a:pt x="35" y="16"/>
                  </a:lnTo>
                  <a:lnTo>
                    <a:pt x="35" y="33"/>
                  </a:lnTo>
                  <a:lnTo>
                    <a:pt x="35" y="64"/>
                  </a:lnTo>
                  <a:lnTo>
                    <a:pt x="18" y="112"/>
                  </a:lnTo>
                  <a:lnTo>
                    <a:pt x="0" y="48"/>
                  </a:lnTo>
                  <a:lnTo>
                    <a:pt x="18" y="33"/>
                  </a:lnTo>
                  <a:lnTo>
                    <a:pt x="35" y="0"/>
                  </a:lnTo>
                  <a:lnTo>
                    <a:pt x="52" y="0"/>
                  </a:lnTo>
                  <a:lnTo>
                    <a:pt x="35" y="1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3" name="Freeform 1556">
              <a:extLst>
                <a:ext uri="{FF2B5EF4-FFF2-40B4-BE49-F238E27FC236}">
                  <a16:creationId xmlns:a16="http://schemas.microsoft.com/office/drawing/2014/main" id="{88C1D450-3716-44C4-A7BD-631778376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443" y="3966485"/>
              <a:ext cx="231639" cy="258537"/>
            </a:xfrm>
            <a:custGeom>
              <a:avLst/>
              <a:gdLst>
                <a:gd name="T0" fmla="*/ 1 w 259"/>
                <a:gd name="T1" fmla="*/ 1 h 256"/>
                <a:gd name="T2" fmla="*/ 1 w 259"/>
                <a:gd name="T3" fmla="*/ 1 h 256"/>
                <a:gd name="T4" fmla="*/ 1 w 259"/>
                <a:gd name="T5" fmla="*/ 1 h 256"/>
                <a:gd name="T6" fmla="*/ 1 w 259"/>
                <a:gd name="T7" fmla="*/ 1 h 256"/>
                <a:gd name="T8" fmla="*/ 1 w 259"/>
                <a:gd name="T9" fmla="*/ 1 h 256"/>
                <a:gd name="T10" fmla="*/ 1 w 259"/>
                <a:gd name="T11" fmla="*/ 1 h 256"/>
                <a:gd name="T12" fmla="*/ 1 w 259"/>
                <a:gd name="T13" fmla="*/ 1 h 256"/>
                <a:gd name="T14" fmla="*/ 1 w 259"/>
                <a:gd name="T15" fmla="*/ 1 h 256"/>
                <a:gd name="T16" fmla="*/ 1 w 259"/>
                <a:gd name="T17" fmla="*/ 1 h 256"/>
                <a:gd name="T18" fmla="*/ 1 w 259"/>
                <a:gd name="T19" fmla="*/ 1 h 256"/>
                <a:gd name="T20" fmla="*/ 1 w 259"/>
                <a:gd name="T21" fmla="*/ 1 h 256"/>
                <a:gd name="T22" fmla="*/ 1 w 259"/>
                <a:gd name="T23" fmla="*/ 1 h 256"/>
                <a:gd name="T24" fmla="*/ 1 w 259"/>
                <a:gd name="T25" fmla="*/ 1 h 256"/>
                <a:gd name="T26" fmla="*/ 1 w 259"/>
                <a:gd name="T27" fmla="*/ 1 h 256"/>
                <a:gd name="T28" fmla="*/ 1 w 259"/>
                <a:gd name="T29" fmla="*/ 1 h 256"/>
                <a:gd name="T30" fmla="*/ 1 w 259"/>
                <a:gd name="T31" fmla="*/ 1 h 256"/>
                <a:gd name="T32" fmla="*/ 1 w 259"/>
                <a:gd name="T33" fmla="*/ 1 h 256"/>
                <a:gd name="T34" fmla="*/ 1 w 259"/>
                <a:gd name="T35" fmla="*/ 1 h 256"/>
                <a:gd name="T36" fmla="*/ 1 w 259"/>
                <a:gd name="T37" fmla="*/ 1 h 256"/>
                <a:gd name="T38" fmla="*/ 0 w 259"/>
                <a:gd name="T39" fmla="*/ 1 h 256"/>
                <a:gd name="T40" fmla="*/ 0 w 259"/>
                <a:gd name="T41" fmla="*/ 1 h 256"/>
                <a:gd name="T42" fmla="*/ 1 w 259"/>
                <a:gd name="T43" fmla="*/ 1 h 256"/>
                <a:gd name="T44" fmla="*/ 1 w 259"/>
                <a:gd name="T45" fmla="*/ 1 h 256"/>
                <a:gd name="T46" fmla="*/ 1 w 259"/>
                <a:gd name="T47" fmla="*/ 1 h 256"/>
                <a:gd name="T48" fmla="*/ 1 w 259"/>
                <a:gd name="T49" fmla="*/ 0 h 256"/>
                <a:gd name="T50" fmla="*/ 1 w 259"/>
                <a:gd name="T51" fmla="*/ 1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59"/>
                <a:gd name="T79" fmla="*/ 0 h 256"/>
                <a:gd name="T80" fmla="*/ 259 w 259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59" h="256">
                  <a:moveTo>
                    <a:pt x="155" y="16"/>
                  </a:moveTo>
                  <a:lnTo>
                    <a:pt x="155" y="16"/>
                  </a:lnTo>
                  <a:lnTo>
                    <a:pt x="172" y="48"/>
                  </a:lnTo>
                  <a:lnTo>
                    <a:pt x="190" y="48"/>
                  </a:lnTo>
                  <a:lnTo>
                    <a:pt x="190" y="81"/>
                  </a:lnTo>
                  <a:lnTo>
                    <a:pt x="172" y="112"/>
                  </a:lnTo>
                  <a:lnTo>
                    <a:pt x="190" y="144"/>
                  </a:lnTo>
                  <a:lnTo>
                    <a:pt x="224" y="160"/>
                  </a:lnTo>
                  <a:lnTo>
                    <a:pt x="241" y="208"/>
                  </a:lnTo>
                  <a:lnTo>
                    <a:pt x="259" y="225"/>
                  </a:lnTo>
                  <a:lnTo>
                    <a:pt x="259" y="240"/>
                  </a:lnTo>
                  <a:lnTo>
                    <a:pt x="224" y="240"/>
                  </a:lnTo>
                  <a:lnTo>
                    <a:pt x="207" y="256"/>
                  </a:lnTo>
                  <a:lnTo>
                    <a:pt x="172" y="240"/>
                  </a:lnTo>
                  <a:lnTo>
                    <a:pt x="155" y="256"/>
                  </a:lnTo>
                  <a:lnTo>
                    <a:pt x="120" y="240"/>
                  </a:lnTo>
                  <a:lnTo>
                    <a:pt x="120" y="225"/>
                  </a:lnTo>
                  <a:lnTo>
                    <a:pt x="103" y="208"/>
                  </a:lnTo>
                  <a:lnTo>
                    <a:pt x="51" y="177"/>
                  </a:lnTo>
                  <a:lnTo>
                    <a:pt x="0" y="160"/>
                  </a:lnTo>
                  <a:lnTo>
                    <a:pt x="0" y="129"/>
                  </a:lnTo>
                  <a:lnTo>
                    <a:pt x="51" y="96"/>
                  </a:lnTo>
                  <a:lnTo>
                    <a:pt x="69" y="33"/>
                  </a:lnTo>
                  <a:lnTo>
                    <a:pt x="103" y="16"/>
                  </a:lnTo>
                  <a:lnTo>
                    <a:pt x="103" y="0"/>
                  </a:lnTo>
                  <a:lnTo>
                    <a:pt x="155" y="1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4" name="Freeform 1557">
              <a:extLst>
                <a:ext uri="{FF2B5EF4-FFF2-40B4-BE49-F238E27FC236}">
                  <a16:creationId xmlns:a16="http://schemas.microsoft.com/office/drawing/2014/main" id="{DD7E66D0-82F7-4E92-AFE8-FF7B11C1B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440" y="4065140"/>
              <a:ext cx="33090" cy="47625"/>
            </a:xfrm>
            <a:custGeom>
              <a:avLst/>
              <a:gdLst>
                <a:gd name="T0" fmla="*/ 1 w 36"/>
                <a:gd name="T1" fmla="*/ 1 h 48"/>
                <a:gd name="T2" fmla="*/ 1 w 36"/>
                <a:gd name="T3" fmla="*/ 1 h 48"/>
                <a:gd name="T4" fmla="*/ 0 w 36"/>
                <a:gd name="T5" fmla="*/ 1 h 48"/>
                <a:gd name="T6" fmla="*/ 1 w 36"/>
                <a:gd name="T7" fmla="*/ 0 h 48"/>
                <a:gd name="T8" fmla="*/ 1 w 36"/>
                <a:gd name="T9" fmla="*/ 1 h 48"/>
                <a:gd name="T10" fmla="*/ 1 w 36"/>
                <a:gd name="T11" fmla="*/ 1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48"/>
                <a:gd name="T20" fmla="*/ 36 w 36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48">
                  <a:moveTo>
                    <a:pt x="17" y="48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17" y="0"/>
                  </a:lnTo>
                  <a:lnTo>
                    <a:pt x="36" y="16"/>
                  </a:lnTo>
                  <a:lnTo>
                    <a:pt x="17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5" name="Freeform 1558">
              <a:extLst>
                <a:ext uri="{FF2B5EF4-FFF2-40B4-BE49-F238E27FC236}">
                  <a16:creationId xmlns:a16="http://schemas.microsoft.com/office/drawing/2014/main" id="{E899C808-CEAA-42BA-AF87-C24F08155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580" y="4208016"/>
              <a:ext cx="45501" cy="34017"/>
            </a:xfrm>
            <a:custGeom>
              <a:avLst/>
              <a:gdLst>
                <a:gd name="T0" fmla="*/ 0 w 52"/>
                <a:gd name="T1" fmla="*/ 0 h 33"/>
                <a:gd name="T2" fmla="*/ 0 w 52"/>
                <a:gd name="T3" fmla="*/ 0 h 33"/>
                <a:gd name="T4" fmla="*/ 1 w 52"/>
                <a:gd name="T5" fmla="*/ 0 h 33"/>
                <a:gd name="T6" fmla="*/ 1 w 52"/>
                <a:gd name="T7" fmla="*/ 0 h 33"/>
                <a:gd name="T8" fmla="*/ 1 w 52"/>
                <a:gd name="T9" fmla="*/ 0 h 33"/>
                <a:gd name="T10" fmla="*/ 1 w 52"/>
                <a:gd name="T11" fmla="*/ 0 h 33"/>
                <a:gd name="T12" fmla="*/ 0 w 52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3"/>
                <a:gd name="T23" fmla="*/ 52 w 52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3">
                  <a:moveTo>
                    <a:pt x="0" y="16"/>
                  </a:moveTo>
                  <a:lnTo>
                    <a:pt x="0" y="16"/>
                  </a:lnTo>
                  <a:lnTo>
                    <a:pt x="17" y="0"/>
                  </a:lnTo>
                  <a:lnTo>
                    <a:pt x="52" y="0"/>
                  </a:lnTo>
                  <a:lnTo>
                    <a:pt x="34" y="16"/>
                  </a:lnTo>
                  <a:lnTo>
                    <a:pt x="52" y="33"/>
                  </a:lnTo>
                  <a:lnTo>
                    <a:pt x="0" y="1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6" name="Freeform 1559">
              <a:extLst>
                <a:ext uri="{FF2B5EF4-FFF2-40B4-BE49-F238E27FC236}">
                  <a16:creationId xmlns:a16="http://schemas.microsoft.com/office/drawing/2014/main" id="{8B58B414-0A7B-4FB2-9594-F8C9D22CD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889" y="3255509"/>
              <a:ext cx="231639" cy="210913"/>
            </a:xfrm>
            <a:custGeom>
              <a:avLst/>
              <a:gdLst>
                <a:gd name="T0" fmla="*/ 1 w 259"/>
                <a:gd name="T1" fmla="*/ 1 h 209"/>
                <a:gd name="T2" fmla="*/ 1 w 259"/>
                <a:gd name="T3" fmla="*/ 1 h 209"/>
                <a:gd name="T4" fmla="*/ 1 w 259"/>
                <a:gd name="T5" fmla="*/ 1 h 209"/>
                <a:gd name="T6" fmla="*/ 1 w 259"/>
                <a:gd name="T7" fmla="*/ 1 h 209"/>
                <a:gd name="T8" fmla="*/ 1 w 259"/>
                <a:gd name="T9" fmla="*/ 1 h 209"/>
                <a:gd name="T10" fmla="*/ 1 w 259"/>
                <a:gd name="T11" fmla="*/ 1 h 209"/>
                <a:gd name="T12" fmla="*/ 1 w 259"/>
                <a:gd name="T13" fmla="*/ 1 h 209"/>
                <a:gd name="T14" fmla="*/ 1 w 259"/>
                <a:gd name="T15" fmla="*/ 1 h 209"/>
                <a:gd name="T16" fmla="*/ 1 w 259"/>
                <a:gd name="T17" fmla="*/ 1 h 209"/>
                <a:gd name="T18" fmla="*/ 1 w 259"/>
                <a:gd name="T19" fmla="*/ 1 h 209"/>
                <a:gd name="T20" fmla="*/ 1 w 259"/>
                <a:gd name="T21" fmla="*/ 0 h 209"/>
                <a:gd name="T22" fmla="*/ 1 w 259"/>
                <a:gd name="T23" fmla="*/ 1 h 209"/>
                <a:gd name="T24" fmla="*/ 1 w 259"/>
                <a:gd name="T25" fmla="*/ 1 h 209"/>
                <a:gd name="T26" fmla="*/ 1 w 259"/>
                <a:gd name="T27" fmla="*/ 1 h 209"/>
                <a:gd name="T28" fmla="*/ 1 w 259"/>
                <a:gd name="T29" fmla="*/ 1 h 209"/>
                <a:gd name="T30" fmla="*/ 1 w 259"/>
                <a:gd name="T31" fmla="*/ 1 h 209"/>
                <a:gd name="T32" fmla="*/ 1 w 259"/>
                <a:gd name="T33" fmla="*/ 1 h 209"/>
                <a:gd name="T34" fmla="*/ 0 w 259"/>
                <a:gd name="T35" fmla="*/ 1 h 209"/>
                <a:gd name="T36" fmla="*/ 1 w 259"/>
                <a:gd name="T37" fmla="*/ 1 h 209"/>
                <a:gd name="T38" fmla="*/ 0 w 259"/>
                <a:gd name="T39" fmla="*/ 1 h 209"/>
                <a:gd name="T40" fmla="*/ 0 w 259"/>
                <a:gd name="T41" fmla="*/ 1 h 209"/>
                <a:gd name="T42" fmla="*/ 1 w 259"/>
                <a:gd name="T43" fmla="*/ 1 h 209"/>
                <a:gd name="T44" fmla="*/ 1 w 259"/>
                <a:gd name="T45" fmla="*/ 1 h 209"/>
                <a:gd name="T46" fmla="*/ 1 w 259"/>
                <a:gd name="T47" fmla="*/ 1 h 209"/>
                <a:gd name="T48" fmla="*/ 1 w 259"/>
                <a:gd name="T49" fmla="*/ 1 h 209"/>
                <a:gd name="T50" fmla="*/ 1 w 259"/>
                <a:gd name="T51" fmla="*/ 1 h 209"/>
                <a:gd name="T52" fmla="*/ 1 w 259"/>
                <a:gd name="T53" fmla="*/ 1 h 209"/>
                <a:gd name="T54" fmla="*/ 1 w 259"/>
                <a:gd name="T55" fmla="*/ 1 h 209"/>
                <a:gd name="T56" fmla="*/ 1 w 259"/>
                <a:gd name="T57" fmla="*/ 1 h 209"/>
                <a:gd name="T58" fmla="*/ 1 w 259"/>
                <a:gd name="T59" fmla="*/ 1 h 20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9"/>
                <a:gd name="T91" fmla="*/ 0 h 209"/>
                <a:gd name="T92" fmla="*/ 259 w 259"/>
                <a:gd name="T93" fmla="*/ 209 h 20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9" h="209">
                  <a:moveTo>
                    <a:pt x="241" y="177"/>
                  </a:moveTo>
                  <a:lnTo>
                    <a:pt x="241" y="177"/>
                  </a:lnTo>
                  <a:lnTo>
                    <a:pt x="224" y="144"/>
                  </a:lnTo>
                  <a:lnTo>
                    <a:pt x="224" y="129"/>
                  </a:lnTo>
                  <a:lnTo>
                    <a:pt x="241" y="144"/>
                  </a:lnTo>
                  <a:lnTo>
                    <a:pt x="259" y="113"/>
                  </a:lnTo>
                  <a:lnTo>
                    <a:pt x="241" y="113"/>
                  </a:lnTo>
                  <a:lnTo>
                    <a:pt x="207" y="66"/>
                  </a:lnTo>
                  <a:lnTo>
                    <a:pt x="207" y="33"/>
                  </a:lnTo>
                  <a:lnTo>
                    <a:pt x="190" y="18"/>
                  </a:lnTo>
                  <a:lnTo>
                    <a:pt x="138" y="0"/>
                  </a:lnTo>
                  <a:lnTo>
                    <a:pt x="103" y="33"/>
                  </a:lnTo>
                  <a:lnTo>
                    <a:pt x="103" y="48"/>
                  </a:lnTo>
                  <a:lnTo>
                    <a:pt x="69" y="66"/>
                  </a:lnTo>
                  <a:lnTo>
                    <a:pt x="69" y="96"/>
                  </a:lnTo>
                  <a:lnTo>
                    <a:pt x="51" y="96"/>
                  </a:lnTo>
                  <a:lnTo>
                    <a:pt x="17" y="113"/>
                  </a:lnTo>
                  <a:lnTo>
                    <a:pt x="0" y="113"/>
                  </a:lnTo>
                  <a:lnTo>
                    <a:pt x="17" y="144"/>
                  </a:lnTo>
                  <a:lnTo>
                    <a:pt x="0" y="177"/>
                  </a:lnTo>
                  <a:lnTo>
                    <a:pt x="0" y="209"/>
                  </a:lnTo>
                  <a:lnTo>
                    <a:pt x="34" y="192"/>
                  </a:lnTo>
                  <a:lnTo>
                    <a:pt x="69" y="192"/>
                  </a:lnTo>
                  <a:lnTo>
                    <a:pt x="121" y="209"/>
                  </a:lnTo>
                  <a:lnTo>
                    <a:pt x="138" y="209"/>
                  </a:lnTo>
                  <a:lnTo>
                    <a:pt x="155" y="209"/>
                  </a:lnTo>
                  <a:lnTo>
                    <a:pt x="172" y="209"/>
                  </a:lnTo>
                  <a:lnTo>
                    <a:pt x="207" y="209"/>
                  </a:lnTo>
                  <a:lnTo>
                    <a:pt x="224" y="177"/>
                  </a:lnTo>
                  <a:lnTo>
                    <a:pt x="241" y="17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7" name="Freeform 1560">
              <a:extLst>
                <a:ext uri="{FF2B5EF4-FFF2-40B4-BE49-F238E27FC236}">
                  <a16:creationId xmlns:a16="http://schemas.microsoft.com/office/drawing/2014/main" id="{C0A3BFB3-8662-4328-81C3-D1A56BC6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799" y="3432402"/>
              <a:ext cx="446734" cy="309563"/>
            </a:xfrm>
            <a:custGeom>
              <a:avLst/>
              <a:gdLst>
                <a:gd name="T0" fmla="*/ 1 w 503"/>
                <a:gd name="T1" fmla="*/ 1 h 303"/>
                <a:gd name="T2" fmla="*/ 1 w 503"/>
                <a:gd name="T3" fmla="*/ 1 h 303"/>
                <a:gd name="T4" fmla="*/ 1 w 503"/>
                <a:gd name="T5" fmla="*/ 1 h 303"/>
                <a:gd name="T6" fmla="*/ 1 w 503"/>
                <a:gd name="T7" fmla="*/ 1 h 303"/>
                <a:gd name="T8" fmla="*/ 1 w 503"/>
                <a:gd name="T9" fmla="*/ 1 h 303"/>
                <a:gd name="T10" fmla="*/ 1 w 503"/>
                <a:gd name="T11" fmla="*/ 1 h 303"/>
                <a:gd name="T12" fmla="*/ 1 w 503"/>
                <a:gd name="T13" fmla="*/ 1 h 303"/>
                <a:gd name="T14" fmla="*/ 1 w 503"/>
                <a:gd name="T15" fmla="*/ 1 h 303"/>
                <a:gd name="T16" fmla="*/ 1 w 503"/>
                <a:gd name="T17" fmla="*/ 1 h 303"/>
                <a:gd name="T18" fmla="*/ 1 w 503"/>
                <a:gd name="T19" fmla="*/ 1 h 303"/>
                <a:gd name="T20" fmla="*/ 1 w 503"/>
                <a:gd name="T21" fmla="*/ 1 h 303"/>
                <a:gd name="T22" fmla="*/ 1 w 503"/>
                <a:gd name="T23" fmla="*/ 1 h 303"/>
                <a:gd name="T24" fmla="*/ 1 w 503"/>
                <a:gd name="T25" fmla="*/ 1 h 303"/>
                <a:gd name="T26" fmla="*/ 1 w 503"/>
                <a:gd name="T27" fmla="*/ 1 h 303"/>
                <a:gd name="T28" fmla="*/ 0 w 503"/>
                <a:gd name="T29" fmla="*/ 1 h 303"/>
                <a:gd name="T30" fmla="*/ 1 w 503"/>
                <a:gd name="T31" fmla="*/ 1 h 303"/>
                <a:gd name="T32" fmla="*/ 1 w 503"/>
                <a:gd name="T33" fmla="*/ 1 h 303"/>
                <a:gd name="T34" fmla="*/ 1 w 503"/>
                <a:gd name="T35" fmla="*/ 1 h 303"/>
                <a:gd name="T36" fmla="*/ 1 w 503"/>
                <a:gd name="T37" fmla="*/ 1 h 303"/>
                <a:gd name="T38" fmla="*/ 1 w 503"/>
                <a:gd name="T39" fmla="*/ 1 h 303"/>
                <a:gd name="T40" fmla="*/ 1 w 503"/>
                <a:gd name="T41" fmla="*/ 1 h 303"/>
                <a:gd name="T42" fmla="*/ 1 w 503"/>
                <a:gd name="T43" fmla="*/ 1 h 303"/>
                <a:gd name="T44" fmla="*/ 1 w 503"/>
                <a:gd name="T45" fmla="*/ 1 h 303"/>
                <a:gd name="T46" fmla="*/ 1 w 503"/>
                <a:gd name="T47" fmla="*/ 1 h 303"/>
                <a:gd name="T48" fmla="*/ 1 w 503"/>
                <a:gd name="T49" fmla="*/ 1 h 303"/>
                <a:gd name="T50" fmla="*/ 1 w 503"/>
                <a:gd name="T51" fmla="*/ 1 h 303"/>
                <a:gd name="T52" fmla="*/ 1 w 503"/>
                <a:gd name="T53" fmla="*/ 0 h 303"/>
                <a:gd name="T54" fmla="*/ 1 w 503"/>
                <a:gd name="T55" fmla="*/ 0 h 303"/>
                <a:gd name="T56" fmla="*/ 1 w 503"/>
                <a:gd name="T57" fmla="*/ 0 h 303"/>
                <a:gd name="T58" fmla="*/ 1 w 503"/>
                <a:gd name="T59" fmla="*/ 1 h 303"/>
                <a:gd name="T60" fmla="*/ 1 w 503"/>
                <a:gd name="T61" fmla="*/ 1 h 303"/>
                <a:gd name="T62" fmla="*/ 1 w 503"/>
                <a:gd name="T63" fmla="*/ 1 h 303"/>
                <a:gd name="T64" fmla="*/ 1 w 503"/>
                <a:gd name="T65" fmla="*/ 1 h 303"/>
                <a:gd name="T66" fmla="*/ 1 w 503"/>
                <a:gd name="T67" fmla="*/ 1 h 303"/>
                <a:gd name="T68" fmla="*/ 1 w 503"/>
                <a:gd name="T69" fmla="*/ 1 h 303"/>
                <a:gd name="T70" fmla="*/ 1 w 503"/>
                <a:gd name="T71" fmla="*/ 1 h 303"/>
                <a:gd name="T72" fmla="*/ 1 w 503"/>
                <a:gd name="T73" fmla="*/ 1 h 303"/>
                <a:gd name="T74" fmla="*/ 1 w 503"/>
                <a:gd name="T75" fmla="*/ 1 h 303"/>
                <a:gd name="T76" fmla="*/ 1 w 503"/>
                <a:gd name="T77" fmla="*/ 1 h 303"/>
                <a:gd name="T78" fmla="*/ 1 w 503"/>
                <a:gd name="T79" fmla="*/ 1 h 303"/>
                <a:gd name="T80" fmla="*/ 1 w 503"/>
                <a:gd name="T81" fmla="*/ 1 h 303"/>
                <a:gd name="T82" fmla="*/ 1 w 503"/>
                <a:gd name="T83" fmla="*/ 1 h 303"/>
                <a:gd name="T84" fmla="*/ 1 w 503"/>
                <a:gd name="T85" fmla="*/ 1 h 303"/>
                <a:gd name="T86" fmla="*/ 1 w 503"/>
                <a:gd name="T87" fmla="*/ 1 h 303"/>
                <a:gd name="T88" fmla="*/ 1 w 503"/>
                <a:gd name="T89" fmla="*/ 1 h 303"/>
                <a:gd name="T90" fmla="*/ 1 w 503"/>
                <a:gd name="T91" fmla="*/ 1 h 303"/>
                <a:gd name="T92" fmla="*/ 1 w 503"/>
                <a:gd name="T93" fmla="*/ 1 h 303"/>
                <a:gd name="T94" fmla="*/ 1 w 503"/>
                <a:gd name="T95" fmla="*/ 1 h 303"/>
                <a:gd name="T96" fmla="*/ 1 w 503"/>
                <a:gd name="T97" fmla="*/ 1 h 303"/>
                <a:gd name="T98" fmla="*/ 1 w 503"/>
                <a:gd name="T99" fmla="*/ 1 h 303"/>
                <a:gd name="T100" fmla="*/ 1 w 503"/>
                <a:gd name="T101" fmla="*/ 1 h 303"/>
                <a:gd name="T102" fmla="*/ 1 w 503"/>
                <a:gd name="T103" fmla="*/ 1 h 303"/>
                <a:gd name="T104" fmla="*/ 1 w 503"/>
                <a:gd name="T105" fmla="*/ 1 h 303"/>
                <a:gd name="T106" fmla="*/ 1 w 503"/>
                <a:gd name="T107" fmla="*/ 1 h 303"/>
                <a:gd name="T108" fmla="*/ 1 w 503"/>
                <a:gd name="T109" fmla="*/ 1 h 303"/>
                <a:gd name="T110" fmla="*/ 1 w 503"/>
                <a:gd name="T111" fmla="*/ 1 h 303"/>
                <a:gd name="T112" fmla="*/ 1 w 503"/>
                <a:gd name="T113" fmla="*/ 1 h 3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3"/>
                <a:gd name="T172" fmla="*/ 0 h 303"/>
                <a:gd name="T173" fmla="*/ 503 w 503"/>
                <a:gd name="T174" fmla="*/ 303 h 3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3" h="303">
                  <a:moveTo>
                    <a:pt x="209" y="272"/>
                  </a:moveTo>
                  <a:lnTo>
                    <a:pt x="209" y="272"/>
                  </a:lnTo>
                  <a:lnTo>
                    <a:pt x="173" y="272"/>
                  </a:lnTo>
                  <a:lnTo>
                    <a:pt x="173" y="255"/>
                  </a:lnTo>
                  <a:lnTo>
                    <a:pt x="192" y="224"/>
                  </a:lnTo>
                  <a:lnTo>
                    <a:pt x="227" y="224"/>
                  </a:lnTo>
                  <a:lnTo>
                    <a:pt x="227" y="207"/>
                  </a:lnTo>
                  <a:lnTo>
                    <a:pt x="209" y="176"/>
                  </a:lnTo>
                  <a:lnTo>
                    <a:pt x="209" y="159"/>
                  </a:lnTo>
                  <a:lnTo>
                    <a:pt x="156" y="144"/>
                  </a:lnTo>
                  <a:lnTo>
                    <a:pt x="121" y="159"/>
                  </a:lnTo>
                  <a:lnTo>
                    <a:pt x="86" y="176"/>
                  </a:lnTo>
                  <a:lnTo>
                    <a:pt x="69" y="176"/>
                  </a:lnTo>
                  <a:lnTo>
                    <a:pt x="17" y="176"/>
                  </a:lnTo>
                  <a:lnTo>
                    <a:pt x="0" y="159"/>
                  </a:lnTo>
                  <a:lnTo>
                    <a:pt x="17" y="128"/>
                  </a:lnTo>
                  <a:lnTo>
                    <a:pt x="35" y="96"/>
                  </a:lnTo>
                  <a:lnTo>
                    <a:pt x="52" y="80"/>
                  </a:lnTo>
                  <a:lnTo>
                    <a:pt x="35" y="32"/>
                  </a:lnTo>
                  <a:lnTo>
                    <a:pt x="69" y="15"/>
                  </a:lnTo>
                  <a:lnTo>
                    <a:pt x="104" y="15"/>
                  </a:lnTo>
                  <a:lnTo>
                    <a:pt x="156" y="32"/>
                  </a:lnTo>
                  <a:lnTo>
                    <a:pt x="173" y="32"/>
                  </a:lnTo>
                  <a:lnTo>
                    <a:pt x="192" y="32"/>
                  </a:lnTo>
                  <a:lnTo>
                    <a:pt x="209" y="32"/>
                  </a:lnTo>
                  <a:lnTo>
                    <a:pt x="244" y="32"/>
                  </a:lnTo>
                  <a:lnTo>
                    <a:pt x="261" y="0"/>
                  </a:lnTo>
                  <a:lnTo>
                    <a:pt x="278" y="0"/>
                  </a:lnTo>
                  <a:lnTo>
                    <a:pt x="330" y="0"/>
                  </a:lnTo>
                  <a:lnTo>
                    <a:pt x="348" y="15"/>
                  </a:lnTo>
                  <a:lnTo>
                    <a:pt x="330" y="15"/>
                  </a:lnTo>
                  <a:lnTo>
                    <a:pt x="348" y="32"/>
                  </a:lnTo>
                  <a:lnTo>
                    <a:pt x="365" y="32"/>
                  </a:lnTo>
                  <a:lnTo>
                    <a:pt x="382" y="63"/>
                  </a:lnTo>
                  <a:lnTo>
                    <a:pt x="399" y="80"/>
                  </a:lnTo>
                  <a:lnTo>
                    <a:pt x="417" y="63"/>
                  </a:lnTo>
                  <a:lnTo>
                    <a:pt x="503" y="111"/>
                  </a:lnTo>
                  <a:lnTo>
                    <a:pt x="486" y="176"/>
                  </a:lnTo>
                  <a:lnTo>
                    <a:pt x="468" y="159"/>
                  </a:lnTo>
                  <a:lnTo>
                    <a:pt x="451" y="176"/>
                  </a:lnTo>
                  <a:lnTo>
                    <a:pt x="451" y="207"/>
                  </a:lnTo>
                  <a:lnTo>
                    <a:pt x="434" y="207"/>
                  </a:lnTo>
                  <a:lnTo>
                    <a:pt x="348" y="255"/>
                  </a:lnTo>
                  <a:lnTo>
                    <a:pt x="382" y="272"/>
                  </a:lnTo>
                  <a:lnTo>
                    <a:pt x="399" y="272"/>
                  </a:lnTo>
                  <a:lnTo>
                    <a:pt x="382" y="272"/>
                  </a:lnTo>
                  <a:lnTo>
                    <a:pt x="330" y="303"/>
                  </a:lnTo>
                  <a:lnTo>
                    <a:pt x="313" y="303"/>
                  </a:lnTo>
                  <a:lnTo>
                    <a:pt x="313" y="288"/>
                  </a:lnTo>
                  <a:lnTo>
                    <a:pt x="296" y="272"/>
                  </a:lnTo>
                  <a:lnTo>
                    <a:pt x="330" y="255"/>
                  </a:lnTo>
                  <a:lnTo>
                    <a:pt x="278" y="240"/>
                  </a:lnTo>
                  <a:lnTo>
                    <a:pt x="278" y="224"/>
                  </a:lnTo>
                  <a:lnTo>
                    <a:pt x="244" y="224"/>
                  </a:lnTo>
                  <a:lnTo>
                    <a:pt x="227" y="255"/>
                  </a:lnTo>
                  <a:lnTo>
                    <a:pt x="209" y="255"/>
                  </a:lnTo>
                  <a:lnTo>
                    <a:pt x="209" y="27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8" name="Freeform 1561">
              <a:extLst>
                <a:ext uri="{FF2B5EF4-FFF2-40B4-BE49-F238E27FC236}">
                  <a16:creationId xmlns:a16="http://schemas.microsoft.com/office/drawing/2014/main" id="{80ACFB35-83A2-4C9B-9E9A-BD60753CD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388" y="3177266"/>
              <a:ext cx="169594" cy="112260"/>
            </a:xfrm>
            <a:custGeom>
              <a:avLst/>
              <a:gdLst>
                <a:gd name="T0" fmla="*/ 1 w 190"/>
                <a:gd name="T1" fmla="*/ 0 h 111"/>
                <a:gd name="T2" fmla="*/ 1 w 190"/>
                <a:gd name="T3" fmla="*/ 0 h 111"/>
                <a:gd name="T4" fmla="*/ 1 w 190"/>
                <a:gd name="T5" fmla="*/ 0 h 111"/>
                <a:gd name="T6" fmla="*/ 1 w 190"/>
                <a:gd name="T7" fmla="*/ 0 h 111"/>
                <a:gd name="T8" fmla="*/ 1 w 190"/>
                <a:gd name="T9" fmla="*/ 0 h 111"/>
                <a:gd name="T10" fmla="*/ 1 w 190"/>
                <a:gd name="T11" fmla="*/ 0 h 111"/>
                <a:gd name="T12" fmla="*/ 1 w 190"/>
                <a:gd name="T13" fmla="*/ 0 h 111"/>
                <a:gd name="T14" fmla="*/ 0 w 190"/>
                <a:gd name="T15" fmla="*/ 0 h 111"/>
                <a:gd name="T16" fmla="*/ 0 w 190"/>
                <a:gd name="T17" fmla="*/ 0 h 111"/>
                <a:gd name="T18" fmla="*/ 1 w 190"/>
                <a:gd name="T19" fmla="*/ 0 h 111"/>
                <a:gd name="T20" fmla="*/ 1 w 190"/>
                <a:gd name="T21" fmla="*/ 0 h 111"/>
                <a:gd name="T22" fmla="*/ 1 w 190"/>
                <a:gd name="T23" fmla="*/ 0 h 111"/>
                <a:gd name="T24" fmla="*/ 1 w 190"/>
                <a:gd name="T25" fmla="*/ 0 h 111"/>
                <a:gd name="T26" fmla="*/ 1 w 190"/>
                <a:gd name="T27" fmla="*/ 0 h 111"/>
                <a:gd name="T28" fmla="*/ 1 w 190"/>
                <a:gd name="T29" fmla="*/ 0 h 111"/>
                <a:gd name="T30" fmla="*/ 1 w 190"/>
                <a:gd name="T31" fmla="*/ 0 h 111"/>
                <a:gd name="T32" fmla="*/ 1 w 190"/>
                <a:gd name="T33" fmla="*/ 0 h 111"/>
                <a:gd name="T34" fmla="*/ 1 w 190"/>
                <a:gd name="T35" fmla="*/ 0 h 111"/>
                <a:gd name="T36" fmla="*/ 1 w 190"/>
                <a:gd name="T37" fmla="*/ 0 h 111"/>
                <a:gd name="T38" fmla="*/ 1 w 190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0"/>
                <a:gd name="T61" fmla="*/ 0 h 111"/>
                <a:gd name="T62" fmla="*/ 190 w 190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0" h="111">
                  <a:moveTo>
                    <a:pt x="86" y="0"/>
                  </a:moveTo>
                  <a:lnTo>
                    <a:pt x="86" y="0"/>
                  </a:lnTo>
                  <a:lnTo>
                    <a:pt x="86" y="48"/>
                  </a:lnTo>
                  <a:lnTo>
                    <a:pt x="69" y="48"/>
                  </a:lnTo>
                  <a:lnTo>
                    <a:pt x="52" y="48"/>
                  </a:lnTo>
                  <a:lnTo>
                    <a:pt x="34" y="15"/>
                  </a:lnTo>
                  <a:lnTo>
                    <a:pt x="17" y="30"/>
                  </a:lnTo>
                  <a:lnTo>
                    <a:pt x="0" y="63"/>
                  </a:lnTo>
                  <a:lnTo>
                    <a:pt x="0" y="96"/>
                  </a:lnTo>
                  <a:lnTo>
                    <a:pt x="17" y="78"/>
                  </a:lnTo>
                  <a:lnTo>
                    <a:pt x="86" y="78"/>
                  </a:lnTo>
                  <a:lnTo>
                    <a:pt x="103" y="78"/>
                  </a:lnTo>
                  <a:lnTo>
                    <a:pt x="155" y="111"/>
                  </a:lnTo>
                  <a:lnTo>
                    <a:pt x="190" y="78"/>
                  </a:lnTo>
                  <a:lnTo>
                    <a:pt x="173" y="48"/>
                  </a:lnTo>
                  <a:lnTo>
                    <a:pt x="173" y="30"/>
                  </a:lnTo>
                  <a:lnTo>
                    <a:pt x="173" y="15"/>
                  </a:lnTo>
                  <a:lnTo>
                    <a:pt x="138" y="15"/>
                  </a:lnTo>
                  <a:lnTo>
                    <a:pt x="103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49" name="Freeform 1562">
              <a:extLst>
                <a:ext uri="{FF2B5EF4-FFF2-40B4-BE49-F238E27FC236}">
                  <a16:creationId xmlns:a16="http://schemas.microsoft.com/office/drawing/2014/main" id="{CF6F6F73-4E1D-4008-A79F-9E36AEDD9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388" y="3255509"/>
              <a:ext cx="136504" cy="115661"/>
            </a:xfrm>
            <a:custGeom>
              <a:avLst/>
              <a:gdLst>
                <a:gd name="T0" fmla="*/ 0 w 155"/>
                <a:gd name="T1" fmla="*/ 1 h 113"/>
                <a:gd name="T2" fmla="*/ 0 w 155"/>
                <a:gd name="T3" fmla="*/ 1 h 113"/>
                <a:gd name="T4" fmla="*/ 0 w 155"/>
                <a:gd name="T5" fmla="*/ 1 h 113"/>
                <a:gd name="T6" fmla="*/ 0 w 155"/>
                <a:gd name="T7" fmla="*/ 1 h 113"/>
                <a:gd name="T8" fmla="*/ 1 w 155"/>
                <a:gd name="T9" fmla="*/ 0 h 113"/>
                <a:gd name="T10" fmla="*/ 1 w 155"/>
                <a:gd name="T11" fmla="*/ 0 h 113"/>
                <a:gd name="T12" fmla="*/ 1 w 155"/>
                <a:gd name="T13" fmla="*/ 0 h 113"/>
                <a:gd name="T14" fmla="*/ 1 w 155"/>
                <a:gd name="T15" fmla="*/ 1 h 113"/>
                <a:gd name="T16" fmla="*/ 1 w 155"/>
                <a:gd name="T17" fmla="*/ 1 h 113"/>
                <a:gd name="T18" fmla="*/ 1 w 155"/>
                <a:gd name="T19" fmla="*/ 1 h 113"/>
                <a:gd name="T20" fmla="*/ 1 w 155"/>
                <a:gd name="T21" fmla="*/ 1 h 113"/>
                <a:gd name="T22" fmla="*/ 1 w 155"/>
                <a:gd name="T23" fmla="*/ 1 h 113"/>
                <a:gd name="T24" fmla="*/ 1 w 155"/>
                <a:gd name="T25" fmla="*/ 1 h 113"/>
                <a:gd name="T26" fmla="*/ 1 w 155"/>
                <a:gd name="T27" fmla="*/ 1 h 113"/>
                <a:gd name="T28" fmla="*/ 1 w 155"/>
                <a:gd name="T29" fmla="*/ 1 h 113"/>
                <a:gd name="T30" fmla="*/ 1 w 155"/>
                <a:gd name="T31" fmla="*/ 1 h 113"/>
                <a:gd name="T32" fmla="*/ 0 w 155"/>
                <a:gd name="T33" fmla="*/ 1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5"/>
                <a:gd name="T52" fmla="*/ 0 h 113"/>
                <a:gd name="T53" fmla="*/ 155 w 155"/>
                <a:gd name="T54" fmla="*/ 113 h 1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5" h="113">
                  <a:moveTo>
                    <a:pt x="0" y="48"/>
                  </a:moveTo>
                  <a:lnTo>
                    <a:pt x="0" y="48"/>
                  </a:lnTo>
                  <a:lnTo>
                    <a:pt x="0" y="33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86" y="0"/>
                  </a:lnTo>
                  <a:lnTo>
                    <a:pt x="103" y="0"/>
                  </a:lnTo>
                  <a:lnTo>
                    <a:pt x="155" y="33"/>
                  </a:lnTo>
                  <a:lnTo>
                    <a:pt x="155" y="48"/>
                  </a:lnTo>
                  <a:lnTo>
                    <a:pt x="121" y="66"/>
                  </a:lnTo>
                  <a:lnTo>
                    <a:pt x="121" y="96"/>
                  </a:lnTo>
                  <a:lnTo>
                    <a:pt x="103" y="96"/>
                  </a:lnTo>
                  <a:lnTo>
                    <a:pt x="69" y="113"/>
                  </a:lnTo>
                  <a:lnTo>
                    <a:pt x="52" y="113"/>
                  </a:lnTo>
                  <a:lnTo>
                    <a:pt x="34" y="96"/>
                  </a:lnTo>
                  <a:lnTo>
                    <a:pt x="34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0" name="Freeform 1563">
              <a:extLst>
                <a:ext uri="{FF2B5EF4-FFF2-40B4-BE49-F238E27FC236}">
                  <a16:creationId xmlns:a16="http://schemas.microsoft.com/office/drawing/2014/main" id="{B9BE7B3B-70F8-4ED9-8A0E-DAFA701AE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8436" y="3109229"/>
              <a:ext cx="107546" cy="81644"/>
            </a:xfrm>
            <a:custGeom>
              <a:avLst/>
              <a:gdLst>
                <a:gd name="T0" fmla="*/ 0 w 121"/>
                <a:gd name="T1" fmla="*/ 0 h 81"/>
                <a:gd name="T2" fmla="*/ 0 w 121"/>
                <a:gd name="T3" fmla="*/ 0 h 81"/>
                <a:gd name="T4" fmla="*/ 0 w 121"/>
                <a:gd name="T5" fmla="*/ 0 h 81"/>
                <a:gd name="T6" fmla="*/ 0 w 121"/>
                <a:gd name="T7" fmla="*/ 0 h 81"/>
                <a:gd name="T8" fmla="*/ 0 w 121"/>
                <a:gd name="T9" fmla="*/ 0 h 81"/>
                <a:gd name="T10" fmla="*/ 0 w 121"/>
                <a:gd name="T11" fmla="*/ 0 h 81"/>
                <a:gd name="T12" fmla="*/ 0 w 121"/>
                <a:gd name="T13" fmla="*/ 0 h 81"/>
                <a:gd name="T14" fmla="*/ 0 w 121"/>
                <a:gd name="T15" fmla="*/ 0 h 81"/>
                <a:gd name="T16" fmla="*/ 0 w 121"/>
                <a:gd name="T17" fmla="*/ 0 h 81"/>
                <a:gd name="T18" fmla="*/ 0 w 121"/>
                <a:gd name="T19" fmla="*/ 0 h 81"/>
                <a:gd name="T20" fmla="*/ 0 w 121"/>
                <a:gd name="T21" fmla="*/ 0 h 81"/>
                <a:gd name="T22" fmla="*/ 0 w 121"/>
                <a:gd name="T23" fmla="*/ 0 h 81"/>
                <a:gd name="T24" fmla="*/ 0 w 121"/>
                <a:gd name="T25" fmla="*/ 0 h 81"/>
                <a:gd name="T26" fmla="*/ 0 w 121"/>
                <a:gd name="T27" fmla="*/ 0 h 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"/>
                <a:gd name="T43" fmla="*/ 0 h 81"/>
                <a:gd name="T44" fmla="*/ 121 w 121"/>
                <a:gd name="T45" fmla="*/ 81 h 8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" h="81">
                  <a:moveTo>
                    <a:pt x="17" y="66"/>
                  </a:moveTo>
                  <a:lnTo>
                    <a:pt x="17" y="66"/>
                  </a:lnTo>
                  <a:lnTo>
                    <a:pt x="0" y="48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52" y="0"/>
                  </a:lnTo>
                  <a:lnTo>
                    <a:pt x="121" y="0"/>
                  </a:lnTo>
                  <a:lnTo>
                    <a:pt x="104" y="18"/>
                  </a:lnTo>
                  <a:lnTo>
                    <a:pt x="86" y="18"/>
                  </a:lnTo>
                  <a:lnTo>
                    <a:pt x="104" y="66"/>
                  </a:lnTo>
                  <a:lnTo>
                    <a:pt x="104" y="81"/>
                  </a:lnTo>
                  <a:lnTo>
                    <a:pt x="69" y="81"/>
                  </a:lnTo>
                  <a:lnTo>
                    <a:pt x="34" y="66"/>
                  </a:lnTo>
                  <a:lnTo>
                    <a:pt x="17" y="6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1" name="Freeform 1564">
              <a:extLst>
                <a:ext uri="{FF2B5EF4-FFF2-40B4-BE49-F238E27FC236}">
                  <a16:creationId xmlns:a16="http://schemas.microsoft.com/office/drawing/2014/main" id="{2978C868-87AD-42BF-BD8A-E7BA269AC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345" y="3578679"/>
              <a:ext cx="91002" cy="112260"/>
            </a:xfrm>
            <a:custGeom>
              <a:avLst/>
              <a:gdLst>
                <a:gd name="T0" fmla="*/ 0 w 104"/>
                <a:gd name="T1" fmla="*/ 1 h 111"/>
                <a:gd name="T2" fmla="*/ 0 w 104"/>
                <a:gd name="T3" fmla="*/ 1 h 111"/>
                <a:gd name="T4" fmla="*/ 1 w 104"/>
                <a:gd name="T5" fmla="*/ 1 h 111"/>
                <a:gd name="T6" fmla="*/ 1 w 104"/>
                <a:gd name="T7" fmla="*/ 1 h 111"/>
                <a:gd name="T8" fmla="*/ 1 w 104"/>
                <a:gd name="T9" fmla="*/ 1 h 111"/>
                <a:gd name="T10" fmla="*/ 1 w 104"/>
                <a:gd name="T11" fmla="*/ 1 h 111"/>
                <a:gd name="T12" fmla="*/ 1 w 104"/>
                <a:gd name="T13" fmla="*/ 1 h 111"/>
                <a:gd name="T14" fmla="*/ 1 w 104"/>
                <a:gd name="T15" fmla="*/ 1 h 111"/>
                <a:gd name="T16" fmla="*/ 1 w 104"/>
                <a:gd name="T17" fmla="*/ 1 h 111"/>
                <a:gd name="T18" fmla="*/ 1 w 104"/>
                <a:gd name="T19" fmla="*/ 1 h 111"/>
                <a:gd name="T20" fmla="*/ 1 w 104"/>
                <a:gd name="T21" fmla="*/ 0 h 111"/>
                <a:gd name="T22" fmla="*/ 0 w 104"/>
                <a:gd name="T23" fmla="*/ 1 h 1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4"/>
                <a:gd name="T37" fmla="*/ 0 h 111"/>
                <a:gd name="T38" fmla="*/ 104 w 104"/>
                <a:gd name="T39" fmla="*/ 111 h 1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4" h="111">
                  <a:moveTo>
                    <a:pt x="0" y="15"/>
                  </a:moveTo>
                  <a:lnTo>
                    <a:pt x="0" y="15"/>
                  </a:lnTo>
                  <a:lnTo>
                    <a:pt x="17" y="15"/>
                  </a:lnTo>
                  <a:lnTo>
                    <a:pt x="52" y="63"/>
                  </a:lnTo>
                  <a:lnTo>
                    <a:pt x="52" y="111"/>
                  </a:lnTo>
                  <a:lnTo>
                    <a:pt x="69" y="80"/>
                  </a:lnTo>
                  <a:lnTo>
                    <a:pt x="104" y="80"/>
                  </a:lnTo>
                  <a:lnTo>
                    <a:pt x="104" y="63"/>
                  </a:lnTo>
                  <a:lnTo>
                    <a:pt x="86" y="32"/>
                  </a:lnTo>
                  <a:lnTo>
                    <a:pt x="86" y="15"/>
                  </a:lnTo>
                  <a:lnTo>
                    <a:pt x="3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2" name="Freeform 1565">
              <a:extLst>
                <a:ext uri="{FF2B5EF4-FFF2-40B4-BE49-F238E27FC236}">
                  <a16:creationId xmlns:a16="http://schemas.microsoft.com/office/drawing/2014/main" id="{8EB181C2-3A46-474F-A055-82A72BE35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163" y="3595690"/>
              <a:ext cx="235774" cy="176893"/>
            </a:xfrm>
            <a:custGeom>
              <a:avLst/>
              <a:gdLst>
                <a:gd name="T0" fmla="*/ 1 w 261"/>
                <a:gd name="T1" fmla="*/ 0 h 177"/>
                <a:gd name="T2" fmla="*/ 1 w 261"/>
                <a:gd name="T3" fmla="*/ 0 h 177"/>
                <a:gd name="T4" fmla="*/ 1 w 261"/>
                <a:gd name="T5" fmla="*/ 0 h 177"/>
                <a:gd name="T6" fmla="*/ 1 w 261"/>
                <a:gd name="T7" fmla="*/ 0 h 177"/>
                <a:gd name="T8" fmla="*/ 1 w 261"/>
                <a:gd name="T9" fmla="*/ 0 h 177"/>
                <a:gd name="T10" fmla="*/ 1 w 261"/>
                <a:gd name="T11" fmla="*/ 0 h 177"/>
                <a:gd name="T12" fmla="*/ 1 w 261"/>
                <a:gd name="T13" fmla="*/ 0 h 177"/>
                <a:gd name="T14" fmla="*/ 1 w 261"/>
                <a:gd name="T15" fmla="*/ 0 h 177"/>
                <a:gd name="T16" fmla="*/ 1 w 261"/>
                <a:gd name="T17" fmla="*/ 0 h 177"/>
                <a:gd name="T18" fmla="*/ 1 w 261"/>
                <a:gd name="T19" fmla="*/ 0 h 177"/>
                <a:gd name="T20" fmla="*/ 1 w 261"/>
                <a:gd name="T21" fmla="*/ 0 h 177"/>
                <a:gd name="T22" fmla="*/ 1 w 261"/>
                <a:gd name="T23" fmla="*/ 0 h 177"/>
                <a:gd name="T24" fmla="*/ 1 w 261"/>
                <a:gd name="T25" fmla="*/ 0 h 177"/>
                <a:gd name="T26" fmla="*/ 1 w 261"/>
                <a:gd name="T27" fmla="*/ 0 h 177"/>
                <a:gd name="T28" fmla="*/ 1 w 261"/>
                <a:gd name="T29" fmla="*/ 0 h 177"/>
                <a:gd name="T30" fmla="*/ 1 w 261"/>
                <a:gd name="T31" fmla="*/ 0 h 177"/>
                <a:gd name="T32" fmla="*/ 1 w 261"/>
                <a:gd name="T33" fmla="*/ 0 h 177"/>
                <a:gd name="T34" fmla="*/ 1 w 261"/>
                <a:gd name="T35" fmla="*/ 0 h 177"/>
                <a:gd name="T36" fmla="*/ 1 w 261"/>
                <a:gd name="T37" fmla="*/ 0 h 177"/>
                <a:gd name="T38" fmla="*/ 1 w 261"/>
                <a:gd name="T39" fmla="*/ 0 h 177"/>
                <a:gd name="T40" fmla="*/ 1 w 261"/>
                <a:gd name="T41" fmla="*/ 0 h 177"/>
                <a:gd name="T42" fmla="*/ 1 w 261"/>
                <a:gd name="T43" fmla="*/ 0 h 177"/>
                <a:gd name="T44" fmla="*/ 0 w 261"/>
                <a:gd name="T45" fmla="*/ 0 h 177"/>
                <a:gd name="T46" fmla="*/ 1 w 261"/>
                <a:gd name="T47" fmla="*/ 0 h 17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1"/>
                <a:gd name="T73" fmla="*/ 0 h 177"/>
                <a:gd name="T74" fmla="*/ 261 w 261"/>
                <a:gd name="T75" fmla="*/ 177 h 17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1" h="177">
                  <a:moveTo>
                    <a:pt x="35" y="129"/>
                  </a:moveTo>
                  <a:lnTo>
                    <a:pt x="35" y="129"/>
                  </a:lnTo>
                  <a:lnTo>
                    <a:pt x="69" y="129"/>
                  </a:lnTo>
                  <a:lnTo>
                    <a:pt x="69" y="144"/>
                  </a:lnTo>
                  <a:lnTo>
                    <a:pt x="87" y="161"/>
                  </a:lnTo>
                  <a:lnTo>
                    <a:pt x="104" y="161"/>
                  </a:lnTo>
                  <a:lnTo>
                    <a:pt x="156" y="177"/>
                  </a:lnTo>
                  <a:lnTo>
                    <a:pt x="190" y="144"/>
                  </a:lnTo>
                  <a:lnTo>
                    <a:pt x="244" y="161"/>
                  </a:lnTo>
                  <a:lnTo>
                    <a:pt x="244" y="144"/>
                  </a:lnTo>
                  <a:lnTo>
                    <a:pt x="261" y="129"/>
                  </a:lnTo>
                  <a:lnTo>
                    <a:pt x="261" y="113"/>
                  </a:lnTo>
                  <a:lnTo>
                    <a:pt x="227" y="113"/>
                  </a:lnTo>
                  <a:lnTo>
                    <a:pt x="227" y="96"/>
                  </a:lnTo>
                  <a:lnTo>
                    <a:pt x="227" y="48"/>
                  </a:lnTo>
                  <a:lnTo>
                    <a:pt x="190" y="0"/>
                  </a:lnTo>
                  <a:lnTo>
                    <a:pt x="173" y="0"/>
                  </a:lnTo>
                  <a:lnTo>
                    <a:pt x="139" y="17"/>
                  </a:lnTo>
                  <a:lnTo>
                    <a:pt x="121" y="17"/>
                  </a:lnTo>
                  <a:lnTo>
                    <a:pt x="69" y="17"/>
                  </a:lnTo>
                  <a:lnTo>
                    <a:pt x="52" y="17"/>
                  </a:lnTo>
                  <a:lnTo>
                    <a:pt x="35" y="81"/>
                  </a:lnTo>
                  <a:lnTo>
                    <a:pt x="0" y="81"/>
                  </a:lnTo>
                  <a:lnTo>
                    <a:pt x="35" y="12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3" name="Freeform 1566">
              <a:extLst>
                <a:ext uri="{FF2B5EF4-FFF2-40B4-BE49-F238E27FC236}">
                  <a16:creationId xmlns:a16="http://schemas.microsoft.com/office/drawing/2014/main" id="{26CE5286-CDF2-45DB-BDCA-8DE287449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163" y="3837216"/>
              <a:ext cx="157185" cy="129269"/>
            </a:xfrm>
            <a:custGeom>
              <a:avLst/>
              <a:gdLst>
                <a:gd name="T0" fmla="*/ 0 w 175"/>
                <a:gd name="T1" fmla="*/ 1 h 128"/>
                <a:gd name="T2" fmla="*/ 0 w 175"/>
                <a:gd name="T3" fmla="*/ 1 h 128"/>
                <a:gd name="T4" fmla="*/ 0 w 175"/>
                <a:gd name="T5" fmla="*/ 0 h 128"/>
                <a:gd name="T6" fmla="*/ 0 w 175"/>
                <a:gd name="T7" fmla="*/ 0 h 128"/>
                <a:gd name="T8" fmla="*/ 0 w 175"/>
                <a:gd name="T9" fmla="*/ 1 h 128"/>
                <a:gd name="T10" fmla="*/ 0 w 175"/>
                <a:gd name="T11" fmla="*/ 0 h 128"/>
                <a:gd name="T12" fmla="*/ 0 w 175"/>
                <a:gd name="T13" fmla="*/ 1 h 128"/>
                <a:gd name="T14" fmla="*/ 0 w 175"/>
                <a:gd name="T15" fmla="*/ 1 h 128"/>
                <a:gd name="T16" fmla="*/ 0 w 175"/>
                <a:gd name="T17" fmla="*/ 1 h 128"/>
                <a:gd name="T18" fmla="*/ 0 w 175"/>
                <a:gd name="T19" fmla="*/ 1 h 128"/>
                <a:gd name="T20" fmla="*/ 0 w 175"/>
                <a:gd name="T21" fmla="*/ 1 h 128"/>
                <a:gd name="T22" fmla="*/ 0 w 175"/>
                <a:gd name="T23" fmla="*/ 1 h 128"/>
                <a:gd name="T24" fmla="*/ 0 w 175"/>
                <a:gd name="T25" fmla="*/ 1 h 128"/>
                <a:gd name="T26" fmla="*/ 0 w 175"/>
                <a:gd name="T27" fmla="*/ 1 h 128"/>
                <a:gd name="T28" fmla="*/ 0 w 175"/>
                <a:gd name="T29" fmla="*/ 1 h 128"/>
                <a:gd name="T30" fmla="*/ 0 w 175"/>
                <a:gd name="T31" fmla="*/ 1 h 128"/>
                <a:gd name="T32" fmla="*/ 0 w 175"/>
                <a:gd name="T33" fmla="*/ 1 h 128"/>
                <a:gd name="T34" fmla="*/ 0 w 175"/>
                <a:gd name="T35" fmla="*/ 1 h 128"/>
                <a:gd name="T36" fmla="*/ 0 w 175"/>
                <a:gd name="T37" fmla="*/ 1 h 128"/>
                <a:gd name="T38" fmla="*/ 0 w 175"/>
                <a:gd name="T39" fmla="*/ 1 h 128"/>
                <a:gd name="T40" fmla="*/ 0 w 175"/>
                <a:gd name="T41" fmla="*/ 1 h 128"/>
                <a:gd name="T42" fmla="*/ 0 w 175"/>
                <a:gd name="T43" fmla="*/ 1 h 1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"/>
                <a:gd name="T67" fmla="*/ 0 h 128"/>
                <a:gd name="T68" fmla="*/ 175 w 175"/>
                <a:gd name="T69" fmla="*/ 128 h 1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" h="128">
                  <a:moveTo>
                    <a:pt x="35" y="17"/>
                  </a:moveTo>
                  <a:lnTo>
                    <a:pt x="35" y="17"/>
                  </a:lnTo>
                  <a:lnTo>
                    <a:pt x="89" y="0"/>
                  </a:lnTo>
                  <a:lnTo>
                    <a:pt x="123" y="0"/>
                  </a:lnTo>
                  <a:lnTo>
                    <a:pt x="158" y="17"/>
                  </a:lnTo>
                  <a:lnTo>
                    <a:pt x="175" y="0"/>
                  </a:lnTo>
                  <a:lnTo>
                    <a:pt x="158" y="33"/>
                  </a:lnTo>
                  <a:lnTo>
                    <a:pt x="123" y="17"/>
                  </a:lnTo>
                  <a:lnTo>
                    <a:pt x="106" y="33"/>
                  </a:lnTo>
                  <a:lnTo>
                    <a:pt x="106" y="48"/>
                  </a:lnTo>
                  <a:lnTo>
                    <a:pt x="89" y="48"/>
                  </a:lnTo>
                  <a:lnTo>
                    <a:pt x="69" y="33"/>
                  </a:lnTo>
                  <a:lnTo>
                    <a:pt x="69" y="48"/>
                  </a:lnTo>
                  <a:lnTo>
                    <a:pt x="89" y="81"/>
                  </a:lnTo>
                  <a:lnTo>
                    <a:pt x="123" y="113"/>
                  </a:lnTo>
                  <a:lnTo>
                    <a:pt x="106" y="113"/>
                  </a:lnTo>
                  <a:lnTo>
                    <a:pt x="106" y="128"/>
                  </a:lnTo>
                  <a:lnTo>
                    <a:pt x="69" y="113"/>
                  </a:lnTo>
                  <a:lnTo>
                    <a:pt x="35" y="113"/>
                  </a:lnTo>
                  <a:lnTo>
                    <a:pt x="0" y="65"/>
                  </a:lnTo>
                  <a:lnTo>
                    <a:pt x="35" y="33"/>
                  </a:lnTo>
                  <a:lnTo>
                    <a:pt x="35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4" name="Freeform 1567">
              <a:extLst>
                <a:ext uri="{FF2B5EF4-FFF2-40B4-BE49-F238E27FC236}">
                  <a16:creationId xmlns:a16="http://schemas.microsoft.com/office/drawing/2014/main" id="{7D075180-E5F6-4B99-BBCC-87D8075C8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345" y="3741965"/>
              <a:ext cx="153047" cy="112260"/>
            </a:xfrm>
            <a:custGeom>
              <a:avLst/>
              <a:gdLst>
                <a:gd name="T0" fmla="*/ 0 w 173"/>
                <a:gd name="T1" fmla="*/ 1 h 113"/>
                <a:gd name="T2" fmla="*/ 0 w 173"/>
                <a:gd name="T3" fmla="*/ 1 h 113"/>
                <a:gd name="T4" fmla="*/ 0 w 173"/>
                <a:gd name="T5" fmla="*/ 1 h 113"/>
                <a:gd name="T6" fmla="*/ 0 w 173"/>
                <a:gd name="T7" fmla="*/ 1 h 113"/>
                <a:gd name="T8" fmla="*/ 0 w 173"/>
                <a:gd name="T9" fmla="*/ 1 h 113"/>
                <a:gd name="T10" fmla="*/ 0 w 173"/>
                <a:gd name="T11" fmla="*/ 1 h 113"/>
                <a:gd name="T12" fmla="*/ 0 w 173"/>
                <a:gd name="T13" fmla="*/ 1 h 113"/>
                <a:gd name="T14" fmla="*/ 0 w 173"/>
                <a:gd name="T15" fmla="*/ 1 h 113"/>
                <a:gd name="T16" fmla="*/ 0 w 173"/>
                <a:gd name="T17" fmla="*/ 1 h 113"/>
                <a:gd name="T18" fmla="*/ 0 w 173"/>
                <a:gd name="T19" fmla="*/ 1 h 113"/>
                <a:gd name="T20" fmla="*/ 0 w 173"/>
                <a:gd name="T21" fmla="*/ 1 h 113"/>
                <a:gd name="T22" fmla="*/ 0 w 173"/>
                <a:gd name="T23" fmla="*/ 1 h 113"/>
                <a:gd name="T24" fmla="*/ 0 w 173"/>
                <a:gd name="T25" fmla="*/ 1 h 113"/>
                <a:gd name="T26" fmla="*/ 0 w 173"/>
                <a:gd name="T27" fmla="*/ 1 h 113"/>
                <a:gd name="T28" fmla="*/ 0 w 173"/>
                <a:gd name="T29" fmla="*/ 1 h 113"/>
                <a:gd name="T30" fmla="*/ 0 w 173"/>
                <a:gd name="T31" fmla="*/ 0 h 113"/>
                <a:gd name="T32" fmla="*/ 0 w 173"/>
                <a:gd name="T33" fmla="*/ 1 h 113"/>
                <a:gd name="T34" fmla="*/ 0 w 173"/>
                <a:gd name="T35" fmla="*/ 1 h 113"/>
                <a:gd name="T36" fmla="*/ 0 w 173"/>
                <a:gd name="T37" fmla="*/ 1 h 113"/>
                <a:gd name="T38" fmla="*/ 0 w 173"/>
                <a:gd name="T39" fmla="*/ 0 h 113"/>
                <a:gd name="T40" fmla="*/ 0 w 173"/>
                <a:gd name="T41" fmla="*/ 1 h 1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3"/>
                <a:gd name="T64" fmla="*/ 0 h 113"/>
                <a:gd name="T65" fmla="*/ 173 w 173"/>
                <a:gd name="T66" fmla="*/ 113 h 11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3" h="113">
                  <a:moveTo>
                    <a:pt x="173" y="17"/>
                  </a:moveTo>
                  <a:lnTo>
                    <a:pt x="173" y="17"/>
                  </a:lnTo>
                  <a:lnTo>
                    <a:pt x="173" y="33"/>
                  </a:lnTo>
                  <a:lnTo>
                    <a:pt x="156" y="33"/>
                  </a:lnTo>
                  <a:lnTo>
                    <a:pt x="139" y="65"/>
                  </a:lnTo>
                  <a:lnTo>
                    <a:pt x="156" y="81"/>
                  </a:lnTo>
                  <a:lnTo>
                    <a:pt x="121" y="81"/>
                  </a:lnTo>
                  <a:lnTo>
                    <a:pt x="104" y="96"/>
                  </a:lnTo>
                  <a:lnTo>
                    <a:pt x="87" y="113"/>
                  </a:lnTo>
                  <a:lnTo>
                    <a:pt x="52" y="96"/>
                  </a:lnTo>
                  <a:lnTo>
                    <a:pt x="18" y="96"/>
                  </a:lnTo>
                  <a:lnTo>
                    <a:pt x="18" y="81"/>
                  </a:lnTo>
                  <a:lnTo>
                    <a:pt x="0" y="65"/>
                  </a:lnTo>
                  <a:lnTo>
                    <a:pt x="18" y="4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8" y="17"/>
                  </a:lnTo>
                  <a:lnTo>
                    <a:pt x="35" y="17"/>
                  </a:lnTo>
                  <a:lnTo>
                    <a:pt x="87" y="33"/>
                  </a:lnTo>
                  <a:lnTo>
                    <a:pt x="121" y="0"/>
                  </a:lnTo>
                  <a:lnTo>
                    <a:pt x="173" y="1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5" name="Freeform 1568">
              <a:extLst>
                <a:ext uri="{FF2B5EF4-FFF2-40B4-BE49-F238E27FC236}">
                  <a16:creationId xmlns:a16="http://schemas.microsoft.com/office/drawing/2014/main" id="{F45D6219-3620-4AC7-B2C5-8714E6AE4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659" y="3323543"/>
              <a:ext cx="231639" cy="241529"/>
            </a:xfrm>
            <a:custGeom>
              <a:avLst/>
              <a:gdLst>
                <a:gd name="T0" fmla="*/ 1 w 259"/>
                <a:gd name="T1" fmla="*/ 1 h 239"/>
                <a:gd name="T2" fmla="*/ 1 w 259"/>
                <a:gd name="T3" fmla="*/ 1 h 239"/>
                <a:gd name="T4" fmla="*/ 1 w 259"/>
                <a:gd name="T5" fmla="*/ 1 h 239"/>
                <a:gd name="T6" fmla="*/ 1 w 259"/>
                <a:gd name="T7" fmla="*/ 1 h 239"/>
                <a:gd name="T8" fmla="*/ 1 w 259"/>
                <a:gd name="T9" fmla="*/ 1 h 239"/>
                <a:gd name="T10" fmla="*/ 1 w 259"/>
                <a:gd name="T11" fmla="*/ 1 h 239"/>
                <a:gd name="T12" fmla="*/ 1 w 259"/>
                <a:gd name="T13" fmla="*/ 1 h 239"/>
                <a:gd name="T14" fmla="*/ 1 w 259"/>
                <a:gd name="T15" fmla="*/ 1 h 239"/>
                <a:gd name="T16" fmla="*/ 1 w 259"/>
                <a:gd name="T17" fmla="*/ 1 h 239"/>
                <a:gd name="T18" fmla="*/ 1 w 259"/>
                <a:gd name="T19" fmla="*/ 1 h 239"/>
                <a:gd name="T20" fmla="*/ 1 w 259"/>
                <a:gd name="T21" fmla="*/ 1 h 239"/>
                <a:gd name="T22" fmla="*/ 1 w 259"/>
                <a:gd name="T23" fmla="*/ 1 h 239"/>
                <a:gd name="T24" fmla="*/ 1 w 259"/>
                <a:gd name="T25" fmla="*/ 1 h 239"/>
                <a:gd name="T26" fmla="*/ 1 w 259"/>
                <a:gd name="T27" fmla="*/ 0 h 239"/>
                <a:gd name="T28" fmla="*/ 0 w 259"/>
                <a:gd name="T29" fmla="*/ 1 h 239"/>
                <a:gd name="T30" fmla="*/ 1 w 259"/>
                <a:gd name="T31" fmla="*/ 1 h 239"/>
                <a:gd name="T32" fmla="*/ 1 w 259"/>
                <a:gd name="T33" fmla="*/ 1 h 239"/>
                <a:gd name="T34" fmla="*/ 1 w 259"/>
                <a:gd name="T35" fmla="*/ 1 h 239"/>
                <a:gd name="T36" fmla="*/ 1 w 259"/>
                <a:gd name="T37" fmla="*/ 1 h 239"/>
                <a:gd name="T38" fmla="*/ 1 w 259"/>
                <a:gd name="T39" fmla="*/ 1 h 239"/>
                <a:gd name="T40" fmla="*/ 1 w 259"/>
                <a:gd name="T41" fmla="*/ 1 h 239"/>
                <a:gd name="T42" fmla="*/ 1 w 259"/>
                <a:gd name="T43" fmla="*/ 1 h 239"/>
                <a:gd name="T44" fmla="*/ 1 w 259"/>
                <a:gd name="T45" fmla="*/ 1 h 239"/>
                <a:gd name="T46" fmla="*/ 1 w 259"/>
                <a:gd name="T47" fmla="*/ 1 h 239"/>
                <a:gd name="T48" fmla="*/ 1 w 259"/>
                <a:gd name="T49" fmla="*/ 1 h 2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9"/>
                <a:gd name="T76" fmla="*/ 0 h 239"/>
                <a:gd name="T77" fmla="*/ 259 w 259"/>
                <a:gd name="T78" fmla="*/ 239 h 2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9" h="239">
                  <a:moveTo>
                    <a:pt x="224" y="239"/>
                  </a:moveTo>
                  <a:lnTo>
                    <a:pt x="224" y="239"/>
                  </a:lnTo>
                  <a:lnTo>
                    <a:pt x="242" y="207"/>
                  </a:lnTo>
                  <a:lnTo>
                    <a:pt x="259" y="191"/>
                  </a:lnTo>
                  <a:lnTo>
                    <a:pt x="242" y="143"/>
                  </a:lnTo>
                  <a:lnTo>
                    <a:pt x="242" y="111"/>
                  </a:lnTo>
                  <a:lnTo>
                    <a:pt x="259" y="78"/>
                  </a:lnTo>
                  <a:lnTo>
                    <a:pt x="242" y="47"/>
                  </a:lnTo>
                  <a:lnTo>
                    <a:pt x="224" y="30"/>
                  </a:lnTo>
                  <a:lnTo>
                    <a:pt x="190" y="30"/>
                  </a:lnTo>
                  <a:lnTo>
                    <a:pt x="138" y="15"/>
                  </a:lnTo>
                  <a:lnTo>
                    <a:pt x="138" y="30"/>
                  </a:lnTo>
                  <a:lnTo>
                    <a:pt x="121" y="30"/>
                  </a:lnTo>
                  <a:lnTo>
                    <a:pt x="103" y="0"/>
                  </a:lnTo>
                  <a:lnTo>
                    <a:pt x="0" y="47"/>
                  </a:lnTo>
                  <a:lnTo>
                    <a:pt x="17" y="174"/>
                  </a:lnTo>
                  <a:lnTo>
                    <a:pt x="17" y="159"/>
                  </a:lnTo>
                  <a:lnTo>
                    <a:pt x="34" y="174"/>
                  </a:lnTo>
                  <a:lnTo>
                    <a:pt x="69" y="191"/>
                  </a:lnTo>
                  <a:lnTo>
                    <a:pt x="86" y="191"/>
                  </a:lnTo>
                  <a:lnTo>
                    <a:pt x="121" y="222"/>
                  </a:lnTo>
                  <a:lnTo>
                    <a:pt x="138" y="222"/>
                  </a:lnTo>
                  <a:lnTo>
                    <a:pt x="155" y="239"/>
                  </a:lnTo>
                  <a:lnTo>
                    <a:pt x="190" y="222"/>
                  </a:lnTo>
                  <a:lnTo>
                    <a:pt x="224" y="239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6" name="Freeform 1569">
              <a:extLst>
                <a:ext uri="{FF2B5EF4-FFF2-40B4-BE49-F238E27FC236}">
                  <a16:creationId xmlns:a16="http://schemas.microsoft.com/office/drawing/2014/main" id="{8F3C2362-3C6B-4A47-A27B-72AD963D4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6752" y="3806601"/>
              <a:ext cx="45501" cy="98651"/>
            </a:xfrm>
            <a:custGeom>
              <a:avLst/>
              <a:gdLst>
                <a:gd name="T0" fmla="*/ 0 w 52"/>
                <a:gd name="T1" fmla="*/ 0 h 96"/>
                <a:gd name="T2" fmla="*/ 0 w 52"/>
                <a:gd name="T3" fmla="*/ 0 h 96"/>
                <a:gd name="T4" fmla="*/ 1 w 52"/>
                <a:gd name="T5" fmla="*/ 0 h 96"/>
                <a:gd name="T6" fmla="*/ 1 w 52"/>
                <a:gd name="T7" fmla="*/ 1 h 96"/>
                <a:gd name="T8" fmla="*/ 1 w 52"/>
                <a:gd name="T9" fmla="*/ 1 h 96"/>
                <a:gd name="T10" fmla="*/ 1 w 52"/>
                <a:gd name="T11" fmla="*/ 1 h 96"/>
                <a:gd name="T12" fmla="*/ 1 w 52"/>
                <a:gd name="T13" fmla="*/ 1 h 96"/>
                <a:gd name="T14" fmla="*/ 1 w 52"/>
                <a:gd name="T15" fmla="*/ 1 h 96"/>
                <a:gd name="T16" fmla="*/ 0 w 52"/>
                <a:gd name="T17" fmla="*/ 1 h 96"/>
                <a:gd name="T18" fmla="*/ 0 w 52"/>
                <a:gd name="T19" fmla="*/ 1 h 96"/>
                <a:gd name="T20" fmla="*/ 0 w 52"/>
                <a:gd name="T21" fmla="*/ 1 h 96"/>
                <a:gd name="T22" fmla="*/ 0 w 52"/>
                <a:gd name="T23" fmla="*/ 0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2"/>
                <a:gd name="T37" fmla="*/ 0 h 96"/>
                <a:gd name="T38" fmla="*/ 52 w 5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2" h="96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4" y="16"/>
                  </a:lnTo>
                  <a:lnTo>
                    <a:pt x="34" y="31"/>
                  </a:lnTo>
                  <a:lnTo>
                    <a:pt x="52" y="48"/>
                  </a:lnTo>
                  <a:lnTo>
                    <a:pt x="52" y="64"/>
                  </a:lnTo>
                  <a:lnTo>
                    <a:pt x="17" y="96"/>
                  </a:lnTo>
                  <a:lnTo>
                    <a:pt x="0" y="79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7" name="Freeform 1570">
              <a:extLst>
                <a:ext uri="{FF2B5EF4-FFF2-40B4-BE49-F238E27FC236}">
                  <a16:creationId xmlns:a16="http://schemas.microsoft.com/office/drawing/2014/main" id="{0FF31D69-07BC-4427-9292-4B7A10861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160" y="3578679"/>
              <a:ext cx="157185" cy="112260"/>
            </a:xfrm>
            <a:custGeom>
              <a:avLst/>
              <a:gdLst>
                <a:gd name="T0" fmla="*/ 1 w 174"/>
                <a:gd name="T1" fmla="*/ 1 h 111"/>
                <a:gd name="T2" fmla="*/ 1 w 174"/>
                <a:gd name="T3" fmla="*/ 1 h 111"/>
                <a:gd name="T4" fmla="*/ 1 w 174"/>
                <a:gd name="T5" fmla="*/ 1 h 111"/>
                <a:gd name="T6" fmla="*/ 1 w 174"/>
                <a:gd name="T7" fmla="*/ 1 h 111"/>
                <a:gd name="T8" fmla="*/ 1 w 174"/>
                <a:gd name="T9" fmla="*/ 1 h 111"/>
                <a:gd name="T10" fmla="*/ 1 w 174"/>
                <a:gd name="T11" fmla="*/ 1 h 111"/>
                <a:gd name="T12" fmla="*/ 1 w 174"/>
                <a:gd name="T13" fmla="*/ 1 h 111"/>
                <a:gd name="T14" fmla="*/ 1 w 174"/>
                <a:gd name="T15" fmla="*/ 0 h 111"/>
                <a:gd name="T16" fmla="*/ 1 w 174"/>
                <a:gd name="T17" fmla="*/ 1 h 111"/>
                <a:gd name="T18" fmla="*/ 1 w 174"/>
                <a:gd name="T19" fmla="*/ 1 h 111"/>
                <a:gd name="T20" fmla="*/ 0 w 174"/>
                <a:gd name="T21" fmla="*/ 1 h 111"/>
                <a:gd name="T22" fmla="*/ 0 w 174"/>
                <a:gd name="T23" fmla="*/ 1 h 111"/>
                <a:gd name="T24" fmla="*/ 1 w 174"/>
                <a:gd name="T25" fmla="*/ 1 h 111"/>
                <a:gd name="T26" fmla="*/ 1 w 174"/>
                <a:gd name="T27" fmla="*/ 1 h 1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4"/>
                <a:gd name="T43" fmla="*/ 0 h 111"/>
                <a:gd name="T44" fmla="*/ 174 w 174"/>
                <a:gd name="T45" fmla="*/ 111 h 1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4" h="111">
                  <a:moveTo>
                    <a:pt x="69" y="111"/>
                  </a:moveTo>
                  <a:lnTo>
                    <a:pt x="69" y="111"/>
                  </a:lnTo>
                  <a:lnTo>
                    <a:pt x="103" y="96"/>
                  </a:lnTo>
                  <a:lnTo>
                    <a:pt x="140" y="96"/>
                  </a:lnTo>
                  <a:lnTo>
                    <a:pt x="157" y="32"/>
                  </a:lnTo>
                  <a:lnTo>
                    <a:pt x="174" y="32"/>
                  </a:lnTo>
                  <a:lnTo>
                    <a:pt x="157" y="15"/>
                  </a:lnTo>
                  <a:lnTo>
                    <a:pt x="121" y="0"/>
                  </a:lnTo>
                  <a:lnTo>
                    <a:pt x="51" y="32"/>
                  </a:lnTo>
                  <a:lnTo>
                    <a:pt x="17" y="32"/>
                  </a:lnTo>
                  <a:lnTo>
                    <a:pt x="0" y="63"/>
                  </a:lnTo>
                  <a:lnTo>
                    <a:pt x="0" y="80"/>
                  </a:lnTo>
                  <a:lnTo>
                    <a:pt x="51" y="111"/>
                  </a:lnTo>
                  <a:lnTo>
                    <a:pt x="69" y="11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8" name="Freeform 1571">
              <a:extLst>
                <a:ext uri="{FF2B5EF4-FFF2-40B4-BE49-F238E27FC236}">
                  <a16:creationId xmlns:a16="http://schemas.microsoft.com/office/drawing/2014/main" id="{899DDDBE-4589-44D7-A9A9-6EB6AB637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5749" y="3690939"/>
              <a:ext cx="91002" cy="98651"/>
            </a:xfrm>
            <a:custGeom>
              <a:avLst/>
              <a:gdLst>
                <a:gd name="T0" fmla="*/ 0 w 104"/>
                <a:gd name="T1" fmla="*/ 1 h 96"/>
                <a:gd name="T2" fmla="*/ 0 w 104"/>
                <a:gd name="T3" fmla="*/ 1 h 96"/>
                <a:gd name="T4" fmla="*/ 0 w 104"/>
                <a:gd name="T5" fmla="*/ 1 h 96"/>
                <a:gd name="T6" fmla="*/ 0 w 104"/>
                <a:gd name="T7" fmla="*/ 1 h 96"/>
                <a:gd name="T8" fmla="*/ 0 w 104"/>
                <a:gd name="T9" fmla="*/ 1 h 96"/>
                <a:gd name="T10" fmla="*/ 0 w 104"/>
                <a:gd name="T11" fmla="*/ 1 h 96"/>
                <a:gd name="T12" fmla="*/ 0 w 104"/>
                <a:gd name="T13" fmla="*/ 1 h 96"/>
                <a:gd name="T14" fmla="*/ 0 w 104"/>
                <a:gd name="T15" fmla="*/ 1 h 96"/>
                <a:gd name="T16" fmla="*/ 0 w 104"/>
                <a:gd name="T17" fmla="*/ 1 h 96"/>
                <a:gd name="T18" fmla="*/ 0 w 104"/>
                <a:gd name="T19" fmla="*/ 1 h 96"/>
                <a:gd name="T20" fmla="*/ 0 w 104"/>
                <a:gd name="T21" fmla="*/ 0 h 96"/>
                <a:gd name="T22" fmla="*/ 0 w 104"/>
                <a:gd name="T23" fmla="*/ 1 h 96"/>
                <a:gd name="T24" fmla="*/ 0 w 104"/>
                <a:gd name="T25" fmla="*/ 0 h 96"/>
                <a:gd name="T26" fmla="*/ 0 w 104"/>
                <a:gd name="T27" fmla="*/ 1 h 96"/>
                <a:gd name="T28" fmla="*/ 0 w 104"/>
                <a:gd name="T29" fmla="*/ 1 h 96"/>
                <a:gd name="T30" fmla="*/ 0 w 104"/>
                <a:gd name="T31" fmla="*/ 1 h 96"/>
                <a:gd name="T32" fmla="*/ 0 w 104"/>
                <a:gd name="T33" fmla="*/ 1 h 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96"/>
                <a:gd name="T53" fmla="*/ 104 w 104"/>
                <a:gd name="T54" fmla="*/ 96 h 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96">
                  <a:moveTo>
                    <a:pt x="87" y="96"/>
                  </a:moveTo>
                  <a:lnTo>
                    <a:pt x="87" y="96"/>
                  </a:lnTo>
                  <a:lnTo>
                    <a:pt x="69" y="96"/>
                  </a:lnTo>
                  <a:lnTo>
                    <a:pt x="87" y="81"/>
                  </a:lnTo>
                  <a:lnTo>
                    <a:pt x="104" y="81"/>
                  </a:lnTo>
                  <a:lnTo>
                    <a:pt x="104" y="65"/>
                  </a:lnTo>
                  <a:lnTo>
                    <a:pt x="104" y="48"/>
                  </a:lnTo>
                  <a:lnTo>
                    <a:pt x="104" y="33"/>
                  </a:lnTo>
                  <a:lnTo>
                    <a:pt x="87" y="33"/>
                  </a:lnTo>
                  <a:lnTo>
                    <a:pt x="87" y="17"/>
                  </a:lnTo>
                  <a:lnTo>
                    <a:pt x="35" y="0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0" y="17"/>
                  </a:lnTo>
                  <a:lnTo>
                    <a:pt x="18" y="33"/>
                  </a:lnTo>
                  <a:lnTo>
                    <a:pt x="52" y="81"/>
                  </a:lnTo>
                  <a:lnTo>
                    <a:pt x="87" y="9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59" name="Freeform 1572">
              <a:extLst>
                <a:ext uri="{FF2B5EF4-FFF2-40B4-BE49-F238E27FC236}">
                  <a16:creationId xmlns:a16="http://schemas.microsoft.com/office/drawing/2014/main" id="{21E88401-B28F-4F7A-99B7-01E7F0A3E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205" y="3677332"/>
              <a:ext cx="107546" cy="142876"/>
            </a:xfrm>
            <a:custGeom>
              <a:avLst/>
              <a:gdLst>
                <a:gd name="T0" fmla="*/ 0 w 121"/>
                <a:gd name="T1" fmla="*/ 1 h 144"/>
                <a:gd name="T2" fmla="*/ 0 w 121"/>
                <a:gd name="T3" fmla="*/ 1 h 144"/>
                <a:gd name="T4" fmla="*/ 0 w 121"/>
                <a:gd name="T5" fmla="*/ 1 h 144"/>
                <a:gd name="T6" fmla="*/ 0 w 121"/>
                <a:gd name="T7" fmla="*/ 1 h 144"/>
                <a:gd name="T8" fmla="*/ 0 w 121"/>
                <a:gd name="T9" fmla="*/ 0 h 144"/>
                <a:gd name="T10" fmla="*/ 0 w 121"/>
                <a:gd name="T11" fmla="*/ 1 h 144"/>
                <a:gd name="T12" fmla="*/ 0 w 121"/>
                <a:gd name="T13" fmla="*/ 1 h 144"/>
                <a:gd name="T14" fmla="*/ 0 w 121"/>
                <a:gd name="T15" fmla="*/ 1 h 144"/>
                <a:gd name="T16" fmla="*/ 0 w 121"/>
                <a:gd name="T17" fmla="*/ 1 h 144"/>
                <a:gd name="T18" fmla="*/ 0 w 121"/>
                <a:gd name="T19" fmla="*/ 1 h 144"/>
                <a:gd name="T20" fmla="*/ 0 w 121"/>
                <a:gd name="T21" fmla="*/ 1 h 144"/>
                <a:gd name="T22" fmla="*/ 0 w 121"/>
                <a:gd name="T23" fmla="*/ 1 h 144"/>
                <a:gd name="T24" fmla="*/ 0 w 121"/>
                <a:gd name="T25" fmla="*/ 1 h 144"/>
                <a:gd name="T26" fmla="*/ 0 w 121"/>
                <a:gd name="T27" fmla="*/ 1 h 144"/>
                <a:gd name="T28" fmla="*/ 0 w 121"/>
                <a:gd name="T29" fmla="*/ 1 h 144"/>
                <a:gd name="T30" fmla="*/ 0 w 121"/>
                <a:gd name="T31" fmla="*/ 1 h 144"/>
                <a:gd name="T32" fmla="*/ 0 w 121"/>
                <a:gd name="T33" fmla="*/ 1 h 144"/>
                <a:gd name="T34" fmla="*/ 0 w 121"/>
                <a:gd name="T35" fmla="*/ 1 h 144"/>
                <a:gd name="T36" fmla="*/ 0 w 121"/>
                <a:gd name="T37" fmla="*/ 1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144"/>
                <a:gd name="T59" fmla="*/ 121 w 121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144">
                  <a:moveTo>
                    <a:pt x="17" y="48"/>
                  </a:moveTo>
                  <a:lnTo>
                    <a:pt x="17" y="48"/>
                  </a:lnTo>
                  <a:lnTo>
                    <a:pt x="17" y="32"/>
                  </a:lnTo>
                  <a:lnTo>
                    <a:pt x="0" y="15"/>
                  </a:lnTo>
                  <a:lnTo>
                    <a:pt x="34" y="0"/>
                  </a:lnTo>
                  <a:lnTo>
                    <a:pt x="69" y="48"/>
                  </a:lnTo>
                  <a:lnTo>
                    <a:pt x="103" y="48"/>
                  </a:lnTo>
                  <a:lnTo>
                    <a:pt x="103" y="63"/>
                  </a:lnTo>
                  <a:lnTo>
                    <a:pt x="103" y="80"/>
                  </a:lnTo>
                  <a:lnTo>
                    <a:pt x="121" y="111"/>
                  </a:lnTo>
                  <a:lnTo>
                    <a:pt x="103" y="128"/>
                  </a:lnTo>
                  <a:lnTo>
                    <a:pt x="69" y="128"/>
                  </a:lnTo>
                  <a:lnTo>
                    <a:pt x="51" y="144"/>
                  </a:lnTo>
                  <a:lnTo>
                    <a:pt x="34" y="128"/>
                  </a:lnTo>
                  <a:lnTo>
                    <a:pt x="34" y="111"/>
                  </a:lnTo>
                  <a:lnTo>
                    <a:pt x="17" y="96"/>
                  </a:lnTo>
                  <a:lnTo>
                    <a:pt x="17" y="80"/>
                  </a:lnTo>
                  <a:lnTo>
                    <a:pt x="17" y="63"/>
                  </a:lnTo>
                  <a:lnTo>
                    <a:pt x="17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0" name="Freeform 1573">
              <a:extLst>
                <a:ext uri="{FF2B5EF4-FFF2-40B4-BE49-F238E27FC236}">
                  <a16:creationId xmlns:a16="http://schemas.microsoft.com/office/drawing/2014/main" id="{1EFFDAC0-1B91-4BD5-80B8-4290A2C77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842" y="3806601"/>
              <a:ext cx="57910" cy="47625"/>
            </a:xfrm>
            <a:custGeom>
              <a:avLst/>
              <a:gdLst>
                <a:gd name="T0" fmla="*/ 0 w 70"/>
                <a:gd name="T1" fmla="*/ 1 h 48"/>
                <a:gd name="T2" fmla="*/ 0 w 70"/>
                <a:gd name="T3" fmla="*/ 1 h 48"/>
                <a:gd name="T4" fmla="*/ 0 w 70"/>
                <a:gd name="T5" fmla="*/ 1 h 48"/>
                <a:gd name="T6" fmla="*/ 0 w 70"/>
                <a:gd name="T7" fmla="*/ 1 h 48"/>
                <a:gd name="T8" fmla="*/ 0 w 70"/>
                <a:gd name="T9" fmla="*/ 0 h 48"/>
                <a:gd name="T10" fmla="*/ 0 w 70"/>
                <a:gd name="T11" fmla="*/ 0 h 48"/>
                <a:gd name="T12" fmla="*/ 0 w 70"/>
                <a:gd name="T13" fmla="*/ 1 h 48"/>
                <a:gd name="T14" fmla="*/ 0 w 70"/>
                <a:gd name="T15" fmla="*/ 1 h 48"/>
                <a:gd name="T16" fmla="*/ 0 w 70"/>
                <a:gd name="T17" fmla="*/ 1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48"/>
                <a:gd name="T29" fmla="*/ 70 w 70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48">
                  <a:moveTo>
                    <a:pt x="18" y="48"/>
                  </a:moveTo>
                  <a:lnTo>
                    <a:pt x="18" y="48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18" y="0"/>
                  </a:lnTo>
                  <a:lnTo>
                    <a:pt x="52" y="0"/>
                  </a:lnTo>
                  <a:lnTo>
                    <a:pt x="70" y="16"/>
                  </a:lnTo>
                  <a:lnTo>
                    <a:pt x="70" y="31"/>
                  </a:lnTo>
                  <a:lnTo>
                    <a:pt x="18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1" name="Freeform 1574">
              <a:extLst>
                <a:ext uri="{FF2B5EF4-FFF2-40B4-BE49-F238E27FC236}">
                  <a16:creationId xmlns:a16="http://schemas.microsoft.com/office/drawing/2014/main" id="{6C9DBCCA-FECE-49F1-BF3D-B6199DF8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749" y="3483428"/>
              <a:ext cx="165456" cy="95251"/>
            </a:xfrm>
            <a:custGeom>
              <a:avLst/>
              <a:gdLst>
                <a:gd name="T0" fmla="*/ 1 w 188"/>
                <a:gd name="T1" fmla="*/ 1 h 96"/>
                <a:gd name="T2" fmla="*/ 1 w 188"/>
                <a:gd name="T3" fmla="*/ 1 h 96"/>
                <a:gd name="T4" fmla="*/ 1 w 188"/>
                <a:gd name="T5" fmla="*/ 1 h 96"/>
                <a:gd name="T6" fmla="*/ 1 w 188"/>
                <a:gd name="T7" fmla="*/ 1 h 96"/>
                <a:gd name="T8" fmla="*/ 1 w 188"/>
                <a:gd name="T9" fmla="*/ 1 h 96"/>
                <a:gd name="T10" fmla="*/ 1 w 188"/>
                <a:gd name="T11" fmla="*/ 0 h 96"/>
                <a:gd name="T12" fmla="*/ 1 w 188"/>
                <a:gd name="T13" fmla="*/ 1 h 96"/>
                <a:gd name="T14" fmla="*/ 1 w 188"/>
                <a:gd name="T15" fmla="*/ 0 h 96"/>
                <a:gd name="T16" fmla="*/ 1 w 188"/>
                <a:gd name="T17" fmla="*/ 1 h 96"/>
                <a:gd name="T18" fmla="*/ 0 w 188"/>
                <a:gd name="T19" fmla="*/ 1 h 96"/>
                <a:gd name="T20" fmla="*/ 1 w 188"/>
                <a:gd name="T21" fmla="*/ 1 h 96"/>
                <a:gd name="T22" fmla="*/ 1 w 188"/>
                <a:gd name="T23" fmla="*/ 1 h 96"/>
                <a:gd name="T24" fmla="*/ 1 w 188"/>
                <a:gd name="T25" fmla="*/ 1 h 96"/>
                <a:gd name="T26" fmla="*/ 1 w 188"/>
                <a:gd name="T27" fmla="*/ 1 h 96"/>
                <a:gd name="T28" fmla="*/ 1 w 188"/>
                <a:gd name="T29" fmla="*/ 1 h 96"/>
                <a:gd name="T30" fmla="*/ 1 w 188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8"/>
                <a:gd name="T49" fmla="*/ 0 h 96"/>
                <a:gd name="T50" fmla="*/ 188 w 188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8" h="96">
                  <a:moveTo>
                    <a:pt x="188" y="63"/>
                  </a:moveTo>
                  <a:lnTo>
                    <a:pt x="188" y="63"/>
                  </a:lnTo>
                  <a:lnTo>
                    <a:pt x="153" y="32"/>
                  </a:lnTo>
                  <a:lnTo>
                    <a:pt x="136" y="32"/>
                  </a:lnTo>
                  <a:lnTo>
                    <a:pt x="103" y="15"/>
                  </a:lnTo>
                  <a:lnTo>
                    <a:pt x="86" y="0"/>
                  </a:lnTo>
                  <a:lnTo>
                    <a:pt x="86" y="15"/>
                  </a:lnTo>
                  <a:lnTo>
                    <a:pt x="69" y="0"/>
                  </a:lnTo>
                  <a:lnTo>
                    <a:pt x="34" y="15"/>
                  </a:lnTo>
                  <a:lnTo>
                    <a:pt x="0" y="32"/>
                  </a:lnTo>
                  <a:lnTo>
                    <a:pt x="17" y="63"/>
                  </a:lnTo>
                  <a:lnTo>
                    <a:pt x="51" y="96"/>
                  </a:lnTo>
                  <a:lnTo>
                    <a:pt x="86" y="96"/>
                  </a:lnTo>
                  <a:lnTo>
                    <a:pt x="86" y="80"/>
                  </a:lnTo>
                  <a:lnTo>
                    <a:pt x="136" y="96"/>
                  </a:lnTo>
                  <a:lnTo>
                    <a:pt x="188" y="6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2" name="Freeform 1575">
              <a:extLst>
                <a:ext uri="{FF2B5EF4-FFF2-40B4-BE49-F238E27FC236}">
                  <a16:creationId xmlns:a16="http://schemas.microsoft.com/office/drawing/2014/main" id="{BC90A9A5-0BA3-4972-9704-A8E7F3FD2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707" y="3548063"/>
              <a:ext cx="140639" cy="64633"/>
            </a:xfrm>
            <a:custGeom>
              <a:avLst/>
              <a:gdLst>
                <a:gd name="T0" fmla="*/ 0 w 157"/>
                <a:gd name="T1" fmla="*/ 1 h 65"/>
                <a:gd name="T2" fmla="*/ 0 w 157"/>
                <a:gd name="T3" fmla="*/ 1 h 65"/>
                <a:gd name="T4" fmla="*/ 0 w 157"/>
                <a:gd name="T5" fmla="*/ 1 h 65"/>
                <a:gd name="T6" fmla="*/ 1 w 157"/>
                <a:gd name="T7" fmla="*/ 1 h 65"/>
                <a:gd name="T8" fmla="*/ 1 w 157"/>
                <a:gd name="T9" fmla="*/ 1 h 65"/>
                <a:gd name="T10" fmla="*/ 1 w 157"/>
                <a:gd name="T11" fmla="*/ 1 h 65"/>
                <a:gd name="T12" fmla="*/ 1 w 157"/>
                <a:gd name="T13" fmla="*/ 1 h 65"/>
                <a:gd name="T14" fmla="*/ 1 w 157"/>
                <a:gd name="T15" fmla="*/ 0 h 65"/>
                <a:gd name="T16" fmla="*/ 1 w 157"/>
                <a:gd name="T17" fmla="*/ 1 h 65"/>
                <a:gd name="T18" fmla="*/ 1 w 157"/>
                <a:gd name="T19" fmla="*/ 0 h 65"/>
                <a:gd name="T20" fmla="*/ 1 w 157"/>
                <a:gd name="T21" fmla="*/ 0 h 65"/>
                <a:gd name="T22" fmla="*/ 0 w 157"/>
                <a:gd name="T23" fmla="*/ 1 h 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7"/>
                <a:gd name="T37" fmla="*/ 0 h 65"/>
                <a:gd name="T38" fmla="*/ 157 w 157"/>
                <a:gd name="T39" fmla="*/ 65 h 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7" h="65">
                  <a:moveTo>
                    <a:pt x="0" y="33"/>
                  </a:moveTo>
                  <a:lnTo>
                    <a:pt x="0" y="33"/>
                  </a:lnTo>
                  <a:lnTo>
                    <a:pt x="0" y="65"/>
                  </a:lnTo>
                  <a:lnTo>
                    <a:pt x="34" y="65"/>
                  </a:lnTo>
                  <a:lnTo>
                    <a:pt x="105" y="33"/>
                  </a:lnTo>
                  <a:lnTo>
                    <a:pt x="140" y="48"/>
                  </a:lnTo>
                  <a:lnTo>
                    <a:pt x="157" y="17"/>
                  </a:lnTo>
                  <a:lnTo>
                    <a:pt x="123" y="0"/>
                  </a:lnTo>
                  <a:lnTo>
                    <a:pt x="88" y="17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3" name="Freeform 1576">
              <a:extLst>
                <a:ext uri="{FF2B5EF4-FFF2-40B4-BE49-F238E27FC236}">
                  <a16:creationId xmlns:a16="http://schemas.microsoft.com/office/drawing/2014/main" id="{D5167A7E-1B66-42D8-A51E-7087202ED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51" y="3660323"/>
              <a:ext cx="136501" cy="146279"/>
            </a:xfrm>
            <a:custGeom>
              <a:avLst/>
              <a:gdLst>
                <a:gd name="T0" fmla="*/ 0 w 156"/>
                <a:gd name="T1" fmla="*/ 0 h 144"/>
                <a:gd name="T2" fmla="*/ 0 w 156"/>
                <a:gd name="T3" fmla="*/ 0 h 144"/>
                <a:gd name="T4" fmla="*/ 0 w 156"/>
                <a:gd name="T5" fmla="*/ 1 h 144"/>
                <a:gd name="T6" fmla="*/ 0 w 156"/>
                <a:gd name="T7" fmla="*/ 1 h 144"/>
                <a:gd name="T8" fmla="*/ 0 w 156"/>
                <a:gd name="T9" fmla="*/ 1 h 144"/>
                <a:gd name="T10" fmla="*/ 0 w 156"/>
                <a:gd name="T11" fmla="*/ 1 h 144"/>
                <a:gd name="T12" fmla="*/ 0 w 156"/>
                <a:gd name="T13" fmla="*/ 1 h 144"/>
                <a:gd name="T14" fmla="*/ 0 w 156"/>
                <a:gd name="T15" fmla="*/ 1 h 144"/>
                <a:gd name="T16" fmla="*/ 0 w 156"/>
                <a:gd name="T17" fmla="*/ 1 h 144"/>
                <a:gd name="T18" fmla="*/ 0 w 156"/>
                <a:gd name="T19" fmla="*/ 1 h 144"/>
                <a:gd name="T20" fmla="*/ 0 w 156"/>
                <a:gd name="T21" fmla="*/ 1 h 144"/>
                <a:gd name="T22" fmla="*/ 0 w 156"/>
                <a:gd name="T23" fmla="*/ 1 h 144"/>
                <a:gd name="T24" fmla="*/ 0 w 156"/>
                <a:gd name="T25" fmla="*/ 1 h 144"/>
                <a:gd name="T26" fmla="*/ 0 w 156"/>
                <a:gd name="T27" fmla="*/ 1 h 144"/>
                <a:gd name="T28" fmla="*/ 0 w 156"/>
                <a:gd name="T29" fmla="*/ 1 h 144"/>
                <a:gd name="T30" fmla="*/ 0 w 156"/>
                <a:gd name="T31" fmla="*/ 1 h 144"/>
                <a:gd name="T32" fmla="*/ 0 w 156"/>
                <a:gd name="T33" fmla="*/ 1 h 144"/>
                <a:gd name="T34" fmla="*/ 0 w 156"/>
                <a:gd name="T35" fmla="*/ 1 h 144"/>
                <a:gd name="T36" fmla="*/ 0 w 156"/>
                <a:gd name="T37" fmla="*/ 1 h 144"/>
                <a:gd name="T38" fmla="*/ 0 w 156"/>
                <a:gd name="T39" fmla="*/ 1 h 144"/>
                <a:gd name="T40" fmla="*/ 0 w 156"/>
                <a:gd name="T41" fmla="*/ 1 h 144"/>
                <a:gd name="T42" fmla="*/ 0 w 156"/>
                <a:gd name="T43" fmla="*/ 1 h 144"/>
                <a:gd name="T44" fmla="*/ 0 w 156"/>
                <a:gd name="T45" fmla="*/ 1 h 144"/>
                <a:gd name="T46" fmla="*/ 0 w 156"/>
                <a:gd name="T47" fmla="*/ 1 h 144"/>
                <a:gd name="T48" fmla="*/ 0 w 156"/>
                <a:gd name="T49" fmla="*/ 1 h 144"/>
                <a:gd name="T50" fmla="*/ 0 w 156"/>
                <a:gd name="T51" fmla="*/ 1 h 144"/>
                <a:gd name="T52" fmla="*/ 0 w 156"/>
                <a:gd name="T53" fmla="*/ 1 h 144"/>
                <a:gd name="T54" fmla="*/ 0 w 156"/>
                <a:gd name="T55" fmla="*/ 1 h 144"/>
                <a:gd name="T56" fmla="*/ 0 w 156"/>
                <a:gd name="T57" fmla="*/ 0 h 144"/>
                <a:gd name="T58" fmla="*/ 0 w 156"/>
                <a:gd name="T59" fmla="*/ 0 h 14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6"/>
                <a:gd name="T91" fmla="*/ 0 h 144"/>
                <a:gd name="T92" fmla="*/ 156 w 156"/>
                <a:gd name="T93" fmla="*/ 144 h 14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6" h="144">
                  <a:moveTo>
                    <a:pt x="70" y="0"/>
                  </a:moveTo>
                  <a:lnTo>
                    <a:pt x="70" y="0"/>
                  </a:lnTo>
                  <a:lnTo>
                    <a:pt x="121" y="31"/>
                  </a:lnTo>
                  <a:lnTo>
                    <a:pt x="139" y="31"/>
                  </a:lnTo>
                  <a:lnTo>
                    <a:pt x="156" y="48"/>
                  </a:lnTo>
                  <a:lnTo>
                    <a:pt x="156" y="64"/>
                  </a:lnTo>
                  <a:lnTo>
                    <a:pt x="139" y="64"/>
                  </a:lnTo>
                  <a:lnTo>
                    <a:pt x="139" y="48"/>
                  </a:lnTo>
                  <a:lnTo>
                    <a:pt x="87" y="31"/>
                  </a:lnTo>
                  <a:lnTo>
                    <a:pt x="70" y="48"/>
                  </a:lnTo>
                  <a:lnTo>
                    <a:pt x="70" y="31"/>
                  </a:lnTo>
                  <a:lnTo>
                    <a:pt x="52" y="48"/>
                  </a:lnTo>
                  <a:lnTo>
                    <a:pt x="70" y="64"/>
                  </a:lnTo>
                  <a:lnTo>
                    <a:pt x="104" y="112"/>
                  </a:lnTo>
                  <a:lnTo>
                    <a:pt x="139" y="127"/>
                  </a:lnTo>
                  <a:lnTo>
                    <a:pt x="121" y="144"/>
                  </a:lnTo>
                  <a:lnTo>
                    <a:pt x="87" y="112"/>
                  </a:lnTo>
                  <a:lnTo>
                    <a:pt x="70" y="112"/>
                  </a:lnTo>
                  <a:lnTo>
                    <a:pt x="35" y="79"/>
                  </a:lnTo>
                  <a:lnTo>
                    <a:pt x="52" y="79"/>
                  </a:lnTo>
                  <a:lnTo>
                    <a:pt x="35" y="79"/>
                  </a:lnTo>
                  <a:lnTo>
                    <a:pt x="35" y="48"/>
                  </a:lnTo>
                  <a:lnTo>
                    <a:pt x="18" y="48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18" y="31"/>
                  </a:lnTo>
                  <a:lnTo>
                    <a:pt x="35" y="31"/>
                  </a:lnTo>
                  <a:lnTo>
                    <a:pt x="52" y="0"/>
                  </a:lnTo>
                  <a:lnTo>
                    <a:pt x="7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4" name="Freeform 1577">
              <a:extLst>
                <a:ext uri="{FF2B5EF4-FFF2-40B4-BE49-F238E27FC236}">
                  <a16:creationId xmlns:a16="http://schemas.microsoft.com/office/drawing/2014/main" id="{497E4E16-C094-4D4D-8B8D-906D47AD6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659" y="3772583"/>
              <a:ext cx="45501" cy="47625"/>
            </a:xfrm>
            <a:custGeom>
              <a:avLst/>
              <a:gdLst>
                <a:gd name="T0" fmla="*/ 0 w 52"/>
                <a:gd name="T1" fmla="*/ 1 h 48"/>
                <a:gd name="T2" fmla="*/ 0 w 52"/>
                <a:gd name="T3" fmla="*/ 1 h 48"/>
                <a:gd name="T4" fmla="*/ 1 w 52"/>
                <a:gd name="T5" fmla="*/ 1 h 48"/>
                <a:gd name="T6" fmla="*/ 1 w 52"/>
                <a:gd name="T7" fmla="*/ 1 h 48"/>
                <a:gd name="T8" fmla="*/ 1 w 52"/>
                <a:gd name="T9" fmla="*/ 1 h 48"/>
                <a:gd name="T10" fmla="*/ 1 w 52"/>
                <a:gd name="T11" fmla="*/ 1 h 48"/>
                <a:gd name="T12" fmla="*/ 1 w 52"/>
                <a:gd name="T13" fmla="*/ 0 h 48"/>
                <a:gd name="T14" fmla="*/ 1 w 52"/>
                <a:gd name="T15" fmla="*/ 0 h 48"/>
                <a:gd name="T16" fmla="*/ 0 w 52"/>
                <a:gd name="T17" fmla="*/ 1 h 48"/>
                <a:gd name="T18" fmla="*/ 1 w 52"/>
                <a:gd name="T19" fmla="*/ 1 h 48"/>
                <a:gd name="T20" fmla="*/ 0 w 52"/>
                <a:gd name="T21" fmla="*/ 1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48"/>
                <a:gd name="T35" fmla="*/ 52 w 52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48">
                  <a:moveTo>
                    <a:pt x="0" y="32"/>
                  </a:moveTo>
                  <a:lnTo>
                    <a:pt x="0" y="32"/>
                  </a:lnTo>
                  <a:lnTo>
                    <a:pt x="35" y="48"/>
                  </a:lnTo>
                  <a:lnTo>
                    <a:pt x="35" y="32"/>
                  </a:lnTo>
                  <a:lnTo>
                    <a:pt x="52" y="32"/>
                  </a:lnTo>
                  <a:lnTo>
                    <a:pt x="52" y="15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15"/>
                  </a:lnTo>
                  <a:lnTo>
                    <a:pt x="18" y="15"/>
                  </a:lnTo>
                  <a:lnTo>
                    <a:pt x="0" y="32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5" name="Freeform 1578">
              <a:extLst>
                <a:ext uri="{FF2B5EF4-FFF2-40B4-BE49-F238E27FC236}">
                  <a16:creationId xmlns:a16="http://schemas.microsoft.com/office/drawing/2014/main" id="{D7F5D98D-8F84-483F-9BF0-8D6C41BC9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788" y="3303133"/>
              <a:ext cx="66183" cy="68037"/>
            </a:xfrm>
            <a:custGeom>
              <a:avLst/>
              <a:gdLst>
                <a:gd name="T0" fmla="*/ 1 w 71"/>
                <a:gd name="T1" fmla="*/ 1 h 65"/>
                <a:gd name="T2" fmla="*/ 1 w 71"/>
                <a:gd name="T3" fmla="*/ 1 h 65"/>
                <a:gd name="T4" fmla="*/ 1 w 71"/>
                <a:gd name="T5" fmla="*/ 1 h 65"/>
                <a:gd name="T6" fmla="*/ 0 w 71"/>
                <a:gd name="T7" fmla="*/ 1 h 65"/>
                <a:gd name="T8" fmla="*/ 1 w 71"/>
                <a:gd name="T9" fmla="*/ 0 h 65"/>
                <a:gd name="T10" fmla="*/ 1 w 71"/>
                <a:gd name="T11" fmla="*/ 1 h 65"/>
                <a:gd name="T12" fmla="*/ 1 w 71"/>
                <a:gd name="T13" fmla="*/ 1 h 65"/>
                <a:gd name="T14" fmla="*/ 1 w 71"/>
                <a:gd name="T15" fmla="*/ 1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1"/>
                <a:gd name="T25" fmla="*/ 0 h 65"/>
                <a:gd name="T26" fmla="*/ 71 w 71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1" h="65">
                  <a:moveTo>
                    <a:pt x="54" y="65"/>
                  </a:moveTo>
                  <a:lnTo>
                    <a:pt x="54" y="48"/>
                  </a:lnTo>
                  <a:lnTo>
                    <a:pt x="18" y="48"/>
                  </a:lnTo>
                  <a:lnTo>
                    <a:pt x="0" y="33"/>
                  </a:lnTo>
                  <a:lnTo>
                    <a:pt x="18" y="0"/>
                  </a:lnTo>
                  <a:lnTo>
                    <a:pt x="54" y="18"/>
                  </a:lnTo>
                  <a:lnTo>
                    <a:pt x="71" y="48"/>
                  </a:lnTo>
                  <a:lnTo>
                    <a:pt x="54" y="6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6" name="Freeform 1579">
              <a:extLst>
                <a:ext uri="{FF2B5EF4-FFF2-40B4-BE49-F238E27FC236}">
                  <a16:creationId xmlns:a16="http://schemas.microsoft.com/office/drawing/2014/main" id="{A7B2028D-6C64-41EF-B595-92A5C537C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78" y="3303133"/>
              <a:ext cx="103408" cy="163288"/>
            </a:xfrm>
            <a:custGeom>
              <a:avLst/>
              <a:gdLst>
                <a:gd name="T0" fmla="*/ 0 w 119"/>
                <a:gd name="T1" fmla="*/ 0 h 161"/>
                <a:gd name="T2" fmla="*/ 0 w 119"/>
                <a:gd name="T3" fmla="*/ 1 h 161"/>
                <a:gd name="T4" fmla="*/ 0 w 119"/>
                <a:gd name="T5" fmla="*/ 1 h 161"/>
                <a:gd name="T6" fmla="*/ 0 w 119"/>
                <a:gd name="T7" fmla="*/ 1 h 161"/>
                <a:gd name="T8" fmla="*/ 0 w 119"/>
                <a:gd name="T9" fmla="*/ 1 h 161"/>
                <a:gd name="T10" fmla="*/ 0 w 119"/>
                <a:gd name="T11" fmla="*/ 1 h 161"/>
                <a:gd name="T12" fmla="*/ 0 w 119"/>
                <a:gd name="T13" fmla="*/ 1 h 161"/>
                <a:gd name="T14" fmla="*/ 0 w 119"/>
                <a:gd name="T15" fmla="*/ 1 h 161"/>
                <a:gd name="T16" fmla="*/ 0 w 119"/>
                <a:gd name="T17" fmla="*/ 1 h 161"/>
                <a:gd name="T18" fmla="*/ 0 w 119"/>
                <a:gd name="T19" fmla="*/ 1 h 161"/>
                <a:gd name="T20" fmla="*/ 0 w 119"/>
                <a:gd name="T21" fmla="*/ 1 h 161"/>
                <a:gd name="T22" fmla="*/ 0 w 119"/>
                <a:gd name="T23" fmla="*/ 1 h 161"/>
                <a:gd name="T24" fmla="*/ 0 w 119"/>
                <a:gd name="T25" fmla="*/ 1 h 161"/>
                <a:gd name="T26" fmla="*/ 0 w 119"/>
                <a:gd name="T27" fmla="*/ 1 h 161"/>
                <a:gd name="T28" fmla="*/ 0 w 119"/>
                <a:gd name="T29" fmla="*/ 1 h 161"/>
                <a:gd name="T30" fmla="*/ 0 w 119"/>
                <a:gd name="T31" fmla="*/ 1 h 161"/>
                <a:gd name="T32" fmla="*/ 0 w 119"/>
                <a:gd name="T33" fmla="*/ 1 h 161"/>
                <a:gd name="T34" fmla="*/ 0 w 119"/>
                <a:gd name="T35" fmla="*/ 1 h 161"/>
                <a:gd name="T36" fmla="*/ 0 w 119"/>
                <a:gd name="T37" fmla="*/ 1 h 161"/>
                <a:gd name="T38" fmla="*/ 0 w 119"/>
                <a:gd name="T39" fmla="*/ 0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9"/>
                <a:gd name="T61" fmla="*/ 0 h 161"/>
                <a:gd name="T62" fmla="*/ 119 w 119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9" h="161">
                  <a:moveTo>
                    <a:pt x="86" y="0"/>
                  </a:moveTo>
                  <a:lnTo>
                    <a:pt x="69" y="33"/>
                  </a:lnTo>
                  <a:lnTo>
                    <a:pt x="86" y="48"/>
                  </a:lnTo>
                  <a:lnTo>
                    <a:pt x="119" y="48"/>
                  </a:lnTo>
                  <a:lnTo>
                    <a:pt x="119" y="65"/>
                  </a:lnTo>
                  <a:lnTo>
                    <a:pt x="119" y="96"/>
                  </a:lnTo>
                  <a:lnTo>
                    <a:pt x="102" y="144"/>
                  </a:lnTo>
                  <a:lnTo>
                    <a:pt x="17" y="161"/>
                  </a:lnTo>
                  <a:lnTo>
                    <a:pt x="0" y="144"/>
                  </a:lnTo>
                  <a:lnTo>
                    <a:pt x="17" y="144"/>
                  </a:lnTo>
                  <a:lnTo>
                    <a:pt x="35" y="96"/>
                  </a:lnTo>
                  <a:lnTo>
                    <a:pt x="17" y="81"/>
                  </a:lnTo>
                  <a:lnTo>
                    <a:pt x="35" y="65"/>
                  </a:lnTo>
                  <a:lnTo>
                    <a:pt x="17" y="65"/>
                  </a:lnTo>
                  <a:lnTo>
                    <a:pt x="17" y="48"/>
                  </a:lnTo>
                  <a:lnTo>
                    <a:pt x="52" y="48"/>
                  </a:lnTo>
                  <a:lnTo>
                    <a:pt x="69" y="33"/>
                  </a:lnTo>
                  <a:lnTo>
                    <a:pt x="52" y="33"/>
                  </a:lnTo>
                  <a:lnTo>
                    <a:pt x="52" y="18"/>
                  </a:lnTo>
                  <a:lnTo>
                    <a:pt x="86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7" name="Freeform 1581">
              <a:extLst>
                <a:ext uri="{FF2B5EF4-FFF2-40B4-BE49-F238E27FC236}">
                  <a16:creationId xmlns:a16="http://schemas.microsoft.com/office/drawing/2014/main" id="{10920518-2423-4F7D-A9E0-F61C8F00B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833" y="3820208"/>
              <a:ext cx="74456" cy="163288"/>
            </a:xfrm>
            <a:custGeom>
              <a:avLst/>
              <a:gdLst>
                <a:gd name="T0" fmla="*/ 1 w 84"/>
                <a:gd name="T1" fmla="*/ 1 h 159"/>
                <a:gd name="T2" fmla="*/ 1 w 84"/>
                <a:gd name="T3" fmla="*/ 1 h 159"/>
                <a:gd name="T4" fmla="*/ 1 w 84"/>
                <a:gd name="T5" fmla="*/ 1 h 159"/>
                <a:gd name="T6" fmla="*/ 1 w 84"/>
                <a:gd name="T7" fmla="*/ 1 h 159"/>
                <a:gd name="T8" fmla="*/ 1 w 84"/>
                <a:gd name="T9" fmla="*/ 1 h 159"/>
                <a:gd name="T10" fmla="*/ 1 w 84"/>
                <a:gd name="T11" fmla="*/ 1 h 159"/>
                <a:gd name="T12" fmla="*/ 1 w 84"/>
                <a:gd name="T13" fmla="*/ 1 h 159"/>
                <a:gd name="T14" fmla="*/ 1 w 84"/>
                <a:gd name="T15" fmla="*/ 0 h 159"/>
                <a:gd name="T16" fmla="*/ 1 w 84"/>
                <a:gd name="T17" fmla="*/ 0 h 159"/>
                <a:gd name="T18" fmla="*/ 1 w 84"/>
                <a:gd name="T19" fmla="*/ 1 h 159"/>
                <a:gd name="T20" fmla="*/ 0 w 84"/>
                <a:gd name="T21" fmla="*/ 1 h 159"/>
                <a:gd name="T22" fmla="*/ 1 w 84"/>
                <a:gd name="T23" fmla="*/ 1 h 159"/>
                <a:gd name="T24" fmla="*/ 0 w 84"/>
                <a:gd name="T25" fmla="*/ 1 h 159"/>
                <a:gd name="T26" fmla="*/ 1 w 84"/>
                <a:gd name="T27" fmla="*/ 1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4"/>
                <a:gd name="T43" fmla="*/ 0 h 159"/>
                <a:gd name="T44" fmla="*/ 84 w 84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4" h="159">
                  <a:moveTo>
                    <a:pt x="50" y="159"/>
                  </a:moveTo>
                  <a:lnTo>
                    <a:pt x="50" y="159"/>
                  </a:lnTo>
                  <a:lnTo>
                    <a:pt x="67" y="128"/>
                  </a:lnTo>
                  <a:lnTo>
                    <a:pt x="50" y="80"/>
                  </a:lnTo>
                  <a:lnTo>
                    <a:pt x="67" y="63"/>
                  </a:lnTo>
                  <a:lnTo>
                    <a:pt x="67" y="32"/>
                  </a:lnTo>
                  <a:lnTo>
                    <a:pt x="84" y="15"/>
                  </a:lnTo>
                  <a:lnTo>
                    <a:pt x="84" y="0"/>
                  </a:lnTo>
                  <a:lnTo>
                    <a:pt x="17" y="0"/>
                  </a:lnTo>
                  <a:lnTo>
                    <a:pt x="17" y="32"/>
                  </a:lnTo>
                  <a:lnTo>
                    <a:pt x="0" y="111"/>
                  </a:lnTo>
                  <a:lnTo>
                    <a:pt x="17" y="111"/>
                  </a:lnTo>
                  <a:lnTo>
                    <a:pt x="0" y="159"/>
                  </a:lnTo>
                  <a:lnTo>
                    <a:pt x="50" y="159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8" name="Freeform 1582">
              <a:extLst>
                <a:ext uri="{FF2B5EF4-FFF2-40B4-BE49-F238E27FC236}">
                  <a16:creationId xmlns:a16="http://schemas.microsoft.com/office/drawing/2014/main" id="{BC9DE297-EDCC-40BA-8D02-75C173CDD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880" y="3160257"/>
              <a:ext cx="202684" cy="370797"/>
            </a:xfrm>
            <a:custGeom>
              <a:avLst/>
              <a:gdLst>
                <a:gd name="T0" fmla="*/ 1 w 224"/>
                <a:gd name="T1" fmla="*/ 0 h 369"/>
                <a:gd name="T2" fmla="*/ 1 w 224"/>
                <a:gd name="T3" fmla="*/ 0 h 369"/>
                <a:gd name="T4" fmla="*/ 1 w 224"/>
                <a:gd name="T5" fmla="*/ 0 h 369"/>
                <a:gd name="T6" fmla="*/ 1 w 224"/>
                <a:gd name="T7" fmla="*/ 0 h 369"/>
                <a:gd name="T8" fmla="*/ 1 w 224"/>
                <a:gd name="T9" fmla="*/ 0 h 369"/>
                <a:gd name="T10" fmla="*/ 1 w 224"/>
                <a:gd name="T11" fmla="*/ 0 h 369"/>
                <a:gd name="T12" fmla="*/ 1 w 224"/>
                <a:gd name="T13" fmla="*/ 0 h 369"/>
                <a:gd name="T14" fmla="*/ 1 w 224"/>
                <a:gd name="T15" fmla="*/ 0 h 369"/>
                <a:gd name="T16" fmla="*/ 1 w 224"/>
                <a:gd name="T17" fmla="*/ 0 h 369"/>
                <a:gd name="T18" fmla="*/ 1 w 224"/>
                <a:gd name="T19" fmla="*/ 0 h 369"/>
                <a:gd name="T20" fmla="*/ 1 w 224"/>
                <a:gd name="T21" fmla="*/ 0 h 369"/>
                <a:gd name="T22" fmla="*/ 1 w 224"/>
                <a:gd name="T23" fmla="*/ 0 h 369"/>
                <a:gd name="T24" fmla="*/ 1 w 224"/>
                <a:gd name="T25" fmla="*/ 0 h 369"/>
                <a:gd name="T26" fmla="*/ 1 w 224"/>
                <a:gd name="T27" fmla="*/ 0 h 369"/>
                <a:gd name="T28" fmla="*/ 1 w 224"/>
                <a:gd name="T29" fmla="*/ 0 h 369"/>
                <a:gd name="T30" fmla="*/ 1 w 224"/>
                <a:gd name="T31" fmla="*/ 0 h 369"/>
                <a:gd name="T32" fmla="*/ 1 w 224"/>
                <a:gd name="T33" fmla="*/ 0 h 369"/>
                <a:gd name="T34" fmla="*/ 1 w 224"/>
                <a:gd name="T35" fmla="*/ 0 h 369"/>
                <a:gd name="T36" fmla="*/ 1 w 224"/>
                <a:gd name="T37" fmla="*/ 0 h 369"/>
                <a:gd name="T38" fmla="*/ 1 w 224"/>
                <a:gd name="T39" fmla="*/ 0 h 369"/>
                <a:gd name="T40" fmla="*/ 1 w 224"/>
                <a:gd name="T41" fmla="*/ 0 h 369"/>
                <a:gd name="T42" fmla="*/ 1 w 224"/>
                <a:gd name="T43" fmla="*/ 0 h 369"/>
                <a:gd name="T44" fmla="*/ 1 w 224"/>
                <a:gd name="T45" fmla="*/ 0 h 369"/>
                <a:gd name="T46" fmla="*/ 1 w 224"/>
                <a:gd name="T47" fmla="*/ 0 h 369"/>
                <a:gd name="T48" fmla="*/ 1 w 224"/>
                <a:gd name="T49" fmla="*/ 0 h 369"/>
                <a:gd name="T50" fmla="*/ 1 w 224"/>
                <a:gd name="T51" fmla="*/ 0 h 369"/>
                <a:gd name="T52" fmla="*/ 1 w 224"/>
                <a:gd name="T53" fmla="*/ 0 h 369"/>
                <a:gd name="T54" fmla="*/ 1 w 224"/>
                <a:gd name="T55" fmla="*/ 0 h 369"/>
                <a:gd name="T56" fmla="*/ 0 w 224"/>
                <a:gd name="T57" fmla="*/ 0 h 369"/>
                <a:gd name="T58" fmla="*/ 1 w 224"/>
                <a:gd name="T59" fmla="*/ 0 h 369"/>
                <a:gd name="T60" fmla="*/ 1 w 224"/>
                <a:gd name="T61" fmla="*/ 0 h 369"/>
                <a:gd name="T62" fmla="*/ 1 w 224"/>
                <a:gd name="T63" fmla="*/ 0 h 369"/>
                <a:gd name="T64" fmla="*/ 1 w 224"/>
                <a:gd name="T65" fmla="*/ 0 h 369"/>
                <a:gd name="T66" fmla="*/ 1 w 224"/>
                <a:gd name="T67" fmla="*/ 0 h 369"/>
                <a:gd name="T68" fmla="*/ 1 w 224"/>
                <a:gd name="T69" fmla="*/ 0 h 369"/>
                <a:gd name="T70" fmla="*/ 1 w 224"/>
                <a:gd name="T71" fmla="*/ 0 h 369"/>
                <a:gd name="T72" fmla="*/ 1 w 224"/>
                <a:gd name="T73" fmla="*/ 0 h 369"/>
                <a:gd name="T74" fmla="*/ 1 w 224"/>
                <a:gd name="T75" fmla="*/ 0 h 369"/>
                <a:gd name="T76" fmla="*/ 1 w 224"/>
                <a:gd name="T77" fmla="*/ 0 h 369"/>
                <a:gd name="T78" fmla="*/ 1 w 224"/>
                <a:gd name="T79" fmla="*/ 0 h 369"/>
                <a:gd name="T80" fmla="*/ 1 w 224"/>
                <a:gd name="T81" fmla="*/ 0 h 369"/>
                <a:gd name="T82" fmla="*/ 1 w 224"/>
                <a:gd name="T83" fmla="*/ 0 h 369"/>
                <a:gd name="T84" fmla="*/ 1 w 224"/>
                <a:gd name="T85" fmla="*/ 0 h 369"/>
                <a:gd name="T86" fmla="*/ 1 w 224"/>
                <a:gd name="T87" fmla="*/ 0 h 369"/>
                <a:gd name="T88" fmla="*/ 1 w 224"/>
                <a:gd name="T89" fmla="*/ 0 h 369"/>
                <a:gd name="T90" fmla="*/ 1 w 224"/>
                <a:gd name="T91" fmla="*/ 0 h 369"/>
                <a:gd name="T92" fmla="*/ 1 w 224"/>
                <a:gd name="T93" fmla="*/ 0 h 369"/>
                <a:gd name="T94" fmla="*/ 1 w 224"/>
                <a:gd name="T95" fmla="*/ 0 h 369"/>
                <a:gd name="T96" fmla="*/ 1 w 224"/>
                <a:gd name="T97" fmla="*/ 0 h 369"/>
                <a:gd name="T98" fmla="*/ 1 w 224"/>
                <a:gd name="T99" fmla="*/ 0 h 369"/>
                <a:gd name="T100" fmla="*/ 1 w 224"/>
                <a:gd name="T101" fmla="*/ 0 h 369"/>
                <a:gd name="T102" fmla="*/ 1 w 224"/>
                <a:gd name="T103" fmla="*/ 0 h 369"/>
                <a:gd name="T104" fmla="*/ 1 w 224"/>
                <a:gd name="T105" fmla="*/ 0 h 369"/>
                <a:gd name="T106" fmla="*/ 1 w 224"/>
                <a:gd name="T107" fmla="*/ 0 h 369"/>
                <a:gd name="T108" fmla="*/ 1 w 224"/>
                <a:gd name="T109" fmla="*/ 0 h 369"/>
                <a:gd name="T110" fmla="*/ 1 w 224"/>
                <a:gd name="T111" fmla="*/ 0 h 369"/>
                <a:gd name="T112" fmla="*/ 1 w 224"/>
                <a:gd name="T113" fmla="*/ 0 h 369"/>
                <a:gd name="T114" fmla="*/ 1 w 224"/>
                <a:gd name="T115" fmla="*/ 0 h 369"/>
                <a:gd name="T116" fmla="*/ 1 w 224"/>
                <a:gd name="T117" fmla="*/ 0 h 3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4"/>
                <a:gd name="T178" fmla="*/ 0 h 369"/>
                <a:gd name="T179" fmla="*/ 224 w 224"/>
                <a:gd name="T180" fmla="*/ 369 h 3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4" h="369">
                  <a:moveTo>
                    <a:pt x="34" y="369"/>
                  </a:moveTo>
                  <a:lnTo>
                    <a:pt x="52" y="353"/>
                  </a:lnTo>
                  <a:lnTo>
                    <a:pt x="86" y="369"/>
                  </a:lnTo>
                  <a:lnTo>
                    <a:pt x="86" y="353"/>
                  </a:lnTo>
                  <a:lnTo>
                    <a:pt x="103" y="336"/>
                  </a:lnTo>
                  <a:lnTo>
                    <a:pt x="121" y="353"/>
                  </a:lnTo>
                  <a:lnTo>
                    <a:pt x="138" y="336"/>
                  </a:lnTo>
                  <a:lnTo>
                    <a:pt x="207" y="336"/>
                  </a:lnTo>
                  <a:lnTo>
                    <a:pt x="224" y="321"/>
                  </a:lnTo>
                  <a:lnTo>
                    <a:pt x="190" y="321"/>
                  </a:lnTo>
                  <a:lnTo>
                    <a:pt x="224" y="273"/>
                  </a:lnTo>
                  <a:lnTo>
                    <a:pt x="207" y="257"/>
                  </a:lnTo>
                  <a:lnTo>
                    <a:pt x="190" y="257"/>
                  </a:lnTo>
                  <a:lnTo>
                    <a:pt x="172" y="257"/>
                  </a:lnTo>
                  <a:lnTo>
                    <a:pt x="190" y="240"/>
                  </a:lnTo>
                  <a:lnTo>
                    <a:pt x="190" y="225"/>
                  </a:lnTo>
                  <a:lnTo>
                    <a:pt x="172" y="192"/>
                  </a:lnTo>
                  <a:lnTo>
                    <a:pt x="155" y="177"/>
                  </a:lnTo>
                  <a:lnTo>
                    <a:pt x="121" y="129"/>
                  </a:lnTo>
                  <a:lnTo>
                    <a:pt x="86" y="114"/>
                  </a:lnTo>
                  <a:lnTo>
                    <a:pt x="138" y="48"/>
                  </a:lnTo>
                  <a:lnTo>
                    <a:pt x="121" y="33"/>
                  </a:lnTo>
                  <a:lnTo>
                    <a:pt x="69" y="48"/>
                  </a:lnTo>
                  <a:lnTo>
                    <a:pt x="69" y="18"/>
                  </a:lnTo>
                  <a:lnTo>
                    <a:pt x="103" y="0"/>
                  </a:lnTo>
                  <a:lnTo>
                    <a:pt x="86" y="0"/>
                  </a:lnTo>
                  <a:lnTo>
                    <a:pt x="52" y="0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17" y="66"/>
                  </a:lnTo>
                  <a:lnTo>
                    <a:pt x="34" y="66"/>
                  </a:lnTo>
                  <a:lnTo>
                    <a:pt x="17" y="96"/>
                  </a:lnTo>
                  <a:lnTo>
                    <a:pt x="34" y="96"/>
                  </a:lnTo>
                  <a:lnTo>
                    <a:pt x="34" y="114"/>
                  </a:lnTo>
                  <a:lnTo>
                    <a:pt x="17" y="129"/>
                  </a:lnTo>
                  <a:lnTo>
                    <a:pt x="34" y="129"/>
                  </a:lnTo>
                  <a:lnTo>
                    <a:pt x="34" y="144"/>
                  </a:lnTo>
                  <a:lnTo>
                    <a:pt x="34" y="129"/>
                  </a:lnTo>
                  <a:lnTo>
                    <a:pt x="52" y="144"/>
                  </a:lnTo>
                  <a:lnTo>
                    <a:pt x="34" y="162"/>
                  </a:lnTo>
                  <a:lnTo>
                    <a:pt x="52" y="177"/>
                  </a:lnTo>
                  <a:lnTo>
                    <a:pt x="86" y="162"/>
                  </a:lnTo>
                  <a:lnTo>
                    <a:pt x="86" y="177"/>
                  </a:lnTo>
                  <a:lnTo>
                    <a:pt x="86" y="192"/>
                  </a:lnTo>
                  <a:lnTo>
                    <a:pt x="103" y="192"/>
                  </a:lnTo>
                  <a:lnTo>
                    <a:pt x="103" y="225"/>
                  </a:lnTo>
                  <a:lnTo>
                    <a:pt x="52" y="225"/>
                  </a:lnTo>
                  <a:lnTo>
                    <a:pt x="69" y="240"/>
                  </a:lnTo>
                  <a:lnTo>
                    <a:pt x="52" y="257"/>
                  </a:lnTo>
                  <a:lnTo>
                    <a:pt x="69" y="257"/>
                  </a:lnTo>
                  <a:lnTo>
                    <a:pt x="69" y="273"/>
                  </a:lnTo>
                  <a:lnTo>
                    <a:pt x="34" y="288"/>
                  </a:lnTo>
                  <a:lnTo>
                    <a:pt x="52" y="305"/>
                  </a:lnTo>
                  <a:lnTo>
                    <a:pt x="69" y="305"/>
                  </a:lnTo>
                  <a:lnTo>
                    <a:pt x="86" y="321"/>
                  </a:lnTo>
                  <a:lnTo>
                    <a:pt x="103" y="305"/>
                  </a:lnTo>
                  <a:lnTo>
                    <a:pt x="103" y="321"/>
                  </a:lnTo>
                  <a:lnTo>
                    <a:pt x="69" y="321"/>
                  </a:lnTo>
                  <a:lnTo>
                    <a:pt x="34" y="369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9" name="Freeform 1583">
              <a:extLst>
                <a:ext uri="{FF2B5EF4-FFF2-40B4-BE49-F238E27FC236}">
                  <a16:creationId xmlns:a16="http://schemas.microsoft.com/office/drawing/2014/main" id="{D656EE3C-AD45-4D0A-9226-B2DD4EBA6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973" y="3884843"/>
              <a:ext cx="33090" cy="34017"/>
            </a:xfrm>
            <a:custGeom>
              <a:avLst/>
              <a:gdLst>
                <a:gd name="T0" fmla="*/ 0 w 34"/>
                <a:gd name="T1" fmla="*/ 0 h 33"/>
                <a:gd name="T2" fmla="*/ 0 w 34"/>
                <a:gd name="T3" fmla="*/ 0 h 33"/>
                <a:gd name="T4" fmla="*/ 1 w 34"/>
                <a:gd name="T5" fmla="*/ 0 h 33"/>
                <a:gd name="T6" fmla="*/ 1 w 34"/>
                <a:gd name="T7" fmla="*/ 0 h 33"/>
                <a:gd name="T8" fmla="*/ 1 w 34"/>
                <a:gd name="T9" fmla="*/ 0 h 33"/>
                <a:gd name="T10" fmla="*/ 0 w 34"/>
                <a:gd name="T11" fmla="*/ 0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"/>
                <a:gd name="T19" fmla="*/ 0 h 33"/>
                <a:gd name="T20" fmla="*/ 34 w 34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" h="33">
                  <a:moveTo>
                    <a:pt x="0" y="17"/>
                  </a:moveTo>
                  <a:lnTo>
                    <a:pt x="0" y="17"/>
                  </a:lnTo>
                  <a:lnTo>
                    <a:pt x="17" y="33"/>
                  </a:lnTo>
                  <a:lnTo>
                    <a:pt x="34" y="17"/>
                  </a:lnTo>
                  <a:lnTo>
                    <a:pt x="17" y="0"/>
                  </a:lnTo>
                  <a:lnTo>
                    <a:pt x="0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0" name="Freeform 1584">
              <a:extLst>
                <a:ext uri="{FF2B5EF4-FFF2-40B4-BE49-F238E27FC236}">
                  <a16:creationId xmlns:a16="http://schemas.microsoft.com/office/drawing/2014/main" id="{E1A56D18-B5F2-4940-94D7-41FC2D37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693" y="4242033"/>
              <a:ext cx="20682" cy="17009"/>
            </a:xfrm>
            <a:custGeom>
              <a:avLst/>
              <a:gdLst>
                <a:gd name="T0" fmla="*/ 0 w 20"/>
                <a:gd name="T1" fmla="*/ 0 h 15"/>
                <a:gd name="T2" fmla="*/ 0 w 20"/>
                <a:gd name="T3" fmla="*/ 0 h 15"/>
                <a:gd name="T4" fmla="*/ 0 w 20"/>
                <a:gd name="T5" fmla="*/ 1 h 15"/>
                <a:gd name="T6" fmla="*/ 1 w 20"/>
                <a:gd name="T7" fmla="*/ 0 h 15"/>
                <a:gd name="T8" fmla="*/ 0 w 20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15"/>
                <a:gd name="T17" fmla="*/ 20 w 20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15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1" name="Freeform 1585">
              <a:extLst>
                <a:ext uri="{FF2B5EF4-FFF2-40B4-BE49-F238E27FC236}">
                  <a16:creationId xmlns:a16="http://schemas.microsoft.com/office/drawing/2014/main" id="{52EB53A8-14F3-45BE-8A02-60868D931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379" y="3483428"/>
              <a:ext cx="306095" cy="323173"/>
            </a:xfrm>
            <a:custGeom>
              <a:avLst/>
              <a:gdLst>
                <a:gd name="T0" fmla="*/ 1 w 345"/>
                <a:gd name="T1" fmla="*/ 0 h 320"/>
                <a:gd name="T2" fmla="*/ 1 w 345"/>
                <a:gd name="T3" fmla="*/ 0 h 320"/>
                <a:gd name="T4" fmla="*/ 1 w 345"/>
                <a:gd name="T5" fmla="*/ 1 h 320"/>
                <a:gd name="T6" fmla="*/ 1 w 345"/>
                <a:gd name="T7" fmla="*/ 1 h 320"/>
                <a:gd name="T8" fmla="*/ 1 w 345"/>
                <a:gd name="T9" fmla="*/ 1 h 320"/>
                <a:gd name="T10" fmla="*/ 1 w 345"/>
                <a:gd name="T11" fmla="*/ 1 h 320"/>
                <a:gd name="T12" fmla="*/ 1 w 345"/>
                <a:gd name="T13" fmla="*/ 1 h 320"/>
                <a:gd name="T14" fmla="*/ 1 w 345"/>
                <a:gd name="T15" fmla="*/ 1 h 320"/>
                <a:gd name="T16" fmla="*/ 1 w 345"/>
                <a:gd name="T17" fmla="*/ 1 h 320"/>
                <a:gd name="T18" fmla="*/ 1 w 345"/>
                <a:gd name="T19" fmla="*/ 1 h 320"/>
                <a:gd name="T20" fmla="*/ 1 w 345"/>
                <a:gd name="T21" fmla="*/ 1 h 320"/>
                <a:gd name="T22" fmla="*/ 1 w 345"/>
                <a:gd name="T23" fmla="*/ 1 h 320"/>
                <a:gd name="T24" fmla="*/ 0 w 345"/>
                <a:gd name="T25" fmla="*/ 1 h 320"/>
                <a:gd name="T26" fmla="*/ 0 w 345"/>
                <a:gd name="T27" fmla="*/ 1 h 320"/>
                <a:gd name="T28" fmla="*/ 1 w 345"/>
                <a:gd name="T29" fmla="*/ 1 h 320"/>
                <a:gd name="T30" fmla="*/ 1 w 345"/>
                <a:gd name="T31" fmla="*/ 1 h 320"/>
                <a:gd name="T32" fmla="*/ 1 w 345"/>
                <a:gd name="T33" fmla="*/ 1 h 320"/>
                <a:gd name="T34" fmla="*/ 1 w 345"/>
                <a:gd name="T35" fmla="*/ 1 h 320"/>
                <a:gd name="T36" fmla="*/ 1 w 345"/>
                <a:gd name="T37" fmla="*/ 1 h 320"/>
                <a:gd name="T38" fmla="*/ 1 w 345"/>
                <a:gd name="T39" fmla="*/ 1 h 320"/>
                <a:gd name="T40" fmla="*/ 1 w 345"/>
                <a:gd name="T41" fmla="*/ 1 h 320"/>
                <a:gd name="T42" fmla="*/ 1 w 345"/>
                <a:gd name="T43" fmla="*/ 1 h 320"/>
                <a:gd name="T44" fmla="*/ 1 w 345"/>
                <a:gd name="T45" fmla="*/ 1 h 320"/>
                <a:gd name="T46" fmla="*/ 1 w 345"/>
                <a:gd name="T47" fmla="*/ 1 h 320"/>
                <a:gd name="T48" fmla="*/ 1 w 345"/>
                <a:gd name="T49" fmla="*/ 1 h 320"/>
                <a:gd name="T50" fmla="*/ 1 w 345"/>
                <a:gd name="T51" fmla="*/ 1 h 320"/>
                <a:gd name="T52" fmla="*/ 1 w 345"/>
                <a:gd name="T53" fmla="*/ 1 h 320"/>
                <a:gd name="T54" fmla="*/ 1 w 345"/>
                <a:gd name="T55" fmla="*/ 1 h 320"/>
                <a:gd name="T56" fmla="*/ 1 w 345"/>
                <a:gd name="T57" fmla="*/ 1 h 320"/>
                <a:gd name="T58" fmla="*/ 1 w 345"/>
                <a:gd name="T59" fmla="*/ 1 h 320"/>
                <a:gd name="T60" fmla="*/ 1 w 345"/>
                <a:gd name="T61" fmla="*/ 1 h 320"/>
                <a:gd name="T62" fmla="*/ 1 w 345"/>
                <a:gd name="T63" fmla="*/ 1 h 320"/>
                <a:gd name="T64" fmla="*/ 1 w 345"/>
                <a:gd name="T65" fmla="*/ 1 h 320"/>
                <a:gd name="T66" fmla="*/ 1 w 345"/>
                <a:gd name="T67" fmla="*/ 1 h 320"/>
                <a:gd name="T68" fmla="*/ 1 w 345"/>
                <a:gd name="T69" fmla="*/ 1 h 320"/>
                <a:gd name="T70" fmla="*/ 1 w 345"/>
                <a:gd name="T71" fmla="*/ 1 h 320"/>
                <a:gd name="T72" fmla="*/ 1 w 345"/>
                <a:gd name="T73" fmla="*/ 1 h 320"/>
                <a:gd name="T74" fmla="*/ 1 w 345"/>
                <a:gd name="T75" fmla="*/ 1 h 320"/>
                <a:gd name="T76" fmla="*/ 1 w 345"/>
                <a:gd name="T77" fmla="*/ 1 h 320"/>
                <a:gd name="T78" fmla="*/ 1 w 345"/>
                <a:gd name="T79" fmla="*/ 1 h 320"/>
                <a:gd name="T80" fmla="*/ 1 w 345"/>
                <a:gd name="T81" fmla="*/ 0 h 3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5"/>
                <a:gd name="T124" fmla="*/ 0 h 320"/>
                <a:gd name="T125" fmla="*/ 345 w 345"/>
                <a:gd name="T126" fmla="*/ 320 h 3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5" h="320">
                  <a:moveTo>
                    <a:pt x="207" y="0"/>
                  </a:moveTo>
                  <a:lnTo>
                    <a:pt x="207" y="0"/>
                  </a:lnTo>
                  <a:lnTo>
                    <a:pt x="172" y="15"/>
                  </a:lnTo>
                  <a:lnTo>
                    <a:pt x="172" y="48"/>
                  </a:lnTo>
                  <a:lnTo>
                    <a:pt x="138" y="63"/>
                  </a:lnTo>
                  <a:lnTo>
                    <a:pt x="120" y="80"/>
                  </a:lnTo>
                  <a:lnTo>
                    <a:pt x="103" y="80"/>
                  </a:lnTo>
                  <a:lnTo>
                    <a:pt x="86" y="63"/>
                  </a:lnTo>
                  <a:lnTo>
                    <a:pt x="69" y="63"/>
                  </a:lnTo>
                  <a:lnTo>
                    <a:pt x="86" y="96"/>
                  </a:lnTo>
                  <a:lnTo>
                    <a:pt x="51" y="111"/>
                  </a:lnTo>
                  <a:lnTo>
                    <a:pt x="51" y="96"/>
                  </a:lnTo>
                  <a:lnTo>
                    <a:pt x="0" y="111"/>
                  </a:lnTo>
                  <a:lnTo>
                    <a:pt x="0" y="128"/>
                  </a:lnTo>
                  <a:lnTo>
                    <a:pt x="69" y="144"/>
                  </a:lnTo>
                  <a:lnTo>
                    <a:pt x="103" y="192"/>
                  </a:lnTo>
                  <a:lnTo>
                    <a:pt x="103" y="207"/>
                  </a:lnTo>
                  <a:lnTo>
                    <a:pt x="86" y="288"/>
                  </a:lnTo>
                  <a:lnTo>
                    <a:pt x="120" y="303"/>
                  </a:lnTo>
                  <a:lnTo>
                    <a:pt x="207" y="320"/>
                  </a:lnTo>
                  <a:lnTo>
                    <a:pt x="207" y="303"/>
                  </a:lnTo>
                  <a:lnTo>
                    <a:pt x="241" y="288"/>
                  </a:lnTo>
                  <a:lnTo>
                    <a:pt x="293" y="303"/>
                  </a:lnTo>
                  <a:lnTo>
                    <a:pt x="311" y="303"/>
                  </a:lnTo>
                  <a:lnTo>
                    <a:pt x="328" y="272"/>
                  </a:lnTo>
                  <a:lnTo>
                    <a:pt x="311" y="240"/>
                  </a:lnTo>
                  <a:lnTo>
                    <a:pt x="311" y="207"/>
                  </a:lnTo>
                  <a:lnTo>
                    <a:pt x="311" y="176"/>
                  </a:lnTo>
                  <a:lnTo>
                    <a:pt x="293" y="192"/>
                  </a:lnTo>
                  <a:lnTo>
                    <a:pt x="293" y="176"/>
                  </a:lnTo>
                  <a:lnTo>
                    <a:pt x="311" y="144"/>
                  </a:lnTo>
                  <a:lnTo>
                    <a:pt x="328" y="144"/>
                  </a:lnTo>
                  <a:lnTo>
                    <a:pt x="345" y="96"/>
                  </a:lnTo>
                  <a:lnTo>
                    <a:pt x="293" y="63"/>
                  </a:lnTo>
                  <a:lnTo>
                    <a:pt x="276" y="63"/>
                  </a:lnTo>
                  <a:lnTo>
                    <a:pt x="259" y="63"/>
                  </a:lnTo>
                  <a:lnTo>
                    <a:pt x="259" y="48"/>
                  </a:lnTo>
                  <a:lnTo>
                    <a:pt x="241" y="48"/>
                  </a:lnTo>
                  <a:lnTo>
                    <a:pt x="241" y="32"/>
                  </a:lnTo>
                  <a:lnTo>
                    <a:pt x="207" y="15"/>
                  </a:lnTo>
                  <a:lnTo>
                    <a:pt x="207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2" name="Freeform 1586">
              <a:extLst>
                <a:ext uri="{FF2B5EF4-FFF2-40B4-BE49-F238E27FC236}">
                  <a16:creationId xmlns:a16="http://schemas.microsoft.com/office/drawing/2014/main" id="{6D497870-FE95-4E15-ADBF-1BF662FB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875" y="4242033"/>
              <a:ext cx="12408" cy="17009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1 h 15"/>
                <a:gd name="T6" fmla="*/ 0 w 16"/>
                <a:gd name="T7" fmla="*/ 1 h 15"/>
                <a:gd name="T8" fmla="*/ 0 w 16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16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16" y="15"/>
                  </a:lnTo>
                  <a:lnTo>
                    <a:pt x="16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3" name="Freeform 1587">
              <a:extLst>
                <a:ext uri="{FF2B5EF4-FFF2-40B4-BE49-F238E27FC236}">
                  <a16:creationId xmlns:a16="http://schemas.microsoft.com/office/drawing/2014/main" id="{F2A0A131-80BC-4CB5-9023-218C64D4B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474" y="3207882"/>
              <a:ext cx="78594" cy="115661"/>
            </a:xfrm>
            <a:custGeom>
              <a:avLst/>
              <a:gdLst>
                <a:gd name="T0" fmla="*/ 1 w 88"/>
                <a:gd name="T1" fmla="*/ 1 h 114"/>
                <a:gd name="T2" fmla="*/ 1 w 88"/>
                <a:gd name="T3" fmla="*/ 1 h 114"/>
                <a:gd name="T4" fmla="*/ 1 w 88"/>
                <a:gd name="T5" fmla="*/ 1 h 114"/>
                <a:gd name="T6" fmla="*/ 1 w 88"/>
                <a:gd name="T7" fmla="*/ 1 h 114"/>
                <a:gd name="T8" fmla="*/ 1 w 88"/>
                <a:gd name="T9" fmla="*/ 1 h 114"/>
                <a:gd name="T10" fmla="*/ 1 w 88"/>
                <a:gd name="T11" fmla="*/ 1 h 114"/>
                <a:gd name="T12" fmla="*/ 1 w 88"/>
                <a:gd name="T13" fmla="*/ 1 h 114"/>
                <a:gd name="T14" fmla="*/ 1 w 88"/>
                <a:gd name="T15" fmla="*/ 1 h 114"/>
                <a:gd name="T16" fmla="*/ 1 w 88"/>
                <a:gd name="T17" fmla="*/ 0 h 114"/>
                <a:gd name="T18" fmla="*/ 1 w 88"/>
                <a:gd name="T19" fmla="*/ 1 h 114"/>
                <a:gd name="T20" fmla="*/ 0 w 88"/>
                <a:gd name="T21" fmla="*/ 1 h 114"/>
                <a:gd name="T22" fmla="*/ 0 w 88"/>
                <a:gd name="T23" fmla="*/ 1 h 114"/>
                <a:gd name="T24" fmla="*/ 1 w 88"/>
                <a:gd name="T25" fmla="*/ 1 h 114"/>
                <a:gd name="T26" fmla="*/ 1 w 88"/>
                <a:gd name="T27" fmla="*/ 1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114"/>
                <a:gd name="T44" fmla="*/ 88 w 88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114">
                  <a:moveTo>
                    <a:pt x="19" y="114"/>
                  </a:moveTo>
                  <a:lnTo>
                    <a:pt x="19" y="114"/>
                  </a:lnTo>
                  <a:lnTo>
                    <a:pt x="37" y="114"/>
                  </a:lnTo>
                  <a:lnTo>
                    <a:pt x="54" y="114"/>
                  </a:lnTo>
                  <a:lnTo>
                    <a:pt x="71" y="66"/>
                  </a:lnTo>
                  <a:lnTo>
                    <a:pt x="88" y="66"/>
                  </a:lnTo>
                  <a:lnTo>
                    <a:pt x="88" y="48"/>
                  </a:lnTo>
                  <a:lnTo>
                    <a:pt x="71" y="48"/>
                  </a:lnTo>
                  <a:lnTo>
                    <a:pt x="71" y="0"/>
                  </a:lnTo>
                  <a:lnTo>
                    <a:pt x="19" y="18"/>
                  </a:lnTo>
                  <a:lnTo>
                    <a:pt x="0" y="48"/>
                  </a:lnTo>
                  <a:lnTo>
                    <a:pt x="0" y="81"/>
                  </a:lnTo>
                  <a:lnTo>
                    <a:pt x="19" y="96"/>
                  </a:lnTo>
                  <a:lnTo>
                    <a:pt x="19" y="1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4" name="Freeform 1588">
              <a:extLst>
                <a:ext uri="{FF2B5EF4-FFF2-40B4-BE49-F238E27FC236}">
                  <a16:creationId xmlns:a16="http://schemas.microsoft.com/office/drawing/2014/main" id="{EA370B48-DF56-4C6D-BD2A-7C2E2101A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065" y="3384777"/>
              <a:ext cx="91002" cy="112258"/>
            </a:xfrm>
            <a:custGeom>
              <a:avLst/>
              <a:gdLst>
                <a:gd name="T0" fmla="*/ 0 w 104"/>
                <a:gd name="T1" fmla="*/ 1 h 111"/>
                <a:gd name="T2" fmla="*/ 0 w 104"/>
                <a:gd name="T3" fmla="*/ 1 h 111"/>
                <a:gd name="T4" fmla="*/ 0 w 104"/>
                <a:gd name="T5" fmla="*/ 1 h 111"/>
                <a:gd name="T6" fmla="*/ 0 w 104"/>
                <a:gd name="T7" fmla="*/ 1 h 111"/>
                <a:gd name="T8" fmla="*/ 0 w 104"/>
                <a:gd name="T9" fmla="*/ 0 h 111"/>
                <a:gd name="T10" fmla="*/ 0 w 104"/>
                <a:gd name="T11" fmla="*/ 1 h 111"/>
                <a:gd name="T12" fmla="*/ 0 w 104"/>
                <a:gd name="T13" fmla="*/ 1 h 111"/>
                <a:gd name="T14" fmla="*/ 0 w 104"/>
                <a:gd name="T15" fmla="*/ 1 h 111"/>
                <a:gd name="T16" fmla="*/ 0 w 104"/>
                <a:gd name="T17" fmla="*/ 1 h 111"/>
                <a:gd name="T18" fmla="*/ 0 w 104"/>
                <a:gd name="T19" fmla="*/ 1 h 111"/>
                <a:gd name="T20" fmla="*/ 0 w 104"/>
                <a:gd name="T21" fmla="*/ 1 h 111"/>
                <a:gd name="T22" fmla="*/ 0 w 104"/>
                <a:gd name="T23" fmla="*/ 1 h 111"/>
                <a:gd name="T24" fmla="*/ 0 w 104"/>
                <a:gd name="T25" fmla="*/ 1 h 11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11"/>
                <a:gd name="T41" fmla="*/ 104 w 104"/>
                <a:gd name="T42" fmla="*/ 111 h 11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11">
                  <a:moveTo>
                    <a:pt x="69" y="111"/>
                  </a:moveTo>
                  <a:lnTo>
                    <a:pt x="69" y="111"/>
                  </a:lnTo>
                  <a:lnTo>
                    <a:pt x="69" y="63"/>
                  </a:lnTo>
                  <a:lnTo>
                    <a:pt x="87" y="48"/>
                  </a:lnTo>
                  <a:lnTo>
                    <a:pt x="104" y="0"/>
                  </a:lnTo>
                  <a:lnTo>
                    <a:pt x="52" y="15"/>
                  </a:lnTo>
                  <a:lnTo>
                    <a:pt x="69" y="48"/>
                  </a:lnTo>
                  <a:lnTo>
                    <a:pt x="52" y="48"/>
                  </a:lnTo>
                  <a:lnTo>
                    <a:pt x="52" y="32"/>
                  </a:lnTo>
                  <a:lnTo>
                    <a:pt x="35" y="32"/>
                  </a:lnTo>
                  <a:lnTo>
                    <a:pt x="0" y="96"/>
                  </a:lnTo>
                  <a:lnTo>
                    <a:pt x="52" y="96"/>
                  </a:lnTo>
                  <a:lnTo>
                    <a:pt x="69" y="111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5" name="Freeform 1589">
              <a:extLst>
                <a:ext uri="{FF2B5EF4-FFF2-40B4-BE49-F238E27FC236}">
                  <a16:creationId xmlns:a16="http://schemas.microsoft.com/office/drawing/2014/main" id="{EAE5F52A-19A1-4B83-A268-2CD0E4F70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381" y="3483428"/>
              <a:ext cx="78594" cy="64635"/>
            </a:xfrm>
            <a:custGeom>
              <a:avLst/>
              <a:gdLst>
                <a:gd name="T0" fmla="*/ 1 w 88"/>
                <a:gd name="T1" fmla="*/ 1 h 63"/>
                <a:gd name="T2" fmla="*/ 1 w 88"/>
                <a:gd name="T3" fmla="*/ 1 h 63"/>
                <a:gd name="T4" fmla="*/ 1 w 88"/>
                <a:gd name="T5" fmla="*/ 1 h 63"/>
                <a:gd name="T6" fmla="*/ 1 w 88"/>
                <a:gd name="T7" fmla="*/ 1 h 63"/>
                <a:gd name="T8" fmla="*/ 1 w 88"/>
                <a:gd name="T9" fmla="*/ 1 h 63"/>
                <a:gd name="T10" fmla="*/ 1 w 88"/>
                <a:gd name="T11" fmla="*/ 1 h 63"/>
                <a:gd name="T12" fmla="*/ 0 w 88"/>
                <a:gd name="T13" fmla="*/ 1 h 63"/>
                <a:gd name="T14" fmla="*/ 0 w 88"/>
                <a:gd name="T15" fmla="*/ 0 h 63"/>
                <a:gd name="T16" fmla="*/ 1 w 88"/>
                <a:gd name="T17" fmla="*/ 0 h 63"/>
                <a:gd name="T18" fmla="*/ 1 w 88"/>
                <a:gd name="T19" fmla="*/ 0 h 63"/>
                <a:gd name="T20" fmla="*/ 1 w 88"/>
                <a:gd name="T21" fmla="*/ 1 h 63"/>
                <a:gd name="T22" fmla="*/ 1 w 88"/>
                <a:gd name="T23" fmla="*/ 1 h 63"/>
                <a:gd name="T24" fmla="*/ 1 w 88"/>
                <a:gd name="T25" fmla="*/ 1 h 63"/>
                <a:gd name="T26" fmla="*/ 1 w 88"/>
                <a:gd name="T27" fmla="*/ 1 h 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63"/>
                <a:gd name="T44" fmla="*/ 88 w 88"/>
                <a:gd name="T45" fmla="*/ 63 h 6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63">
                  <a:moveTo>
                    <a:pt x="71" y="63"/>
                  </a:moveTo>
                  <a:lnTo>
                    <a:pt x="71" y="63"/>
                  </a:lnTo>
                  <a:lnTo>
                    <a:pt x="54" y="63"/>
                  </a:lnTo>
                  <a:lnTo>
                    <a:pt x="54" y="48"/>
                  </a:lnTo>
                  <a:lnTo>
                    <a:pt x="36" y="48"/>
                  </a:lnTo>
                  <a:lnTo>
                    <a:pt x="36" y="32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1" y="0"/>
                  </a:lnTo>
                  <a:lnTo>
                    <a:pt x="88" y="15"/>
                  </a:lnTo>
                  <a:lnTo>
                    <a:pt x="88" y="48"/>
                  </a:lnTo>
                  <a:lnTo>
                    <a:pt x="71" y="48"/>
                  </a:lnTo>
                  <a:lnTo>
                    <a:pt x="71" y="6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6" name="Freeform 1590">
              <a:extLst>
                <a:ext uri="{FF2B5EF4-FFF2-40B4-BE49-F238E27FC236}">
                  <a16:creationId xmlns:a16="http://schemas.microsoft.com/office/drawing/2014/main" id="{D50CC865-D0FF-4EEE-8571-16864B6CB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566" y="3565072"/>
              <a:ext cx="186140" cy="95251"/>
            </a:xfrm>
            <a:custGeom>
              <a:avLst/>
              <a:gdLst>
                <a:gd name="T0" fmla="*/ 0 w 209"/>
                <a:gd name="T1" fmla="*/ 1 h 96"/>
                <a:gd name="T2" fmla="*/ 0 w 209"/>
                <a:gd name="T3" fmla="*/ 1 h 96"/>
                <a:gd name="T4" fmla="*/ 1 w 209"/>
                <a:gd name="T5" fmla="*/ 1 h 96"/>
                <a:gd name="T6" fmla="*/ 1 w 209"/>
                <a:gd name="T7" fmla="*/ 1 h 96"/>
                <a:gd name="T8" fmla="*/ 1 w 209"/>
                <a:gd name="T9" fmla="*/ 1 h 96"/>
                <a:gd name="T10" fmla="*/ 1 w 209"/>
                <a:gd name="T11" fmla="*/ 1 h 96"/>
                <a:gd name="T12" fmla="*/ 1 w 209"/>
                <a:gd name="T13" fmla="*/ 1 h 96"/>
                <a:gd name="T14" fmla="*/ 1 w 209"/>
                <a:gd name="T15" fmla="*/ 0 h 96"/>
                <a:gd name="T16" fmla="*/ 1 w 209"/>
                <a:gd name="T17" fmla="*/ 1 h 96"/>
                <a:gd name="T18" fmla="*/ 1 w 209"/>
                <a:gd name="T19" fmla="*/ 1 h 96"/>
                <a:gd name="T20" fmla="*/ 1 w 209"/>
                <a:gd name="T21" fmla="*/ 1 h 96"/>
                <a:gd name="T22" fmla="*/ 1 w 209"/>
                <a:gd name="T23" fmla="*/ 1 h 96"/>
                <a:gd name="T24" fmla="*/ 1 w 209"/>
                <a:gd name="T25" fmla="*/ 1 h 96"/>
                <a:gd name="T26" fmla="*/ 1 w 209"/>
                <a:gd name="T27" fmla="*/ 1 h 96"/>
                <a:gd name="T28" fmla="*/ 1 w 209"/>
                <a:gd name="T29" fmla="*/ 1 h 96"/>
                <a:gd name="T30" fmla="*/ 0 w 209"/>
                <a:gd name="T31" fmla="*/ 1 h 9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9"/>
                <a:gd name="T49" fmla="*/ 0 h 96"/>
                <a:gd name="T50" fmla="*/ 209 w 209"/>
                <a:gd name="T51" fmla="*/ 96 h 9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9" h="96">
                  <a:moveTo>
                    <a:pt x="0" y="64"/>
                  </a:moveTo>
                  <a:lnTo>
                    <a:pt x="0" y="64"/>
                  </a:lnTo>
                  <a:lnTo>
                    <a:pt x="34" y="64"/>
                  </a:lnTo>
                  <a:lnTo>
                    <a:pt x="105" y="48"/>
                  </a:lnTo>
                  <a:lnTo>
                    <a:pt x="105" y="31"/>
                  </a:lnTo>
                  <a:lnTo>
                    <a:pt x="123" y="16"/>
                  </a:lnTo>
                  <a:lnTo>
                    <a:pt x="157" y="16"/>
                  </a:lnTo>
                  <a:lnTo>
                    <a:pt x="157" y="0"/>
                  </a:lnTo>
                  <a:lnTo>
                    <a:pt x="209" y="16"/>
                  </a:lnTo>
                  <a:lnTo>
                    <a:pt x="209" y="48"/>
                  </a:lnTo>
                  <a:lnTo>
                    <a:pt x="192" y="79"/>
                  </a:lnTo>
                  <a:lnTo>
                    <a:pt x="123" y="96"/>
                  </a:lnTo>
                  <a:lnTo>
                    <a:pt x="88" y="79"/>
                  </a:lnTo>
                  <a:lnTo>
                    <a:pt x="34" y="79"/>
                  </a:lnTo>
                  <a:lnTo>
                    <a:pt x="17" y="79"/>
                  </a:lnTo>
                  <a:lnTo>
                    <a:pt x="0" y="64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7" name="Freeform 1591">
              <a:extLst>
                <a:ext uri="{FF2B5EF4-FFF2-40B4-BE49-F238E27FC236}">
                  <a16:creationId xmlns:a16="http://schemas.microsoft.com/office/drawing/2014/main" id="{0CC2C112-DBDD-4359-919E-E958C0CAF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975" y="3626304"/>
              <a:ext cx="111681" cy="64635"/>
            </a:xfrm>
            <a:custGeom>
              <a:avLst/>
              <a:gdLst>
                <a:gd name="T0" fmla="*/ 1 w 123"/>
                <a:gd name="T1" fmla="*/ 1 h 63"/>
                <a:gd name="T2" fmla="*/ 1 w 123"/>
                <a:gd name="T3" fmla="*/ 1 h 63"/>
                <a:gd name="T4" fmla="*/ 1 w 123"/>
                <a:gd name="T5" fmla="*/ 1 h 63"/>
                <a:gd name="T6" fmla="*/ 1 w 123"/>
                <a:gd name="T7" fmla="*/ 1 h 63"/>
                <a:gd name="T8" fmla="*/ 1 w 123"/>
                <a:gd name="T9" fmla="*/ 1 h 63"/>
                <a:gd name="T10" fmla="*/ 1 w 123"/>
                <a:gd name="T11" fmla="*/ 1 h 63"/>
                <a:gd name="T12" fmla="*/ 1 w 123"/>
                <a:gd name="T13" fmla="*/ 1 h 63"/>
                <a:gd name="T14" fmla="*/ 1 w 123"/>
                <a:gd name="T15" fmla="*/ 1 h 63"/>
                <a:gd name="T16" fmla="*/ 1 w 123"/>
                <a:gd name="T17" fmla="*/ 0 h 63"/>
                <a:gd name="T18" fmla="*/ 1 w 123"/>
                <a:gd name="T19" fmla="*/ 0 h 63"/>
                <a:gd name="T20" fmla="*/ 1 w 123"/>
                <a:gd name="T21" fmla="*/ 0 h 63"/>
                <a:gd name="T22" fmla="*/ 0 w 123"/>
                <a:gd name="T23" fmla="*/ 1 h 63"/>
                <a:gd name="T24" fmla="*/ 0 w 123"/>
                <a:gd name="T25" fmla="*/ 1 h 63"/>
                <a:gd name="T26" fmla="*/ 1 w 123"/>
                <a:gd name="T27" fmla="*/ 1 h 63"/>
                <a:gd name="T28" fmla="*/ 1 w 123"/>
                <a:gd name="T29" fmla="*/ 1 h 63"/>
                <a:gd name="T30" fmla="*/ 1 w 123"/>
                <a:gd name="T31" fmla="*/ 1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63"/>
                <a:gd name="T50" fmla="*/ 123 w 123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63">
                  <a:moveTo>
                    <a:pt x="35" y="63"/>
                  </a:moveTo>
                  <a:lnTo>
                    <a:pt x="35" y="63"/>
                  </a:lnTo>
                  <a:lnTo>
                    <a:pt x="71" y="48"/>
                  </a:lnTo>
                  <a:lnTo>
                    <a:pt x="89" y="48"/>
                  </a:lnTo>
                  <a:lnTo>
                    <a:pt x="89" y="32"/>
                  </a:lnTo>
                  <a:lnTo>
                    <a:pt x="106" y="48"/>
                  </a:lnTo>
                  <a:lnTo>
                    <a:pt x="123" y="15"/>
                  </a:lnTo>
                  <a:lnTo>
                    <a:pt x="106" y="15"/>
                  </a:lnTo>
                  <a:lnTo>
                    <a:pt x="89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18" y="32"/>
                  </a:lnTo>
                  <a:lnTo>
                    <a:pt x="18" y="63"/>
                  </a:lnTo>
                  <a:lnTo>
                    <a:pt x="35" y="6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8" name="Freeform 1592">
              <a:extLst>
                <a:ext uri="{FF2B5EF4-FFF2-40B4-BE49-F238E27FC236}">
                  <a16:creationId xmlns:a16="http://schemas.microsoft.com/office/drawing/2014/main" id="{25CE8DBA-5CF3-452F-9207-594F27E3D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69" y="3160257"/>
              <a:ext cx="24820" cy="47625"/>
            </a:xfrm>
            <a:custGeom>
              <a:avLst/>
              <a:gdLst>
                <a:gd name="T0" fmla="*/ 0 w 33"/>
                <a:gd name="T1" fmla="*/ 1 h 48"/>
                <a:gd name="T2" fmla="*/ 0 w 33"/>
                <a:gd name="T3" fmla="*/ 1 h 48"/>
                <a:gd name="T4" fmla="*/ 0 w 33"/>
                <a:gd name="T5" fmla="*/ 0 h 48"/>
                <a:gd name="T6" fmla="*/ 0 w 33"/>
                <a:gd name="T7" fmla="*/ 1 h 48"/>
                <a:gd name="T8" fmla="*/ 0 w 33"/>
                <a:gd name="T9" fmla="*/ 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48"/>
                <a:gd name="T17" fmla="*/ 33 w 33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48">
                  <a:moveTo>
                    <a:pt x="0" y="48"/>
                  </a:moveTo>
                  <a:lnTo>
                    <a:pt x="18" y="18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0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9" name="Freeform 1593">
              <a:extLst>
                <a:ext uri="{FF2B5EF4-FFF2-40B4-BE49-F238E27FC236}">
                  <a16:creationId xmlns:a16="http://schemas.microsoft.com/office/drawing/2014/main" id="{42939C61-77D8-41B4-9F0B-71284A1F4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7973" y="3061603"/>
              <a:ext cx="16546" cy="17011"/>
            </a:xfrm>
            <a:custGeom>
              <a:avLst/>
              <a:gdLst>
                <a:gd name="T0" fmla="*/ 0 w 17"/>
                <a:gd name="T1" fmla="*/ 1 h 18"/>
                <a:gd name="T2" fmla="*/ 0 w 17"/>
                <a:gd name="T3" fmla="*/ 1 h 18"/>
                <a:gd name="T4" fmla="*/ 1 w 17"/>
                <a:gd name="T5" fmla="*/ 0 h 18"/>
                <a:gd name="T6" fmla="*/ 1 w 17"/>
                <a:gd name="T7" fmla="*/ 1 h 18"/>
                <a:gd name="T8" fmla="*/ 0 w 17"/>
                <a:gd name="T9" fmla="*/ 1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8"/>
                <a:gd name="T17" fmla="*/ 17 w 17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8">
                  <a:moveTo>
                    <a:pt x="0" y="18"/>
                  </a:moveTo>
                  <a:lnTo>
                    <a:pt x="0" y="18"/>
                  </a:lnTo>
                  <a:lnTo>
                    <a:pt x="17" y="0"/>
                  </a:lnTo>
                  <a:lnTo>
                    <a:pt x="17" y="18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0" name="Line 1594">
              <a:extLst>
                <a:ext uri="{FF2B5EF4-FFF2-40B4-BE49-F238E27FC236}">
                  <a16:creationId xmlns:a16="http://schemas.microsoft.com/office/drawing/2014/main" id="{5E9A4B9E-7364-4A5C-BF37-23A87A3FA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6607" y="3150051"/>
              <a:ext cx="16546" cy="17011"/>
            </a:xfrm>
            <a:prstGeom prst="lin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1" name="Freeform 1595">
              <a:extLst>
                <a:ext uri="{FF2B5EF4-FFF2-40B4-BE49-F238E27FC236}">
                  <a16:creationId xmlns:a16="http://schemas.microsoft.com/office/drawing/2014/main" id="{2D3D59FA-DD02-47F0-8B60-153AAF024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975" y="3323543"/>
              <a:ext cx="219230" cy="302761"/>
            </a:xfrm>
            <a:custGeom>
              <a:avLst/>
              <a:gdLst>
                <a:gd name="T0" fmla="*/ 1 w 244"/>
                <a:gd name="T1" fmla="*/ 0 h 303"/>
                <a:gd name="T2" fmla="*/ 1 w 244"/>
                <a:gd name="T3" fmla="*/ 0 h 303"/>
                <a:gd name="T4" fmla="*/ 1 w 244"/>
                <a:gd name="T5" fmla="*/ 0 h 303"/>
                <a:gd name="T6" fmla="*/ 1 w 244"/>
                <a:gd name="T7" fmla="*/ 0 h 303"/>
                <a:gd name="T8" fmla="*/ 1 w 244"/>
                <a:gd name="T9" fmla="*/ 0 h 303"/>
                <a:gd name="T10" fmla="*/ 1 w 244"/>
                <a:gd name="T11" fmla="*/ 0 h 303"/>
                <a:gd name="T12" fmla="*/ 1 w 244"/>
                <a:gd name="T13" fmla="*/ 0 h 303"/>
                <a:gd name="T14" fmla="*/ 1 w 244"/>
                <a:gd name="T15" fmla="*/ 0 h 303"/>
                <a:gd name="T16" fmla="*/ 1 w 244"/>
                <a:gd name="T17" fmla="*/ 0 h 303"/>
                <a:gd name="T18" fmla="*/ 1 w 244"/>
                <a:gd name="T19" fmla="*/ 0 h 303"/>
                <a:gd name="T20" fmla="*/ 1 w 244"/>
                <a:gd name="T21" fmla="*/ 0 h 303"/>
                <a:gd name="T22" fmla="*/ 1 w 244"/>
                <a:gd name="T23" fmla="*/ 0 h 303"/>
                <a:gd name="T24" fmla="*/ 1 w 244"/>
                <a:gd name="T25" fmla="*/ 0 h 303"/>
                <a:gd name="T26" fmla="*/ 1 w 244"/>
                <a:gd name="T27" fmla="*/ 0 h 303"/>
                <a:gd name="T28" fmla="*/ 1 w 244"/>
                <a:gd name="T29" fmla="*/ 0 h 303"/>
                <a:gd name="T30" fmla="*/ 1 w 244"/>
                <a:gd name="T31" fmla="*/ 0 h 303"/>
                <a:gd name="T32" fmla="*/ 1 w 244"/>
                <a:gd name="T33" fmla="*/ 0 h 303"/>
                <a:gd name="T34" fmla="*/ 1 w 244"/>
                <a:gd name="T35" fmla="*/ 0 h 303"/>
                <a:gd name="T36" fmla="*/ 0 w 244"/>
                <a:gd name="T37" fmla="*/ 0 h 303"/>
                <a:gd name="T38" fmla="*/ 0 w 244"/>
                <a:gd name="T39" fmla="*/ 0 h 303"/>
                <a:gd name="T40" fmla="*/ 0 w 244"/>
                <a:gd name="T41" fmla="*/ 0 h 303"/>
                <a:gd name="T42" fmla="*/ 0 w 244"/>
                <a:gd name="T43" fmla="*/ 0 h 303"/>
                <a:gd name="T44" fmla="*/ 1 w 244"/>
                <a:gd name="T45" fmla="*/ 0 h 303"/>
                <a:gd name="T46" fmla="*/ 1 w 244"/>
                <a:gd name="T47" fmla="*/ 0 h 303"/>
                <a:gd name="T48" fmla="*/ 1 w 244"/>
                <a:gd name="T49" fmla="*/ 0 h 303"/>
                <a:gd name="T50" fmla="*/ 1 w 244"/>
                <a:gd name="T51" fmla="*/ 0 h 303"/>
                <a:gd name="T52" fmla="*/ 1 w 244"/>
                <a:gd name="T53" fmla="*/ 0 h 303"/>
                <a:gd name="T54" fmla="*/ 1 w 244"/>
                <a:gd name="T55" fmla="*/ 0 h 303"/>
                <a:gd name="T56" fmla="*/ 1 w 244"/>
                <a:gd name="T57" fmla="*/ 0 h 303"/>
                <a:gd name="T58" fmla="*/ 1 w 244"/>
                <a:gd name="T59" fmla="*/ 0 h 303"/>
                <a:gd name="T60" fmla="*/ 1 w 244"/>
                <a:gd name="T61" fmla="*/ 0 h 303"/>
                <a:gd name="T62" fmla="*/ 1 w 244"/>
                <a:gd name="T63" fmla="*/ 0 h 303"/>
                <a:gd name="T64" fmla="*/ 1 w 244"/>
                <a:gd name="T65" fmla="*/ 0 h 303"/>
                <a:gd name="T66" fmla="*/ 1 w 244"/>
                <a:gd name="T67" fmla="*/ 0 h 303"/>
                <a:gd name="T68" fmla="*/ 1 w 244"/>
                <a:gd name="T69" fmla="*/ 0 h 30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4"/>
                <a:gd name="T106" fmla="*/ 0 h 303"/>
                <a:gd name="T107" fmla="*/ 244 w 244"/>
                <a:gd name="T108" fmla="*/ 303 h 30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4" h="303">
                  <a:moveTo>
                    <a:pt x="140" y="47"/>
                  </a:moveTo>
                  <a:lnTo>
                    <a:pt x="140" y="47"/>
                  </a:lnTo>
                  <a:lnTo>
                    <a:pt x="210" y="15"/>
                  </a:lnTo>
                  <a:lnTo>
                    <a:pt x="210" y="30"/>
                  </a:lnTo>
                  <a:lnTo>
                    <a:pt x="192" y="30"/>
                  </a:lnTo>
                  <a:lnTo>
                    <a:pt x="227" y="47"/>
                  </a:lnTo>
                  <a:lnTo>
                    <a:pt x="244" y="174"/>
                  </a:lnTo>
                  <a:lnTo>
                    <a:pt x="227" y="159"/>
                  </a:lnTo>
                  <a:lnTo>
                    <a:pt x="192" y="174"/>
                  </a:lnTo>
                  <a:lnTo>
                    <a:pt x="158" y="191"/>
                  </a:lnTo>
                  <a:lnTo>
                    <a:pt x="175" y="222"/>
                  </a:lnTo>
                  <a:lnTo>
                    <a:pt x="210" y="255"/>
                  </a:lnTo>
                  <a:lnTo>
                    <a:pt x="192" y="270"/>
                  </a:lnTo>
                  <a:lnTo>
                    <a:pt x="192" y="287"/>
                  </a:lnTo>
                  <a:lnTo>
                    <a:pt x="123" y="303"/>
                  </a:lnTo>
                  <a:lnTo>
                    <a:pt x="89" y="303"/>
                  </a:lnTo>
                  <a:lnTo>
                    <a:pt x="35" y="303"/>
                  </a:lnTo>
                  <a:lnTo>
                    <a:pt x="54" y="255"/>
                  </a:lnTo>
                  <a:lnTo>
                    <a:pt x="0" y="222"/>
                  </a:lnTo>
                  <a:lnTo>
                    <a:pt x="0" y="207"/>
                  </a:lnTo>
                  <a:lnTo>
                    <a:pt x="0" y="174"/>
                  </a:lnTo>
                  <a:lnTo>
                    <a:pt x="0" y="126"/>
                  </a:lnTo>
                  <a:lnTo>
                    <a:pt x="18" y="111"/>
                  </a:lnTo>
                  <a:lnTo>
                    <a:pt x="35" y="63"/>
                  </a:lnTo>
                  <a:lnTo>
                    <a:pt x="71" y="63"/>
                  </a:lnTo>
                  <a:lnTo>
                    <a:pt x="89" y="30"/>
                  </a:lnTo>
                  <a:lnTo>
                    <a:pt x="71" y="30"/>
                  </a:lnTo>
                  <a:lnTo>
                    <a:pt x="89" y="15"/>
                  </a:lnTo>
                  <a:lnTo>
                    <a:pt x="71" y="0"/>
                  </a:lnTo>
                  <a:lnTo>
                    <a:pt x="89" y="0"/>
                  </a:lnTo>
                  <a:lnTo>
                    <a:pt x="106" y="0"/>
                  </a:lnTo>
                  <a:lnTo>
                    <a:pt x="106" y="15"/>
                  </a:lnTo>
                  <a:lnTo>
                    <a:pt x="140" y="30"/>
                  </a:lnTo>
                  <a:lnTo>
                    <a:pt x="123" y="47"/>
                  </a:lnTo>
                  <a:lnTo>
                    <a:pt x="140" y="4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2" name="Freeform 1596">
              <a:extLst>
                <a:ext uri="{FF2B5EF4-FFF2-40B4-BE49-F238E27FC236}">
                  <a16:creationId xmlns:a16="http://schemas.microsoft.com/office/drawing/2014/main" id="{633C7DB5-46F7-4F63-8BC0-0C9C04875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6521" y="3643315"/>
              <a:ext cx="293684" cy="309563"/>
            </a:xfrm>
            <a:custGeom>
              <a:avLst/>
              <a:gdLst>
                <a:gd name="T0" fmla="*/ 1 w 330"/>
                <a:gd name="T1" fmla="*/ 1 h 305"/>
                <a:gd name="T2" fmla="*/ 1 w 330"/>
                <a:gd name="T3" fmla="*/ 1 h 305"/>
                <a:gd name="T4" fmla="*/ 1 w 330"/>
                <a:gd name="T5" fmla="*/ 1 h 305"/>
                <a:gd name="T6" fmla="*/ 1 w 330"/>
                <a:gd name="T7" fmla="*/ 1 h 305"/>
                <a:gd name="T8" fmla="*/ 1 w 330"/>
                <a:gd name="T9" fmla="*/ 1 h 305"/>
                <a:gd name="T10" fmla="*/ 1 w 330"/>
                <a:gd name="T11" fmla="*/ 1 h 305"/>
                <a:gd name="T12" fmla="*/ 1 w 330"/>
                <a:gd name="T13" fmla="*/ 1 h 305"/>
                <a:gd name="T14" fmla="*/ 1 w 330"/>
                <a:gd name="T15" fmla="*/ 1 h 305"/>
                <a:gd name="T16" fmla="*/ 1 w 330"/>
                <a:gd name="T17" fmla="*/ 1 h 305"/>
                <a:gd name="T18" fmla="*/ 1 w 330"/>
                <a:gd name="T19" fmla="*/ 1 h 305"/>
                <a:gd name="T20" fmla="*/ 1 w 330"/>
                <a:gd name="T21" fmla="*/ 1 h 305"/>
                <a:gd name="T22" fmla="*/ 1 w 330"/>
                <a:gd name="T23" fmla="*/ 1 h 305"/>
                <a:gd name="T24" fmla="*/ 1 w 330"/>
                <a:gd name="T25" fmla="*/ 1 h 305"/>
                <a:gd name="T26" fmla="*/ 1 w 330"/>
                <a:gd name="T27" fmla="*/ 1 h 305"/>
                <a:gd name="T28" fmla="*/ 1 w 330"/>
                <a:gd name="T29" fmla="*/ 1 h 305"/>
                <a:gd name="T30" fmla="*/ 1 w 330"/>
                <a:gd name="T31" fmla="*/ 1 h 305"/>
                <a:gd name="T32" fmla="*/ 1 w 330"/>
                <a:gd name="T33" fmla="*/ 1 h 305"/>
                <a:gd name="T34" fmla="*/ 1 w 330"/>
                <a:gd name="T35" fmla="*/ 1 h 305"/>
                <a:gd name="T36" fmla="*/ 1 w 330"/>
                <a:gd name="T37" fmla="*/ 1 h 305"/>
                <a:gd name="T38" fmla="*/ 1 w 330"/>
                <a:gd name="T39" fmla="*/ 1 h 305"/>
                <a:gd name="T40" fmla="*/ 1 w 330"/>
                <a:gd name="T41" fmla="*/ 1 h 305"/>
                <a:gd name="T42" fmla="*/ 1 w 330"/>
                <a:gd name="T43" fmla="*/ 1 h 305"/>
                <a:gd name="T44" fmla="*/ 1 w 330"/>
                <a:gd name="T45" fmla="*/ 1 h 305"/>
                <a:gd name="T46" fmla="*/ 1 w 330"/>
                <a:gd name="T47" fmla="*/ 1 h 305"/>
                <a:gd name="T48" fmla="*/ 1 w 330"/>
                <a:gd name="T49" fmla="*/ 1 h 305"/>
                <a:gd name="T50" fmla="*/ 1 w 330"/>
                <a:gd name="T51" fmla="*/ 1 h 305"/>
                <a:gd name="T52" fmla="*/ 1 w 330"/>
                <a:gd name="T53" fmla="*/ 1 h 305"/>
                <a:gd name="T54" fmla="*/ 1 w 330"/>
                <a:gd name="T55" fmla="*/ 1 h 305"/>
                <a:gd name="T56" fmla="*/ 1 w 330"/>
                <a:gd name="T57" fmla="*/ 1 h 305"/>
                <a:gd name="T58" fmla="*/ 1 w 330"/>
                <a:gd name="T59" fmla="*/ 1 h 305"/>
                <a:gd name="T60" fmla="*/ 1 w 330"/>
                <a:gd name="T61" fmla="*/ 0 h 305"/>
                <a:gd name="T62" fmla="*/ 1 w 330"/>
                <a:gd name="T63" fmla="*/ 0 h 305"/>
                <a:gd name="T64" fmla="*/ 1 w 330"/>
                <a:gd name="T65" fmla="*/ 1 h 305"/>
                <a:gd name="T66" fmla="*/ 1 w 330"/>
                <a:gd name="T67" fmla="*/ 1 h 305"/>
                <a:gd name="T68" fmla="*/ 1 w 330"/>
                <a:gd name="T69" fmla="*/ 1 h 305"/>
                <a:gd name="T70" fmla="*/ 1 w 330"/>
                <a:gd name="T71" fmla="*/ 1 h 305"/>
                <a:gd name="T72" fmla="*/ 1 w 330"/>
                <a:gd name="T73" fmla="*/ 1 h 305"/>
                <a:gd name="T74" fmla="*/ 0 w 330"/>
                <a:gd name="T75" fmla="*/ 1 h 305"/>
                <a:gd name="T76" fmla="*/ 0 w 330"/>
                <a:gd name="T77" fmla="*/ 1 h 305"/>
                <a:gd name="T78" fmla="*/ 1 w 330"/>
                <a:gd name="T79" fmla="*/ 1 h 3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30"/>
                <a:gd name="T121" fmla="*/ 0 h 305"/>
                <a:gd name="T122" fmla="*/ 330 w 330"/>
                <a:gd name="T123" fmla="*/ 305 h 3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30" h="305">
                  <a:moveTo>
                    <a:pt x="17" y="113"/>
                  </a:moveTo>
                  <a:lnTo>
                    <a:pt x="17" y="113"/>
                  </a:lnTo>
                  <a:lnTo>
                    <a:pt x="51" y="96"/>
                  </a:lnTo>
                  <a:lnTo>
                    <a:pt x="86" y="113"/>
                  </a:lnTo>
                  <a:lnTo>
                    <a:pt x="120" y="161"/>
                  </a:lnTo>
                  <a:lnTo>
                    <a:pt x="138" y="161"/>
                  </a:lnTo>
                  <a:lnTo>
                    <a:pt x="155" y="192"/>
                  </a:lnTo>
                  <a:lnTo>
                    <a:pt x="192" y="209"/>
                  </a:lnTo>
                  <a:lnTo>
                    <a:pt x="226" y="240"/>
                  </a:lnTo>
                  <a:lnTo>
                    <a:pt x="243" y="240"/>
                  </a:lnTo>
                  <a:lnTo>
                    <a:pt x="261" y="288"/>
                  </a:lnTo>
                  <a:lnTo>
                    <a:pt x="243" y="305"/>
                  </a:lnTo>
                  <a:lnTo>
                    <a:pt x="261" y="305"/>
                  </a:lnTo>
                  <a:lnTo>
                    <a:pt x="278" y="288"/>
                  </a:lnTo>
                  <a:lnTo>
                    <a:pt x="278" y="273"/>
                  </a:lnTo>
                  <a:lnTo>
                    <a:pt x="278" y="257"/>
                  </a:lnTo>
                  <a:lnTo>
                    <a:pt x="278" y="225"/>
                  </a:lnTo>
                  <a:lnTo>
                    <a:pt x="312" y="257"/>
                  </a:lnTo>
                  <a:lnTo>
                    <a:pt x="330" y="240"/>
                  </a:lnTo>
                  <a:lnTo>
                    <a:pt x="243" y="192"/>
                  </a:lnTo>
                  <a:lnTo>
                    <a:pt x="261" y="177"/>
                  </a:lnTo>
                  <a:lnTo>
                    <a:pt x="243" y="177"/>
                  </a:lnTo>
                  <a:lnTo>
                    <a:pt x="209" y="161"/>
                  </a:lnTo>
                  <a:lnTo>
                    <a:pt x="192" y="129"/>
                  </a:lnTo>
                  <a:lnTo>
                    <a:pt x="155" y="96"/>
                  </a:lnTo>
                  <a:lnTo>
                    <a:pt x="155" y="48"/>
                  </a:lnTo>
                  <a:lnTo>
                    <a:pt x="174" y="48"/>
                  </a:lnTo>
                  <a:lnTo>
                    <a:pt x="192" y="48"/>
                  </a:lnTo>
                  <a:lnTo>
                    <a:pt x="192" y="33"/>
                  </a:lnTo>
                  <a:lnTo>
                    <a:pt x="192" y="17"/>
                  </a:lnTo>
                  <a:lnTo>
                    <a:pt x="155" y="0"/>
                  </a:lnTo>
                  <a:lnTo>
                    <a:pt x="103" y="0"/>
                  </a:lnTo>
                  <a:lnTo>
                    <a:pt x="86" y="33"/>
                  </a:lnTo>
                  <a:lnTo>
                    <a:pt x="69" y="17"/>
                  </a:lnTo>
                  <a:lnTo>
                    <a:pt x="69" y="33"/>
                  </a:lnTo>
                  <a:lnTo>
                    <a:pt x="51" y="33"/>
                  </a:lnTo>
                  <a:lnTo>
                    <a:pt x="17" y="48"/>
                  </a:lnTo>
                  <a:lnTo>
                    <a:pt x="0" y="48"/>
                  </a:lnTo>
                  <a:lnTo>
                    <a:pt x="0" y="81"/>
                  </a:lnTo>
                  <a:lnTo>
                    <a:pt x="17" y="11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3" name="Freeform 1597">
              <a:extLst>
                <a:ext uri="{FF2B5EF4-FFF2-40B4-BE49-F238E27FC236}">
                  <a16:creationId xmlns:a16="http://schemas.microsoft.com/office/drawing/2014/main" id="{4EF43D5F-F547-40AA-AD67-475B39C35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429" y="3531055"/>
              <a:ext cx="16546" cy="17011"/>
            </a:xfrm>
            <a:custGeom>
              <a:avLst/>
              <a:gdLst>
                <a:gd name="T0" fmla="*/ 0 w 17"/>
                <a:gd name="T1" fmla="*/ 1 h 15"/>
                <a:gd name="T2" fmla="*/ 0 w 17"/>
                <a:gd name="T3" fmla="*/ 1 h 15"/>
                <a:gd name="T4" fmla="*/ 0 w 17"/>
                <a:gd name="T5" fmla="*/ 0 h 15"/>
                <a:gd name="T6" fmla="*/ 1 w 17"/>
                <a:gd name="T7" fmla="*/ 0 h 15"/>
                <a:gd name="T8" fmla="*/ 1 w 17"/>
                <a:gd name="T9" fmla="*/ 1 h 15"/>
                <a:gd name="T10" fmla="*/ 0 w 17"/>
                <a:gd name="T11" fmla="*/ 1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15"/>
                <a:gd name="T20" fmla="*/ 17 w 1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15">
                  <a:moveTo>
                    <a:pt x="0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4" name="Freeform 1598">
              <a:extLst>
                <a:ext uri="{FF2B5EF4-FFF2-40B4-BE49-F238E27FC236}">
                  <a16:creationId xmlns:a16="http://schemas.microsoft.com/office/drawing/2014/main" id="{F900CC19-DC86-4A04-964B-9EFA9A9B3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51" y="3643315"/>
              <a:ext cx="57910" cy="47625"/>
            </a:xfrm>
            <a:custGeom>
              <a:avLst/>
              <a:gdLst>
                <a:gd name="T0" fmla="*/ 0 w 70"/>
                <a:gd name="T1" fmla="*/ 1 h 48"/>
                <a:gd name="T2" fmla="*/ 0 w 70"/>
                <a:gd name="T3" fmla="*/ 1 h 48"/>
                <a:gd name="T4" fmla="*/ 0 w 70"/>
                <a:gd name="T5" fmla="*/ 1 h 48"/>
                <a:gd name="T6" fmla="*/ 0 w 70"/>
                <a:gd name="T7" fmla="*/ 1 h 48"/>
                <a:gd name="T8" fmla="*/ 0 w 70"/>
                <a:gd name="T9" fmla="*/ 1 h 48"/>
                <a:gd name="T10" fmla="*/ 0 w 70"/>
                <a:gd name="T11" fmla="*/ 1 h 48"/>
                <a:gd name="T12" fmla="*/ 0 w 70"/>
                <a:gd name="T13" fmla="*/ 1 h 48"/>
                <a:gd name="T14" fmla="*/ 0 w 70"/>
                <a:gd name="T15" fmla="*/ 1 h 48"/>
                <a:gd name="T16" fmla="*/ 0 w 70"/>
                <a:gd name="T17" fmla="*/ 0 h 48"/>
                <a:gd name="T18" fmla="*/ 0 w 70"/>
                <a:gd name="T19" fmla="*/ 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0"/>
                <a:gd name="T31" fmla="*/ 0 h 48"/>
                <a:gd name="T32" fmla="*/ 70 w 70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0" h="48">
                  <a:moveTo>
                    <a:pt x="70" y="17"/>
                  </a:moveTo>
                  <a:lnTo>
                    <a:pt x="70" y="17"/>
                  </a:lnTo>
                  <a:lnTo>
                    <a:pt x="52" y="17"/>
                  </a:lnTo>
                  <a:lnTo>
                    <a:pt x="35" y="48"/>
                  </a:lnTo>
                  <a:lnTo>
                    <a:pt x="18" y="48"/>
                  </a:lnTo>
                  <a:lnTo>
                    <a:pt x="0" y="48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70" y="0"/>
                  </a:lnTo>
                  <a:lnTo>
                    <a:pt x="70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5" name="Freeform 1599">
              <a:extLst>
                <a:ext uri="{FF2B5EF4-FFF2-40B4-BE49-F238E27FC236}">
                  <a16:creationId xmlns:a16="http://schemas.microsoft.com/office/drawing/2014/main" id="{456D387C-D148-48A7-8251-814A7B834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842" y="2466287"/>
              <a:ext cx="260596" cy="612326"/>
            </a:xfrm>
            <a:custGeom>
              <a:avLst/>
              <a:gdLst>
                <a:gd name="T0" fmla="*/ 1 w 294"/>
                <a:gd name="T1" fmla="*/ 0 h 609"/>
                <a:gd name="T2" fmla="*/ 1 w 294"/>
                <a:gd name="T3" fmla="*/ 0 h 609"/>
                <a:gd name="T4" fmla="*/ 1 w 294"/>
                <a:gd name="T5" fmla="*/ 0 h 609"/>
                <a:gd name="T6" fmla="*/ 1 w 294"/>
                <a:gd name="T7" fmla="*/ 0 h 609"/>
                <a:gd name="T8" fmla="*/ 1 w 294"/>
                <a:gd name="T9" fmla="*/ 0 h 609"/>
                <a:gd name="T10" fmla="*/ 1 w 294"/>
                <a:gd name="T11" fmla="*/ 0 h 609"/>
                <a:gd name="T12" fmla="*/ 1 w 294"/>
                <a:gd name="T13" fmla="*/ 0 h 609"/>
                <a:gd name="T14" fmla="*/ 1 w 294"/>
                <a:gd name="T15" fmla="*/ 0 h 609"/>
                <a:gd name="T16" fmla="*/ 1 w 294"/>
                <a:gd name="T17" fmla="*/ 0 h 609"/>
                <a:gd name="T18" fmla="*/ 1 w 294"/>
                <a:gd name="T19" fmla="*/ 0 h 609"/>
                <a:gd name="T20" fmla="*/ 1 w 294"/>
                <a:gd name="T21" fmla="*/ 0 h 609"/>
                <a:gd name="T22" fmla="*/ 1 w 294"/>
                <a:gd name="T23" fmla="*/ 0 h 609"/>
                <a:gd name="T24" fmla="*/ 1 w 294"/>
                <a:gd name="T25" fmla="*/ 0 h 609"/>
                <a:gd name="T26" fmla="*/ 1 w 294"/>
                <a:gd name="T27" fmla="*/ 0 h 609"/>
                <a:gd name="T28" fmla="*/ 1 w 294"/>
                <a:gd name="T29" fmla="*/ 0 h 609"/>
                <a:gd name="T30" fmla="*/ 1 w 294"/>
                <a:gd name="T31" fmla="*/ 0 h 609"/>
                <a:gd name="T32" fmla="*/ 1 w 294"/>
                <a:gd name="T33" fmla="*/ 0 h 609"/>
                <a:gd name="T34" fmla="*/ 1 w 294"/>
                <a:gd name="T35" fmla="*/ 0 h 609"/>
                <a:gd name="T36" fmla="*/ 1 w 294"/>
                <a:gd name="T37" fmla="*/ 0 h 609"/>
                <a:gd name="T38" fmla="*/ 1 w 294"/>
                <a:gd name="T39" fmla="*/ 0 h 609"/>
                <a:gd name="T40" fmla="*/ 1 w 294"/>
                <a:gd name="T41" fmla="*/ 0 h 609"/>
                <a:gd name="T42" fmla="*/ 1 w 294"/>
                <a:gd name="T43" fmla="*/ 0 h 609"/>
                <a:gd name="T44" fmla="*/ 1 w 294"/>
                <a:gd name="T45" fmla="*/ 0 h 609"/>
                <a:gd name="T46" fmla="*/ 1 w 294"/>
                <a:gd name="T47" fmla="*/ 0 h 609"/>
                <a:gd name="T48" fmla="*/ 1 w 294"/>
                <a:gd name="T49" fmla="*/ 0 h 609"/>
                <a:gd name="T50" fmla="*/ 0 w 294"/>
                <a:gd name="T51" fmla="*/ 0 h 609"/>
                <a:gd name="T52" fmla="*/ 1 w 294"/>
                <a:gd name="T53" fmla="*/ 0 h 609"/>
                <a:gd name="T54" fmla="*/ 1 w 294"/>
                <a:gd name="T55" fmla="*/ 0 h 609"/>
                <a:gd name="T56" fmla="*/ 1 w 294"/>
                <a:gd name="T57" fmla="*/ 0 h 609"/>
                <a:gd name="T58" fmla="*/ 1 w 294"/>
                <a:gd name="T59" fmla="*/ 0 h 609"/>
                <a:gd name="T60" fmla="*/ 1 w 294"/>
                <a:gd name="T61" fmla="*/ 0 h 609"/>
                <a:gd name="T62" fmla="*/ 1 w 294"/>
                <a:gd name="T63" fmla="*/ 0 h 609"/>
                <a:gd name="T64" fmla="*/ 1 w 294"/>
                <a:gd name="T65" fmla="*/ 0 h 609"/>
                <a:gd name="T66" fmla="*/ 1 w 294"/>
                <a:gd name="T67" fmla="*/ 0 h 609"/>
                <a:gd name="T68" fmla="*/ 1 w 294"/>
                <a:gd name="T69" fmla="*/ 0 h 609"/>
                <a:gd name="T70" fmla="*/ 1 w 294"/>
                <a:gd name="T71" fmla="*/ 0 h 60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4"/>
                <a:gd name="T109" fmla="*/ 0 h 609"/>
                <a:gd name="T110" fmla="*/ 294 w 294"/>
                <a:gd name="T111" fmla="*/ 609 h 60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4" h="609">
                  <a:moveTo>
                    <a:pt x="225" y="81"/>
                  </a:moveTo>
                  <a:lnTo>
                    <a:pt x="225" y="81"/>
                  </a:lnTo>
                  <a:lnTo>
                    <a:pt x="225" y="129"/>
                  </a:lnTo>
                  <a:lnTo>
                    <a:pt x="260" y="160"/>
                  </a:lnTo>
                  <a:lnTo>
                    <a:pt x="242" y="208"/>
                  </a:lnTo>
                  <a:lnTo>
                    <a:pt x="260" y="288"/>
                  </a:lnTo>
                  <a:lnTo>
                    <a:pt x="242" y="336"/>
                  </a:lnTo>
                  <a:lnTo>
                    <a:pt x="277" y="384"/>
                  </a:lnTo>
                  <a:lnTo>
                    <a:pt x="260" y="417"/>
                  </a:lnTo>
                  <a:lnTo>
                    <a:pt x="294" y="447"/>
                  </a:lnTo>
                  <a:lnTo>
                    <a:pt x="294" y="465"/>
                  </a:lnTo>
                  <a:lnTo>
                    <a:pt x="242" y="543"/>
                  </a:lnTo>
                  <a:lnTo>
                    <a:pt x="191" y="576"/>
                  </a:lnTo>
                  <a:lnTo>
                    <a:pt x="173" y="576"/>
                  </a:lnTo>
                  <a:lnTo>
                    <a:pt x="87" y="609"/>
                  </a:lnTo>
                  <a:lnTo>
                    <a:pt x="18" y="576"/>
                  </a:lnTo>
                  <a:lnTo>
                    <a:pt x="35" y="528"/>
                  </a:lnTo>
                  <a:lnTo>
                    <a:pt x="18" y="480"/>
                  </a:lnTo>
                  <a:lnTo>
                    <a:pt x="35" y="447"/>
                  </a:lnTo>
                  <a:lnTo>
                    <a:pt x="104" y="352"/>
                  </a:lnTo>
                  <a:lnTo>
                    <a:pt x="121" y="336"/>
                  </a:lnTo>
                  <a:lnTo>
                    <a:pt x="121" y="304"/>
                  </a:lnTo>
                  <a:lnTo>
                    <a:pt x="104" y="288"/>
                  </a:lnTo>
                  <a:lnTo>
                    <a:pt x="87" y="288"/>
                  </a:lnTo>
                  <a:lnTo>
                    <a:pt x="70" y="144"/>
                  </a:lnTo>
                  <a:lnTo>
                    <a:pt x="0" y="81"/>
                  </a:lnTo>
                  <a:lnTo>
                    <a:pt x="18" y="64"/>
                  </a:lnTo>
                  <a:lnTo>
                    <a:pt x="52" y="96"/>
                  </a:lnTo>
                  <a:lnTo>
                    <a:pt x="70" y="96"/>
                  </a:lnTo>
                  <a:lnTo>
                    <a:pt x="87" y="96"/>
                  </a:lnTo>
                  <a:lnTo>
                    <a:pt x="121" y="96"/>
                  </a:lnTo>
                  <a:lnTo>
                    <a:pt x="139" y="81"/>
                  </a:lnTo>
                  <a:lnTo>
                    <a:pt x="156" y="16"/>
                  </a:lnTo>
                  <a:lnTo>
                    <a:pt x="191" y="0"/>
                  </a:lnTo>
                  <a:lnTo>
                    <a:pt x="242" y="33"/>
                  </a:lnTo>
                  <a:lnTo>
                    <a:pt x="225" y="8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6" name="Freeform 1600">
              <a:extLst>
                <a:ext uri="{FF2B5EF4-FFF2-40B4-BE49-F238E27FC236}">
                  <a16:creationId xmlns:a16="http://schemas.microsoft.com/office/drawing/2014/main" id="{7944792C-D5FB-4C30-BED5-B7943035A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1018" y="2381242"/>
              <a:ext cx="649420" cy="796024"/>
            </a:xfrm>
            <a:custGeom>
              <a:avLst/>
              <a:gdLst>
                <a:gd name="T0" fmla="*/ 1 w 729"/>
                <a:gd name="T1" fmla="*/ 1 h 785"/>
                <a:gd name="T2" fmla="*/ 1 w 729"/>
                <a:gd name="T3" fmla="*/ 1 h 785"/>
                <a:gd name="T4" fmla="*/ 1 w 729"/>
                <a:gd name="T5" fmla="*/ 1 h 785"/>
                <a:gd name="T6" fmla="*/ 1 w 729"/>
                <a:gd name="T7" fmla="*/ 1 h 785"/>
                <a:gd name="T8" fmla="*/ 1 w 729"/>
                <a:gd name="T9" fmla="*/ 1 h 785"/>
                <a:gd name="T10" fmla="*/ 1 w 729"/>
                <a:gd name="T11" fmla="*/ 1 h 785"/>
                <a:gd name="T12" fmla="*/ 1 w 729"/>
                <a:gd name="T13" fmla="*/ 1 h 785"/>
                <a:gd name="T14" fmla="*/ 1 w 729"/>
                <a:gd name="T15" fmla="*/ 1 h 785"/>
                <a:gd name="T16" fmla="*/ 1 w 729"/>
                <a:gd name="T17" fmla="*/ 1 h 785"/>
                <a:gd name="T18" fmla="*/ 1 w 729"/>
                <a:gd name="T19" fmla="*/ 1 h 785"/>
                <a:gd name="T20" fmla="*/ 1 w 729"/>
                <a:gd name="T21" fmla="*/ 1 h 785"/>
                <a:gd name="T22" fmla="*/ 1 w 729"/>
                <a:gd name="T23" fmla="*/ 1 h 785"/>
                <a:gd name="T24" fmla="*/ 1 w 729"/>
                <a:gd name="T25" fmla="*/ 1 h 785"/>
                <a:gd name="T26" fmla="*/ 1 w 729"/>
                <a:gd name="T27" fmla="*/ 1 h 785"/>
                <a:gd name="T28" fmla="*/ 1 w 729"/>
                <a:gd name="T29" fmla="*/ 1 h 785"/>
                <a:gd name="T30" fmla="*/ 1 w 729"/>
                <a:gd name="T31" fmla="*/ 1 h 785"/>
                <a:gd name="T32" fmla="*/ 1 w 729"/>
                <a:gd name="T33" fmla="*/ 1 h 785"/>
                <a:gd name="T34" fmla="*/ 1 w 729"/>
                <a:gd name="T35" fmla="*/ 1 h 785"/>
                <a:gd name="T36" fmla="*/ 1 w 729"/>
                <a:gd name="T37" fmla="*/ 1 h 785"/>
                <a:gd name="T38" fmla="*/ 1 w 729"/>
                <a:gd name="T39" fmla="*/ 1 h 785"/>
                <a:gd name="T40" fmla="*/ 1 w 729"/>
                <a:gd name="T41" fmla="*/ 1 h 785"/>
                <a:gd name="T42" fmla="*/ 1 w 729"/>
                <a:gd name="T43" fmla="*/ 1 h 785"/>
                <a:gd name="T44" fmla="*/ 1 w 729"/>
                <a:gd name="T45" fmla="*/ 0 h 785"/>
                <a:gd name="T46" fmla="*/ 1 w 729"/>
                <a:gd name="T47" fmla="*/ 1 h 785"/>
                <a:gd name="T48" fmla="*/ 1 w 729"/>
                <a:gd name="T49" fmla="*/ 0 h 785"/>
                <a:gd name="T50" fmla="*/ 1 w 729"/>
                <a:gd name="T51" fmla="*/ 1 h 785"/>
                <a:gd name="T52" fmla="*/ 1 w 729"/>
                <a:gd name="T53" fmla="*/ 1 h 785"/>
                <a:gd name="T54" fmla="*/ 1 w 729"/>
                <a:gd name="T55" fmla="*/ 1 h 785"/>
                <a:gd name="T56" fmla="*/ 1 w 729"/>
                <a:gd name="T57" fmla="*/ 1 h 785"/>
                <a:gd name="T58" fmla="*/ 1 w 729"/>
                <a:gd name="T59" fmla="*/ 1 h 785"/>
                <a:gd name="T60" fmla="*/ 1 w 729"/>
                <a:gd name="T61" fmla="*/ 1 h 785"/>
                <a:gd name="T62" fmla="*/ 1 w 729"/>
                <a:gd name="T63" fmla="*/ 1 h 785"/>
                <a:gd name="T64" fmla="*/ 1 w 729"/>
                <a:gd name="T65" fmla="*/ 1 h 785"/>
                <a:gd name="T66" fmla="*/ 1 w 729"/>
                <a:gd name="T67" fmla="*/ 1 h 785"/>
                <a:gd name="T68" fmla="*/ 1 w 729"/>
                <a:gd name="T69" fmla="*/ 1 h 785"/>
                <a:gd name="T70" fmla="*/ 1 w 729"/>
                <a:gd name="T71" fmla="*/ 1 h 785"/>
                <a:gd name="T72" fmla="*/ 1 w 729"/>
                <a:gd name="T73" fmla="*/ 1 h 785"/>
                <a:gd name="T74" fmla="*/ 1 w 729"/>
                <a:gd name="T75" fmla="*/ 1 h 785"/>
                <a:gd name="T76" fmla="*/ 1 w 729"/>
                <a:gd name="T77" fmla="*/ 1 h 785"/>
                <a:gd name="T78" fmla="*/ 1 w 729"/>
                <a:gd name="T79" fmla="*/ 1 h 785"/>
                <a:gd name="T80" fmla="*/ 1 w 729"/>
                <a:gd name="T81" fmla="*/ 1 h 785"/>
                <a:gd name="T82" fmla="*/ 1 w 729"/>
                <a:gd name="T83" fmla="*/ 1 h 785"/>
                <a:gd name="T84" fmla="*/ 1 w 729"/>
                <a:gd name="T85" fmla="*/ 1 h 785"/>
                <a:gd name="T86" fmla="*/ 1 w 729"/>
                <a:gd name="T87" fmla="*/ 1 h 785"/>
                <a:gd name="T88" fmla="*/ 1 w 729"/>
                <a:gd name="T89" fmla="*/ 1 h 785"/>
                <a:gd name="T90" fmla="*/ 1 w 729"/>
                <a:gd name="T91" fmla="*/ 1 h 7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29"/>
                <a:gd name="T139" fmla="*/ 0 h 785"/>
                <a:gd name="T140" fmla="*/ 729 w 729"/>
                <a:gd name="T141" fmla="*/ 785 h 78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29" h="785">
                  <a:moveTo>
                    <a:pt x="172" y="752"/>
                  </a:moveTo>
                  <a:lnTo>
                    <a:pt x="172" y="752"/>
                  </a:lnTo>
                  <a:lnTo>
                    <a:pt x="172" y="737"/>
                  </a:lnTo>
                  <a:lnTo>
                    <a:pt x="155" y="719"/>
                  </a:lnTo>
                  <a:lnTo>
                    <a:pt x="155" y="737"/>
                  </a:lnTo>
                  <a:lnTo>
                    <a:pt x="138" y="737"/>
                  </a:lnTo>
                  <a:lnTo>
                    <a:pt x="86" y="785"/>
                  </a:lnTo>
                  <a:lnTo>
                    <a:pt x="52" y="785"/>
                  </a:lnTo>
                  <a:lnTo>
                    <a:pt x="17" y="767"/>
                  </a:lnTo>
                  <a:lnTo>
                    <a:pt x="34" y="719"/>
                  </a:lnTo>
                  <a:lnTo>
                    <a:pt x="17" y="737"/>
                  </a:lnTo>
                  <a:lnTo>
                    <a:pt x="17" y="719"/>
                  </a:lnTo>
                  <a:lnTo>
                    <a:pt x="17" y="704"/>
                  </a:lnTo>
                  <a:lnTo>
                    <a:pt x="17" y="671"/>
                  </a:lnTo>
                  <a:lnTo>
                    <a:pt x="0" y="641"/>
                  </a:lnTo>
                  <a:lnTo>
                    <a:pt x="17" y="608"/>
                  </a:lnTo>
                  <a:lnTo>
                    <a:pt x="0" y="593"/>
                  </a:lnTo>
                  <a:lnTo>
                    <a:pt x="69" y="545"/>
                  </a:lnTo>
                  <a:lnTo>
                    <a:pt x="86" y="527"/>
                  </a:lnTo>
                  <a:lnTo>
                    <a:pt x="121" y="497"/>
                  </a:lnTo>
                  <a:lnTo>
                    <a:pt x="121" y="512"/>
                  </a:lnTo>
                  <a:lnTo>
                    <a:pt x="172" y="432"/>
                  </a:lnTo>
                  <a:lnTo>
                    <a:pt x="207" y="401"/>
                  </a:lnTo>
                  <a:lnTo>
                    <a:pt x="242" y="320"/>
                  </a:lnTo>
                  <a:lnTo>
                    <a:pt x="276" y="240"/>
                  </a:lnTo>
                  <a:lnTo>
                    <a:pt x="311" y="209"/>
                  </a:lnTo>
                  <a:lnTo>
                    <a:pt x="259" y="224"/>
                  </a:lnTo>
                  <a:lnTo>
                    <a:pt x="224" y="240"/>
                  </a:lnTo>
                  <a:lnTo>
                    <a:pt x="242" y="209"/>
                  </a:lnTo>
                  <a:lnTo>
                    <a:pt x="276" y="209"/>
                  </a:lnTo>
                  <a:lnTo>
                    <a:pt x="259" y="176"/>
                  </a:lnTo>
                  <a:lnTo>
                    <a:pt x="311" y="144"/>
                  </a:lnTo>
                  <a:lnTo>
                    <a:pt x="311" y="176"/>
                  </a:lnTo>
                  <a:lnTo>
                    <a:pt x="328" y="161"/>
                  </a:lnTo>
                  <a:lnTo>
                    <a:pt x="328" y="176"/>
                  </a:lnTo>
                  <a:lnTo>
                    <a:pt x="347" y="161"/>
                  </a:lnTo>
                  <a:lnTo>
                    <a:pt x="328" y="161"/>
                  </a:lnTo>
                  <a:lnTo>
                    <a:pt x="328" y="128"/>
                  </a:lnTo>
                  <a:lnTo>
                    <a:pt x="364" y="113"/>
                  </a:lnTo>
                  <a:lnTo>
                    <a:pt x="382" y="80"/>
                  </a:lnTo>
                  <a:lnTo>
                    <a:pt x="416" y="80"/>
                  </a:lnTo>
                  <a:lnTo>
                    <a:pt x="451" y="65"/>
                  </a:lnTo>
                  <a:lnTo>
                    <a:pt x="503" y="17"/>
                  </a:lnTo>
                  <a:lnTo>
                    <a:pt x="537" y="32"/>
                  </a:lnTo>
                  <a:lnTo>
                    <a:pt x="555" y="17"/>
                  </a:lnTo>
                  <a:lnTo>
                    <a:pt x="572" y="0"/>
                  </a:lnTo>
                  <a:lnTo>
                    <a:pt x="572" y="48"/>
                  </a:lnTo>
                  <a:lnTo>
                    <a:pt x="589" y="17"/>
                  </a:lnTo>
                  <a:lnTo>
                    <a:pt x="606" y="48"/>
                  </a:lnTo>
                  <a:lnTo>
                    <a:pt x="624" y="0"/>
                  </a:lnTo>
                  <a:lnTo>
                    <a:pt x="658" y="17"/>
                  </a:lnTo>
                  <a:lnTo>
                    <a:pt x="729" y="65"/>
                  </a:lnTo>
                  <a:lnTo>
                    <a:pt x="695" y="80"/>
                  </a:lnTo>
                  <a:lnTo>
                    <a:pt x="658" y="80"/>
                  </a:lnTo>
                  <a:lnTo>
                    <a:pt x="695" y="96"/>
                  </a:lnTo>
                  <a:lnTo>
                    <a:pt x="712" y="113"/>
                  </a:lnTo>
                  <a:lnTo>
                    <a:pt x="712" y="128"/>
                  </a:lnTo>
                  <a:lnTo>
                    <a:pt x="695" y="128"/>
                  </a:lnTo>
                  <a:lnTo>
                    <a:pt x="658" y="161"/>
                  </a:lnTo>
                  <a:lnTo>
                    <a:pt x="677" y="113"/>
                  </a:lnTo>
                  <a:lnTo>
                    <a:pt x="624" y="80"/>
                  </a:lnTo>
                  <a:lnTo>
                    <a:pt x="589" y="96"/>
                  </a:lnTo>
                  <a:lnTo>
                    <a:pt x="572" y="161"/>
                  </a:lnTo>
                  <a:lnTo>
                    <a:pt x="555" y="176"/>
                  </a:lnTo>
                  <a:lnTo>
                    <a:pt x="520" y="176"/>
                  </a:lnTo>
                  <a:lnTo>
                    <a:pt x="503" y="176"/>
                  </a:lnTo>
                  <a:lnTo>
                    <a:pt x="485" y="176"/>
                  </a:lnTo>
                  <a:lnTo>
                    <a:pt x="451" y="144"/>
                  </a:lnTo>
                  <a:lnTo>
                    <a:pt x="434" y="161"/>
                  </a:lnTo>
                  <a:lnTo>
                    <a:pt x="416" y="161"/>
                  </a:lnTo>
                  <a:lnTo>
                    <a:pt x="416" y="192"/>
                  </a:lnTo>
                  <a:lnTo>
                    <a:pt x="382" y="192"/>
                  </a:lnTo>
                  <a:lnTo>
                    <a:pt x="364" y="192"/>
                  </a:lnTo>
                  <a:lnTo>
                    <a:pt x="364" y="224"/>
                  </a:lnTo>
                  <a:lnTo>
                    <a:pt x="347" y="224"/>
                  </a:lnTo>
                  <a:lnTo>
                    <a:pt x="328" y="240"/>
                  </a:lnTo>
                  <a:lnTo>
                    <a:pt x="311" y="272"/>
                  </a:lnTo>
                  <a:lnTo>
                    <a:pt x="311" y="288"/>
                  </a:lnTo>
                  <a:lnTo>
                    <a:pt x="311" y="305"/>
                  </a:lnTo>
                  <a:lnTo>
                    <a:pt x="276" y="353"/>
                  </a:lnTo>
                  <a:lnTo>
                    <a:pt x="259" y="401"/>
                  </a:lnTo>
                  <a:lnTo>
                    <a:pt x="242" y="432"/>
                  </a:lnTo>
                  <a:lnTo>
                    <a:pt x="259" y="464"/>
                  </a:lnTo>
                  <a:lnTo>
                    <a:pt x="224" y="479"/>
                  </a:lnTo>
                  <a:lnTo>
                    <a:pt x="207" y="497"/>
                  </a:lnTo>
                  <a:lnTo>
                    <a:pt x="190" y="560"/>
                  </a:lnTo>
                  <a:lnTo>
                    <a:pt x="207" y="623"/>
                  </a:lnTo>
                  <a:lnTo>
                    <a:pt x="207" y="641"/>
                  </a:lnTo>
                  <a:lnTo>
                    <a:pt x="207" y="689"/>
                  </a:lnTo>
                  <a:lnTo>
                    <a:pt x="190" y="704"/>
                  </a:lnTo>
                  <a:lnTo>
                    <a:pt x="190" y="752"/>
                  </a:lnTo>
                  <a:lnTo>
                    <a:pt x="172" y="75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7" name="Freeform 1601">
              <a:extLst>
                <a:ext uri="{FF2B5EF4-FFF2-40B4-BE49-F238E27FC236}">
                  <a16:creationId xmlns:a16="http://schemas.microsoft.com/office/drawing/2014/main" id="{61C18013-8C90-4648-B369-EEF81D9FA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068" y="2547931"/>
              <a:ext cx="310230" cy="755202"/>
            </a:xfrm>
            <a:custGeom>
              <a:avLst/>
              <a:gdLst>
                <a:gd name="T0" fmla="*/ 0 w 346"/>
                <a:gd name="T1" fmla="*/ 1 h 750"/>
                <a:gd name="T2" fmla="*/ 0 w 346"/>
                <a:gd name="T3" fmla="*/ 1 h 750"/>
                <a:gd name="T4" fmla="*/ 1 w 346"/>
                <a:gd name="T5" fmla="*/ 1 h 750"/>
                <a:gd name="T6" fmla="*/ 1 w 346"/>
                <a:gd name="T7" fmla="*/ 1 h 750"/>
                <a:gd name="T8" fmla="*/ 1 w 346"/>
                <a:gd name="T9" fmla="*/ 1 h 750"/>
                <a:gd name="T10" fmla="*/ 1 w 346"/>
                <a:gd name="T11" fmla="*/ 1 h 750"/>
                <a:gd name="T12" fmla="*/ 1 w 346"/>
                <a:gd name="T13" fmla="*/ 1 h 750"/>
                <a:gd name="T14" fmla="*/ 1 w 346"/>
                <a:gd name="T15" fmla="*/ 1 h 750"/>
                <a:gd name="T16" fmla="*/ 1 w 346"/>
                <a:gd name="T17" fmla="*/ 1 h 750"/>
                <a:gd name="T18" fmla="*/ 1 w 346"/>
                <a:gd name="T19" fmla="*/ 1 h 750"/>
                <a:gd name="T20" fmla="*/ 1 w 346"/>
                <a:gd name="T21" fmla="*/ 1 h 750"/>
                <a:gd name="T22" fmla="*/ 1 w 346"/>
                <a:gd name="T23" fmla="*/ 1 h 750"/>
                <a:gd name="T24" fmla="*/ 1 w 346"/>
                <a:gd name="T25" fmla="*/ 1 h 750"/>
                <a:gd name="T26" fmla="*/ 1 w 346"/>
                <a:gd name="T27" fmla="*/ 1 h 750"/>
                <a:gd name="T28" fmla="*/ 1 w 346"/>
                <a:gd name="T29" fmla="*/ 1 h 750"/>
                <a:gd name="T30" fmla="*/ 1 w 346"/>
                <a:gd name="T31" fmla="*/ 1 h 750"/>
                <a:gd name="T32" fmla="*/ 1 w 346"/>
                <a:gd name="T33" fmla="*/ 1 h 750"/>
                <a:gd name="T34" fmla="*/ 1 w 346"/>
                <a:gd name="T35" fmla="*/ 1 h 750"/>
                <a:gd name="T36" fmla="*/ 1 w 346"/>
                <a:gd name="T37" fmla="*/ 1 h 750"/>
                <a:gd name="T38" fmla="*/ 1 w 346"/>
                <a:gd name="T39" fmla="*/ 1 h 750"/>
                <a:gd name="T40" fmla="*/ 1 w 346"/>
                <a:gd name="T41" fmla="*/ 1 h 750"/>
                <a:gd name="T42" fmla="*/ 1 w 346"/>
                <a:gd name="T43" fmla="*/ 1 h 750"/>
                <a:gd name="T44" fmla="*/ 1 w 346"/>
                <a:gd name="T45" fmla="*/ 1 h 750"/>
                <a:gd name="T46" fmla="*/ 1 w 346"/>
                <a:gd name="T47" fmla="*/ 0 h 750"/>
                <a:gd name="T48" fmla="*/ 1 w 346"/>
                <a:gd name="T49" fmla="*/ 0 h 750"/>
                <a:gd name="T50" fmla="*/ 1 w 346"/>
                <a:gd name="T51" fmla="*/ 1 h 750"/>
                <a:gd name="T52" fmla="*/ 1 w 346"/>
                <a:gd name="T53" fmla="*/ 1 h 750"/>
                <a:gd name="T54" fmla="*/ 1 w 346"/>
                <a:gd name="T55" fmla="*/ 1 h 750"/>
                <a:gd name="T56" fmla="*/ 1 w 346"/>
                <a:gd name="T57" fmla="*/ 1 h 750"/>
                <a:gd name="T58" fmla="*/ 1 w 346"/>
                <a:gd name="T59" fmla="*/ 1 h 750"/>
                <a:gd name="T60" fmla="*/ 1 w 346"/>
                <a:gd name="T61" fmla="*/ 1 h 750"/>
                <a:gd name="T62" fmla="*/ 1 w 346"/>
                <a:gd name="T63" fmla="*/ 1 h 750"/>
                <a:gd name="T64" fmla="*/ 1 w 346"/>
                <a:gd name="T65" fmla="*/ 1 h 750"/>
                <a:gd name="T66" fmla="*/ 1 w 346"/>
                <a:gd name="T67" fmla="*/ 1 h 750"/>
                <a:gd name="T68" fmla="*/ 1 w 346"/>
                <a:gd name="T69" fmla="*/ 1 h 750"/>
                <a:gd name="T70" fmla="*/ 1 w 346"/>
                <a:gd name="T71" fmla="*/ 1 h 750"/>
                <a:gd name="T72" fmla="*/ 1 w 346"/>
                <a:gd name="T73" fmla="*/ 1 h 750"/>
                <a:gd name="T74" fmla="*/ 1 w 346"/>
                <a:gd name="T75" fmla="*/ 1 h 750"/>
                <a:gd name="T76" fmla="*/ 1 w 346"/>
                <a:gd name="T77" fmla="*/ 1 h 750"/>
                <a:gd name="T78" fmla="*/ 1 w 346"/>
                <a:gd name="T79" fmla="*/ 1 h 750"/>
                <a:gd name="T80" fmla="*/ 1 w 346"/>
                <a:gd name="T81" fmla="*/ 1 h 750"/>
                <a:gd name="T82" fmla="*/ 1 w 346"/>
                <a:gd name="T83" fmla="*/ 1 h 750"/>
                <a:gd name="T84" fmla="*/ 1 w 346"/>
                <a:gd name="T85" fmla="*/ 1 h 750"/>
                <a:gd name="T86" fmla="*/ 1 w 346"/>
                <a:gd name="T87" fmla="*/ 1 h 750"/>
                <a:gd name="T88" fmla="*/ 1 w 346"/>
                <a:gd name="T89" fmla="*/ 1 h 750"/>
                <a:gd name="T90" fmla="*/ 1 w 346"/>
                <a:gd name="T91" fmla="*/ 1 h 750"/>
                <a:gd name="T92" fmla="*/ 1 w 346"/>
                <a:gd name="T93" fmla="*/ 1 h 750"/>
                <a:gd name="T94" fmla="*/ 1 w 346"/>
                <a:gd name="T95" fmla="*/ 1 h 750"/>
                <a:gd name="T96" fmla="*/ 0 w 346"/>
                <a:gd name="T97" fmla="*/ 1 h 75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46"/>
                <a:gd name="T148" fmla="*/ 0 h 750"/>
                <a:gd name="T149" fmla="*/ 346 w 346"/>
                <a:gd name="T150" fmla="*/ 750 h 75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46" h="750">
                  <a:moveTo>
                    <a:pt x="0" y="591"/>
                  </a:moveTo>
                  <a:lnTo>
                    <a:pt x="0" y="591"/>
                  </a:lnTo>
                  <a:lnTo>
                    <a:pt x="18" y="591"/>
                  </a:lnTo>
                  <a:lnTo>
                    <a:pt x="18" y="543"/>
                  </a:lnTo>
                  <a:lnTo>
                    <a:pt x="35" y="528"/>
                  </a:lnTo>
                  <a:lnTo>
                    <a:pt x="35" y="480"/>
                  </a:lnTo>
                  <a:lnTo>
                    <a:pt x="35" y="462"/>
                  </a:lnTo>
                  <a:lnTo>
                    <a:pt x="18" y="399"/>
                  </a:lnTo>
                  <a:lnTo>
                    <a:pt x="35" y="336"/>
                  </a:lnTo>
                  <a:lnTo>
                    <a:pt x="52" y="318"/>
                  </a:lnTo>
                  <a:lnTo>
                    <a:pt x="87" y="303"/>
                  </a:lnTo>
                  <a:lnTo>
                    <a:pt x="70" y="271"/>
                  </a:lnTo>
                  <a:lnTo>
                    <a:pt x="87" y="240"/>
                  </a:lnTo>
                  <a:lnTo>
                    <a:pt x="104" y="192"/>
                  </a:lnTo>
                  <a:lnTo>
                    <a:pt x="139" y="144"/>
                  </a:lnTo>
                  <a:lnTo>
                    <a:pt x="139" y="127"/>
                  </a:lnTo>
                  <a:lnTo>
                    <a:pt x="139" y="111"/>
                  </a:lnTo>
                  <a:lnTo>
                    <a:pt x="156" y="79"/>
                  </a:lnTo>
                  <a:lnTo>
                    <a:pt x="173" y="63"/>
                  </a:lnTo>
                  <a:lnTo>
                    <a:pt x="190" y="63"/>
                  </a:lnTo>
                  <a:lnTo>
                    <a:pt x="190" y="31"/>
                  </a:lnTo>
                  <a:lnTo>
                    <a:pt x="208" y="31"/>
                  </a:lnTo>
                  <a:lnTo>
                    <a:pt x="242" y="31"/>
                  </a:lnTo>
                  <a:lnTo>
                    <a:pt x="242" y="0"/>
                  </a:lnTo>
                  <a:lnTo>
                    <a:pt x="260" y="0"/>
                  </a:lnTo>
                  <a:lnTo>
                    <a:pt x="329" y="63"/>
                  </a:lnTo>
                  <a:lnTo>
                    <a:pt x="346" y="207"/>
                  </a:lnTo>
                  <a:lnTo>
                    <a:pt x="311" y="207"/>
                  </a:lnTo>
                  <a:lnTo>
                    <a:pt x="277" y="240"/>
                  </a:lnTo>
                  <a:lnTo>
                    <a:pt x="277" y="255"/>
                  </a:lnTo>
                  <a:lnTo>
                    <a:pt x="277" y="271"/>
                  </a:lnTo>
                  <a:lnTo>
                    <a:pt x="294" y="288"/>
                  </a:lnTo>
                  <a:lnTo>
                    <a:pt x="260" y="318"/>
                  </a:lnTo>
                  <a:lnTo>
                    <a:pt x="208" y="366"/>
                  </a:lnTo>
                  <a:lnTo>
                    <a:pt x="173" y="414"/>
                  </a:lnTo>
                  <a:lnTo>
                    <a:pt x="173" y="495"/>
                  </a:lnTo>
                  <a:lnTo>
                    <a:pt x="208" y="543"/>
                  </a:lnTo>
                  <a:lnTo>
                    <a:pt x="190" y="558"/>
                  </a:lnTo>
                  <a:lnTo>
                    <a:pt x="190" y="576"/>
                  </a:lnTo>
                  <a:lnTo>
                    <a:pt x="156" y="606"/>
                  </a:lnTo>
                  <a:lnTo>
                    <a:pt x="139" y="720"/>
                  </a:lnTo>
                  <a:lnTo>
                    <a:pt x="104" y="720"/>
                  </a:lnTo>
                  <a:lnTo>
                    <a:pt x="87" y="735"/>
                  </a:lnTo>
                  <a:lnTo>
                    <a:pt x="87" y="750"/>
                  </a:lnTo>
                  <a:lnTo>
                    <a:pt x="52" y="750"/>
                  </a:lnTo>
                  <a:lnTo>
                    <a:pt x="35" y="720"/>
                  </a:lnTo>
                  <a:lnTo>
                    <a:pt x="52" y="702"/>
                  </a:lnTo>
                  <a:lnTo>
                    <a:pt x="35" y="687"/>
                  </a:lnTo>
                  <a:lnTo>
                    <a:pt x="0" y="591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8" name="Freeform 1602">
              <a:extLst>
                <a:ext uri="{FF2B5EF4-FFF2-40B4-BE49-F238E27FC236}">
                  <a16:creationId xmlns:a16="http://schemas.microsoft.com/office/drawing/2014/main" id="{864722CB-0EE5-45BA-A49C-1427AD63F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749" y="5439470"/>
              <a:ext cx="318506" cy="323171"/>
            </a:xfrm>
            <a:custGeom>
              <a:avLst/>
              <a:gdLst>
                <a:gd name="T0" fmla="*/ 1 w 362"/>
                <a:gd name="T1" fmla="*/ 1 h 320"/>
                <a:gd name="T2" fmla="*/ 1 w 362"/>
                <a:gd name="T3" fmla="*/ 1 h 320"/>
                <a:gd name="T4" fmla="*/ 1 w 362"/>
                <a:gd name="T5" fmla="*/ 1 h 320"/>
                <a:gd name="T6" fmla="*/ 1 w 362"/>
                <a:gd name="T7" fmla="*/ 1 h 320"/>
                <a:gd name="T8" fmla="*/ 1 w 362"/>
                <a:gd name="T9" fmla="*/ 1 h 320"/>
                <a:gd name="T10" fmla="*/ 0 w 362"/>
                <a:gd name="T11" fmla="*/ 1 h 320"/>
                <a:gd name="T12" fmla="*/ 0 w 362"/>
                <a:gd name="T13" fmla="*/ 0 h 320"/>
                <a:gd name="T14" fmla="*/ 1 w 362"/>
                <a:gd name="T15" fmla="*/ 0 h 320"/>
                <a:gd name="T16" fmla="*/ 1 w 362"/>
                <a:gd name="T17" fmla="*/ 0 h 320"/>
                <a:gd name="T18" fmla="*/ 1 w 362"/>
                <a:gd name="T19" fmla="*/ 1 h 320"/>
                <a:gd name="T20" fmla="*/ 1 w 362"/>
                <a:gd name="T21" fmla="*/ 1 h 320"/>
                <a:gd name="T22" fmla="*/ 1 w 362"/>
                <a:gd name="T23" fmla="*/ 1 h 320"/>
                <a:gd name="T24" fmla="*/ 1 w 362"/>
                <a:gd name="T25" fmla="*/ 1 h 320"/>
                <a:gd name="T26" fmla="*/ 1 w 362"/>
                <a:gd name="T27" fmla="*/ 0 h 320"/>
                <a:gd name="T28" fmla="*/ 1 w 362"/>
                <a:gd name="T29" fmla="*/ 1 h 320"/>
                <a:gd name="T30" fmla="*/ 1 w 362"/>
                <a:gd name="T31" fmla="*/ 1 h 320"/>
                <a:gd name="T32" fmla="*/ 1 w 362"/>
                <a:gd name="T33" fmla="*/ 1 h 320"/>
                <a:gd name="T34" fmla="*/ 1 w 362"/>
                <a:gd name="T35" fmla="*/ 1 h 320"/>
                <a:gd name="T36" fmla="*/ 1 w 362"/>
                <a:gd name="T37" fmla="*/ 1 h 320"/>
                <a:gd name="T38" fmla="*/ 1 w 362"/>
                <a:gd name="T39" fmla="*/ 1 h 320"/>
                <a:gd name="T40" fmla="*/ 1 w 362"/>
                <a:gd name="T41" fmla="*/ 1 h 320"/>
                <a:gd name="T42" fmla="*/ 1 w 362"/>
                <a:gd name="T43" fmla="*/ 1 h 320"/>
                <a:gd name="T44" fmla="*/ 1 w 362"/>
                <a:gd name="T45" fmla="*/ 1 h 320"/>
                <a:gd name="T46" fmla="*/ 1 w 362"/>
                <a:gd name="T47" fmla="*/ 1 h 320"/>
                <a:gd name="T48" fmla="*/ 1 w 362"/>
                <a:gd name="T49" fmla="*/ 1 h 320"/>
                <a:gd name="T50" fmla="*/ 1 w 362"/>
                <a:gd name="T51" fmla="*/ 1 h 3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2"/>
                <a:gd name="T79" fmla="*/ 0 h 320"/>
                <a:gd name="T80" fmla="*/ 362 w 362"/>
                <a:gd name="T81" fmla="*/ 320 h 3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2" h="320">
                  <a:moveTo>
                    <a:pt x="121" y="320"/>
                  </a:moveTo>
                  <a:lnTo>
                    <a:pt x="121" y="320"/>
                  </a:lnTo>
                  <a:lnTo>
                    <a:pt x="103" y="288"/>
                  </a:lnTo>
                  <a:lnTo>
                    <a:pt x="69" y="192"/>
                  </a:lnTo>
                  <a:lnTo>
                    <a:pt x="69" y="14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4" y="0"/>
                  </a:lnTo>
                  <a:lnTo>
                    <a:pt x="69" y="0"/>
                  </a:lnTo>
                  <a:lnTo>
                    <a:pt x="172" y="17"/>
                  </a:lnTo>
                  <a:lnTo>
                    <a:pt x="207" y="17"/>
                  </a:lnTo>
                  <a:lnTo>
                    <a:pt x="276" y="33"/>
                  </a:lnTo>
                  <a:lnTo>
                    <a:pt x="311" y="17"/>
                  </a:lnTo>
                  <a:lnTo>
                    <a:pt x="328" y="0"/>
                  </a:lnTo>
                  <a:lnTo>
                    <a:pt x="362" y="17"/>
                  </a:lnTo>
                  <a:lnTo>
                    <a:pt x="328" y="48"/>
                  </a:lnTo>
                  <a:lnTo>
                    <a:pt x="311" y="33"/>
                  </a:lnTo>
                  <a:lnTo>
                    <a:pt x="259" y="33"/>
                  </a:lnTo>
                  <a:lnTo>
                    <a:pt x="241" y="129"/>
                  </a:lnTo>
                  <a:lnTo>
                    <a:pt x="224" y="144"/>
                  </a:lnTo>
                  <a:lnTo>
                    <a:pt x="224" y="209"/>
                  </a:lnTo>
                  <a:lnTo>
                    <a:pt x="224" y="305"/>
                  </a:lnTo>
                  <a:lnTo>
                    <a:pt x="190" y="320"/>
                  </a:lnTo>
                  <a:lnTo>
                    <a:pt x="155" y="320"/>
                  </a:lnTo>
                  <a:lnTo>
                    <a:pt x="138" y="305"/>
                  </a:lnTo>
                  <a:lnTo>
                    <a:pt x="121" y="32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9" name="Freeform 1603">
              <a:extLst>
                <a:ext uri="{FF2B5EF4-FFF2-40B4-BE49-F238E27FC236}">
                  <a16:creationId xmlns:a16="http://schemas.microsoft.com/office/drawing/2014/main" id="{77A3CF3D-1084-41CA-A2CB-28F30D021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8160" y="5568739"/>
              <a:ext cx="401232" cy="370797"/>
            </a:xfrm>
            <a:custGeom>
              <a:avLst/>
              <a:gdLst>
                <a:gd name="T0" fmla="*/ 1 w 451"/>
                <a:gd name="T1" fmla="*/ 1 h 368"/>
                <a:gd name="T2" fmla="*/ 1 w 451"/>
                <a:gd name="T3" fmla="*/ 1 h 368"/>
                <a:gd name="T4" fmla="*/ 1 w 451"/>
                <a:gd name="T5" fmla="*/ 1 h 368"/>
                <a:gd name="T6" fmla="*/ 1 w 451"/>
                <a:gd name="T7" fmla="*/ 1 h 368"/>
                <a:gd name="T8" fmla="*/ 1 w 451"/>
                <a:gd name="T9" fmla="*/ 1 h 368"/>
                <a:gd name="T10" fmla="*/ 1 w 451"/>
                <a:gd name="T11" fmla="*/ 1 h 368"/>
                <a:gd name="T12" fmla="*/ 1 w 451"/>
                <a:gd name="T13" fmla="*/ 1 h 368"/>
                <a:gd name="T14" fmla="*/ 1 w 451"/>
                <a:gd name="T15" fmla="*/ 1 h 368"/>
                <a:gd name="T16" fmla="*/ 1 w 451"/>
                <a:gd name="T17" fmla="*/ 1 h 368"/>
                <a:gd name="T18" fmla="*/ 1 w 451"/>
                <a:gd name="T19" fmla="*/ 1 h 368"/>
                <a:gd name="T20" fmla="*/ 1 w 451"/>
                <a:gd name="T21" fmla="*/ 1 h 368"/>
                <a:gd name="T22" fmla="*/ 1 w 451"/>
                <a:gd name="T23" fmla="*/ 1 h 368"/>
                <a:gd name="T24" fmla="*/ 1 w 451"/>
                <a:gd name="T25" fmla="*/ 1 h 368"/>
                <a:gd name="T26" fmla="*/ 1 w 451"/>
                <a:gd name="T27" fmla="*/ 1 h 368"/>
                <a:gd name="T28" fmla="*/ 1 w 451"/>
                <a:gd name="T29" fmla="*/ 1 h 368"/>
                <a:gd name="T30" fmla="*/ 1 w 451"/>
                <a:gd name="T31" fmla="*/ 1 h 368"/>
                <a:gd name="T32" fmla="*/ 1 w 451"/>
                <a:gd name="T33" fmla="*/ 1 h 368"/>
                <a:gd name="T34" fmla="*/ 1 w 451"/>
                <a:gd name="T35" fmla="*/ 1 h 368"/>
                <a:gd name="T36" fmla="*/ 1 w 451"/>
                <a:gd name="T37" fmla="*/ 1 h 368"/>
                <a:gd name="T38" fmla="*/ 1 w 451"/>
                <a:gd name="T39" fmla="*/ 1 h 368"/>
                <a:gd name="T40" fmla="*/ 1 w 451"/>
                <a:gd name="T41" fmla="*/ 1 h 368"/>
                <a:gd name="T42" fmla="*/ 1 w 451"/>
                <a:gd name="T43" fmla="*/ 1 h 368"/>
                <a:gd name="T44" fmla="*/ 0 w 451"/>
                <a:gd name="T45" fmla="*/ 1 h 368"/>
                <a:gd name="T46" fmla="*/ 1 w 451"/>
                <a:gd name="T47" fmla="*/ 1 h 368"/>
                <a:gd name="T48" fmla="*/ 1 w 451"/>
                <a:gd name="T49" fmla="*/ 1 h 368"/>
                <a:gd name="T50" fmla="*/ 1 w 451"/>
                <a:gd name="T51" fmla="*/ 1 h 368"/>
                <a:gd name="T52" fmla="*/ 1 w 451"/>
                <a:gd name="T53" fmla="*/ 1 h 368"/>
                <a:gd name="T54" fmla="*/ 1 w 451"/>
                <a:gd name="T55" fmla="*/ 1 h 368"/>
                <a:gd name="T56" fmla="*/ 1 w 451"/>
                <a:gd name="T57" fmla="*/ 1 h 368"/>
                <a:gd name="T58" fmla="*/ 1 w 451"/>
                <a:gd name="T59" fmla="*/ 1 h 368"/>
                <a:gd name="T60" fmla="*/ 1 w 451"/>
                <a:gd name="T61" fmla="*/ 1 h 368"/>
                <a:gd name="T62" fmla="*/ 1 w 451"/>
                <a:gd name="T63" fmla="*/ 1 h 368"/>
                <a:gd name="T64" fmla="*/ 1 w 451"/>
                <a:gd name="T65" fmla="*/ 1 h 368"/>
                <a:gd name="T66" fmla="*/ 1 w 451"/>
                <a:gd name="T67" fmla="*/ 1 h 368"/>
                <a:gd name="T68" fmla="*/ 1 w 451"/>
                <a:gd name="T69" fmla="*/ 1 h 368"/>
                <a:gd name="T70" fmla="*/ 1 w 451"/>
                <a:gd name="T71" fmla="*/ 0 h 368"/>
                <a:gd name="T72" fmla="*/ 1 w 451"/>
                <a:gd name="T73" fmla="*/ 1 h 368"/>
                <a:gd name="T74" fmla="*/ 1 w 451"/>
                <a:gd name="T75" fmla="*/ 1 h 3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51"/>
                <a:gd name="T115" fmla="*/ 0 h 368"/>
                <a:gd name="T116" fmla="*/ 451 w 451"/>
                <a:gd name="T117" fmla="*/ 368 h 3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51" h="368">
                  <a:moveTo>
                    <a:pt x="416" y="15"/>
                  </a:moveTo>
                  <a:lnTo>
                    <a:pt x="433" y="111"/>
                  </a:lnTo>
                  <a:lnTo>
                    <a:pt x="416" y="111"/>
                  </a:lnTo>
                  <a:lnTo>
                    <a:pt x="399" y="128"/>
                  </a:lnTo>
                  <a:lnTo>
                    <a:pt x="416" y="143"/>
                  </a:lnTo>
                  <a:lnTo>
                    <a:pt x="433" y="128"/>
                  </a:lnTo>
                  <a:lnTo>
                    <a:pt x="451" y="128"/>
                  </a:lnTo>
                  <a:lnTo>
                    <a:pt x="451" y="143"/>
                  </a:lnTo>
                  <a:lnTo>
                    <a:pt x="451" y="191"/>
                  </a:lnTo>
                  <a:lnTo>
                    <a:pt x="416" y="207"/>
                  </a:lnTo>
                  <a:lnTo>
                    <a:pt x="382" y="255"/>
                  </a:lnTo>
                  <a:lnTo>
                    <a:pt x="330" y="303"/>
                  </a:lnTo>
                  <a:lnTo>
                    <a:pt x="295" y="335"/>
                  </a:lnTo>
                  <a:lnTo>
                    <a:pt x="243" y="351"/>
                  </a:lnTo>
                  <a:lnTo>
                    <a:pt x="209" y="351"/>
                  </a:lnTo>
                  <a:lnTo>
                    <a:pt x="157" y="351"/>
                  </a:lnTo>
                  <a:lnTo>
                    <a:pt x="103" y="368"/>
                  </a:lnTo>
                  <a:lnTo>
                    <a:pt x="86" y="368"/>
                  </a:lnTo>
                  <a:lnTo>
                    <a:pt x="69" y="351"/>
                  </a:lnTo>
                  <a:lnTo>
                    <a:pt x="51" y="303"/>
                  </a:lnTo>
                  <a:lnTo>
                    <a:pt x="51" y="287"/>
                  </a:lnTo>
                  <a:lnTo>
                    <a:pt x="17" y="191"/>
                  </a:lnTo>
                  <a:lnTo>
                    <a:pt x="0" y="191"/>
                  </a:lnTo>
                  <a:lnTo>
                    <a:pt x="17" y="176"/>
                  </a:lnTo>
                  <a:lnTo>
                    <a:pt x="34" y="191"/>
                  </a:lnTo>
                  <a:lnTo>
                    <a:pt x="69" y="191"/>
                  </a:lnTo>
                  <a:lnTo>
                    <a:pt x="103" y="176"/>
                  </a:lnTo>
                  <a:lnTo>
                    <a:pt x="103" y="80"/>
                  </a:lnTo>
                  <a:lnTo>
                    <a:pt x="121" y="96"/>
                  </a:lnTo>
                  <a:lnTo>
                    <a:pt x="121" y="128"/>
                  </a:lnTo>
                  <a:lnTo>
                    <a:pt x="157" y="128"/>
                  </a:lnTo>
                  <a:lnTo>
                    <a:pt x="209" y="96"/>
                  </a:lnTo>
                  <a:lnTo>
                    <a:pt x="226" y="111"/>
                  </a:lnTo>
                  <a:lnTo>
                    <a:pt x="243" y="96"/>
                  </a:lnTo>
                  <a:lnTo>
                    <a:pt x="313" y="32"/>
                  </a:lnTo>
                  <a:lnTo>
                    <a:pt x="364" y="0"/>
                  </a:lnTo>
                  <a:lnTo>
                    <a:pt x="399" y="15"/>
                  </a:lnTo>
                  <a:lnTo>
                    <a:pt x="416" y="1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0" name="Freeform 1604">
              <a:extLst>
                <a:ext uri="{FF2B5EF4-FFF2-40B4-BE49-F238E27FC236}">
                  <a16:creationId xmlns:a16="http://schemas.microsoft.com/office/drawing/2014/main" id="{0FBC8BE9-062A-45E0-B9B9-49B1B0899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9163" y="5453078"/>
              <a:ext cx="235774" cy="244930"/>
            </a:xfrm>
            <a:custGeom>
              <a:avLst/>
              <a:gdLst>
                <a:gd name="T0" fmla="*/ 0 w 261"/>
                <a:gd name="T1" fmla="*/ 1 h 240"/>
                <a:gd name="T2" fmla="*/ 0 w 261"/>
                <a:gd name="T3" fmla="*/ 1 h 240"/>
                <a:gd name="T4" fmla="*/ 1 w 261"/>
                <a:gd name="T5" fmla="*/ 1 h 240"/>
                <a:gd name="T6" fmla="*/ 1 w 261"/>
                <a:gd name="T7" fmla="*/ 1 h 240"/>
                <a:gd name="T8" fmla="*/ 1 w 261"/>
                <a:gd name="T9" fmla="*/ 1 h 240"/>
                <a:gd name="T10" fmla="*/ 1 w 261"/>
                <a:gd name="T11" fmla="*/ 1 h 240"/>
                <a:gd name="T12" fmla="*/ 1 w 261"/>
                <a:gd name="T13" fmla="*/ 1 h 240"/>
                <a:gd name="T14" fmla="*/ 1 w 261"/>
                <a:gd name="T15" fmla="*/ 1 h 240"/>
                <a:gd name="T16" fmla="*/ 1 w 261"/>
                <a:gd name="T17" fmla="*/ 1 h 240"/>
                <a:gd name="T18" fmla="*/ 1 w 261"/>
                <a:gd name="T19" fmla="*/ 1 h 240"/>
                <a:gd name="T20" fmla="*/ 1 w 261"/>
                <a:gd name="T21" fmla="*/ 1 h 240"/>
                <a:gd name="T22" fmla="*/ 1 w 261"/>
                <a:gd name="T23" fmla="*/ 1 h 240"/>
                <a:gd name="T24" fmla="*/ 1 w 261"/>
                <a:gd name="T25" fmla="*/ 1 h 240"/>
                <a:gd name="T26" fmla="*/ 1 w 261"/>
                <a:gd name="T27" fmla="*/ 0 h 240"/>
                <a:gd name="T28" fmla="*/ 1 w 261"/>
                <a:gd name="T29" fmla="*/ 1 h 240"/>
                <a:gd name="T30" fmla="*/ 1 w 261"/>
                <a:gd name="T31" fmla="*/ 1 h 240"/>
                <a:gd name="T32" fmla="*/ 1 w 261"/>
                <a:gd name="T33" fmla="*/ 1 h 240"/>
                <a:gd name="T34" fmla="*/ 1 w 261"/>
                <a:gd name="T35" fmla="*/ 1 h 240"/>
                <a:gd name="T36" fmla="*/ 0 w 261"/>
                <a:gd name="T37" fmla="*/ 1 h 240"/>
                <a:gd name="T38" fmla="*/ 0 w 261"/>
                <a:gd name="T39" fmla="*/ 1 h 2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1"/>
                <a:gd name="T61" fmla="*/ 0 h 240"/>
                <a:gd name="T62" fmla="*/ 261 w 261"/>
                <a:gd name="T63" fmla="*/ 240 h 2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1" h="240">
                  <a:moveTo>
                    <a:pt x="0" y="192"/>
                  </a:moveTo>
                  <a:lnTo>
                    <a:pt x="0" y="192"/>
                  </a:lnTo>
                  <a:lnTo>
                    <a:pt x="18" y="208"/>
                  </a:lnTo>
                  <a:lnTo>
                    <a:pt x="18" y="240"/>
                  </a:lnTo>
                  <a:lnTo>
                    <a:pt x="52" y="240"/>
                  </a:lnTo>
                  <a:lnTo>
                    <a:pt x="104" y="208"/>
                  </a:lnTo>
                  <a:lnTo>
                    <a:pt x="121" y="223"/>
                  </a:lnTo>
                  <a:lnTo>
                    <a:pt x="139" y="208"/>
                  </a:lnTo>
                  <a:lnTo>
                    <a:pt x="210" y="144"/>
                  </a:lnTo>
                  <a:lnTo>
                    <a:pt x="261" y="112"/>
                  </a:lnTo>
                  <a:lnTo>
                    <a:pt x="227" y="112"/>
                  </a:lnTo>
                  <a:lnTo>
                    <a:pt x="210" y="79"/>
                  </a:lnTo>
                  <a:lnTo>
                    <a:pt x="173" y="48"/>
                  </a:lnTo>
                  <a:lnTo>
                    <a:pt x="139" y="0"/>
                  </a:lnTo>
                  <a:lnTo>
                    <a:pt x="104" y="31"/>
                  </a:lnTo>
                  <a:lnTo>
                    <a:pt x="87" y="16"/>
                  </a:lnTo>
                  <a:lnTo>
                    <a:pt x="35" y="16"/>
                  </a:lnTo>
                  <a:lnTo>
                    <a:pt x="18" y="112"/>
                  </a:lnTo>
                  <a:lnTo>
                    <a:pt x="0" y="127"/>
                  </a:lnTo>
                  <a:lnTo>
                    <a:pt x="0" y="19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1" name="Freeform 1605">
              <a:extLst>
                <a:ext uri="{FF2B5EF4-FFF2-40B4-BE49-F238E27FC236}">
                  <a16:creationId xmlns:a16="http://schemas.microsoft.com/office/drawing/2014/main" id="{AC35E2DD-94B3-41AE-ABAB-74D0B7FA6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3255" y="5405451"/>
              <a:ext cx="202684" cy="176893"/>
            </a:xfrm>
            <a:custGeom>
              <a:avLst/>
              <a:gdLst>
                <a:gd name="T0" fmla="*/ 1 w 225"/>
                <a:gd name="T1" fmla="*/ 0 h 175"/>
                <a:gd name="T2" fmla="*/ 1 w 225"/>
                <a:gd name="T3" fmla="*/ 0 h 175"/>
                <a:gd name="T4" fmla="*/ 1 w 225"/>
                <a:gd name="T5" fmla="*/ 0 h 175"/>
                <a:gd name="T6" fmla="*/ 1 w 225"/>
                <a:gd name="T7" fmla="*/ 0 h 175"/>
                <a:gd name="T8" fmla="*/ 1 w 225"/>
                <a:gd name="T9" fmla="*/ 0 h 175"/>
                <a:gd name="T10" fmla="*/ 0 w 225"/>
                <a:gd name="T11" fmla="*/ 0 h 175"/>
                <a:gd name="T12" fmla="*/ 1 w 225"/>
                <a:gd name="T13" fmla="*/ 0 h 175"/>
                <a:gd name="T14" fmla="*/ 1 w 225"/>
                <a:gd name="T15" fmla="*/ 0 h 175"/>
                <a:gd name="T16" fmla="*/ 1 w 225"/>
                <a:gd name="T17" fmla="*/ 0 h 175"/>
                <a:gd name="T18" fmla="*/ 1 w 225"/>
                <a:gd name="T19" fmla="*/ 0 h 175"/>
                <a:gd name="T20" fmla="*/ 1 w 225"/>
                <a:gd name="T21" fmla="*/ 0 h 175"/>
                <a:gd name="T22" fmla="*/ 1 w 225"/>
                <a:gd name="T23" fmla="*/ 0 h 175"/>
                <a:gd name="T24" fmla="*/ 1 w 225"/>
                <a:gd name="T25" fmla="*/ 0 h 175"/>
                <a:gd name="T26" fmla="*/ 1 w 225"/>
                <a:gd name="T27" fmla="*/ 0 h 175"/>
                <a:gd name="T28" fmla="*/ 1 w 225"/>
                <a:gd name="T29" fmla="*/ 0 h 175"/>
                <a:gd name="T30" fmla="*/ 1 w 225"/>
                <a:gd name="T31" fmla="*/ 0 h 175"/>
                <a:gd name="T32" fmla="*/ 1 w 225"/>
                <a:gd name="T33" fmla="*/ 0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5"/>
                <a:gd name="T52" fmla="*/ 0 h 175"/>
                <a:gd name="T53" fmla="*/ 225 w 225"/>
                <a:gd name="T54" fmla="*/ 175 h 1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5" h="175">
                  <a:moveTo>
                    <a:pt x="139" y="0"/>
                  </a:moveTo>
                  <a:lnTo>
                    <a:pt x="139" y="0"/>
                  </a:lnTo>
                  <a:lnTo>
                    <a:pt x="104" y="0"/>
                  </a:lnTo>
                  <a:lnTo>
                    <a:pt x="104" y="16"/>
                  </a:lnTo>
                  <a:lnTo>
                    <a:pt x="52" y="48"/>
                  </a:lnTo>
                  <a:lnTo>
                    <a:pt x="0" y="48"/>
                  </a:lnTo>
                  <a:lnTo>
                    <a:pt x="35" y="96"/>
                  </a:lnTo>
                  <a:lnTo>
                    <a:pt x="70" y="127"/>
                  </a:lnTo>
                  <a:lnTo>
                    <a:pt x="87" y="160"/>
                  </a:lnTo>
                  <a:lnTo>
                    <a:pt x="121" y="160"/>
                  </a:lnTo>
                  <a:lnTo>
                    <a:pt x="156" y="175"/>
                  </a:lnTo>
                  <a:lnTo>
                    <a:pt x="173" y="175"/>
                  </a:lnTo>
                  <a:lnTo>
                    <a:pt x="208" y="112"/>
                  </a:lnTo>
                  <a:lnTo>
                    <a:pt x="225" y="48"/>
                  </a:lnTo>
                  <a:lnTo>
                    <a:pt x="208" y="16"/>
                  </a:lnTo>
                  <a:lnTo>
                    <a:pt x="173" y="0"/>
                  </a:lnTo>
                  <a:lnTo>
                    <a:pt x="139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2" name="Freeform 1606">
              <a:extLst>
                <a:ext uri="{FF2B5EF4-FFF2-40B4-BE49-F238E27FC236}">
                  <a16:creationId xmlns:a16="http://schemas.microsoft.com/office/drawing/2014/main" id="{29AD999D-4026-4970-BB63-89A53F4E5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348" y="5259171"/>
              <a:ext cx="260594" cy="438834"/>
            </a:xfrm>
            <a:custGeom>
              <a:avLst/>
              <a:gdLst>
                <a:gd name="T0" fmla="*/ 1 w 293"/>
                <a:gd name="T1" fmla="*/ 1 h 432"/>
                <a:gd name="T2" fmla="*/ 1 w 293"/>
                <a:gd name="T3" fmla="*/ 1 h 432"/>
                <a:gd name="T4" fmla="*/ 1 w 293"/>
                <a:gd name="T5" fmla="*/ 1 h 432"/>
                <a:gd name="T6" fmla="*/ 1 w 293"/>
                <a:gd name="T7" fmla="*/ 1 h 432"/>
                <a:gd name="T8" fmla="*/ 1 w 293"/>
                <a:gd name="T9" fmla="*/ 1 h 432"/>
                <a:gd name="T10" fmla="*/ 1 w 293"/>
                <a:gd name="T11" fmla="*/ 1 h 432"/>
                <a:gd name="T12" fmla="*/ 1 w 293"/>
                <a:gd name="T13" fmla="*/ 1 h 432"/>
                <a:gd name="T14" fmla="*/ 1 w 293"/>
                <a:gd name="T15" fmla="*/ 1 h 432"/>
                <a:gd name="T16" fmla="*/ 1 w 293"/>
                <a:gd name="T17" fmla="*/ 1 h 432"/>
                <a:gd name="T18" fmla="*/ 1 w 293"/>
                <a:gd name="T19" fmla="*/ 1 h 432"/>
                <a:gd name="T20" fmla="*/ 1 w 293"/>
                <a:gd name="T21" fmla="*/ 1 h 432"/>
                <a:gd name="T22" fmla="*/ 1 w 293"/>
                <a:gd name="T23" fmla="*/ 0 h 432"/>
                <a:gd name="T24" fmla="*/ 1 w 293"/>
                <a:gd name="T25" fmla="*/ 1 h 432"/>
                <a:gd name="T26" fmla="*/ 1 w 293"/>
                <a:gd name="T27" fmla="*/ 1 h 432"/>
                <a:gd name="T28" fmla="*/ 1 w 293"/>
                <a:gd name="T29" fmla="*/ 1 h 432"/>
                <a:gd name="T30" fmla="*/ 1 w 293"/>
                <a:gd name="T31" fmla="*/ 1 h 432"/>
                <a:gd name="T32" fmla="*/ 1 w 293"/>
                <a:gd name="T33" fmla="*/ 1 h 432"/>
                <a:gd name="T34" fmla="*/ 1 w 293"/>
                <a:gd name="T35" fmla="*/ 1 h 432"/>
                <a:gd name="T36" fmla="*/ 1 w 293"/>
                <a:gd name="T37" fmla="*/ 1 h 432"/>
                <a:gd name="T38" fmla="*/ 1 w 293"/>
                <a:gd name="T39" fmla="*/ 1 h 432"/>
                <a:gd name="T40" fmla="*/ 1 w 293"/>
                <a:gd name="T41" fmla="*/ 1 h 432"/>
                <a:gd name="T42" fmla="*/ 1 w 293"/>
                <a:gd name="T43" fmla="*/ 1 h 432"/>
                <a:gd name="T44" fmla="*/ 1 w 293"/>
                <a:gd name="T45" fmla="*/ 1 h 432"/>
                <a:gd name="T46" fmla="*/ 1 w 293"/>
                <a:gd name="T47" fmla="*/ 1 h 432"/>
                <a:gd name="T48" fmla="*/ 0 w 293"/>
                <a:gd name="T49" fmla="*/ 1 h 432"/>
                <a:gd name="T50" fmla="*/ 0 w 293"/>
                <a:gd name="T51" fmla="*/ 1 h 432"/>
                <a:gd name="T52" fmla="*/ 1 w 293"/>
                <a:gd name="T53" fmla="*/ 1 h 432"/>
                <a:gd name="T54" fmla="*/ 1 w 293"/>
                <a:gd name="T55" fmla="*/ 1 h 432"/>
                <a:gd name="T56" fmla="*/ 1 w 293"/>
                <a:gd name="T57" fmla="*/ 1 h 432"/>
                <a:gd name="T58" fmla="*/ 1 w 293"/>
                <a:gd name="T59" fmla="*/ 1 h 432"/>
                <a:gd name="T60" fmla="*/ 1 w 293"/>
                <a:gd name="T61" fmla="*/ 1 h 432"/>
                <a:gd name="T62" fmla="*/ 1 w 293"/>
                <a:gd name="T63" fmla="*/ 1 h 432"/>
                <a:gd name="T64" fmla="*/ 1 w 293"/>
                <a:gd name="T65" fmla="*/ 1 h 432"/>
                <a:gd name="T66" fmla="*/ 1 w 293"/>
                <a:gd name="T67" fmla="*/ 1 h 4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93"/>
                <a:gd name="T103" fmla="*/ 0 h 432"/>
                <a:gd name="T104" fmla="*/ 293 w 293"/>
                <a:gd name="T105" fmla="*/ 432 h 4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93" h="432">
                  <a:moveTo>
                    <a:pt x="69" y="432"/>
                  </a:moveTo>
                  <a:lnTo>
                    <a:pt x="69" y="432"/>
                  </a:lnTo>
                  <a:lnTo>
                    <a:pt x="69" y="415"/>
                  </a:lnTo>
                  <a:lnTo>
                    <a:pt x="69" y="400"/>
                  </a:lnTo>
                  <a:lnTo>
                    <a:pt x="138" y="384"/>
                  </a:lnTo>
                  <a:lnTo>
                    <a:pt x="155" y="367"/>
                  </a:lnTo>
                  <a:lnTo>
                    <a:pt x="155" y="319"/>
                  </a:lnTo>
                  <a:lnTo>
                    <a:pt x="121" y="256"/>
                  </a:lnTo>
                  <a:lnTo>
                    <a:pt x="190" y="192"/>
                  </a:lnTo>
                  <a:lnTo>
                    <a:pt x="242" y="175"/>
                  </a:lnTo>
                  <a:lnTo>
                    <a:pt x="293" y="127"/>
                  </a:lnTo>
                  <a:lnTo>
                    <a:pt x="276" y="0"/>
                  </a:lnTo>
                  <a:lnTo>
                    <a:pt x="242" y="31"/>
                  </a:lnTo>
                  <a:lnTo>
                    <a:pt x="172" y="31"/>
                  </a:lnTo>
                  <a:lnTo>
                    <a:pt x="138" y="31"/>
                  </a:lnTo>
                  <a:lnTo>
                    <a:pt x="121" y="48"/>
                  </a:lnTo>
                  <a:lnTo>
                    <a:pt x="138" y="79"/>
                  </a:lnTo>
                  <a:lnTo>
                    <a:pt x="155" y="112"/>
                  </a:lnTo>
                  <a:lnTo>
                    <a:pt x="155" y="144"/>
                  </a:lnTo>
                  <a:lnTo>
                    <a:pt x="138" y="175"/>
                  </a:lnTo>
                  <a:lnTo>
                    <a:pt x="121" y="144"/>
                  </a:lnTo>
                  <a:lnTo>
                    <a:pt x="121" y="112"/>
                  </a:lnTo>
                  <a:lnTo>
                    <a:pt x="103" y="112"/>
                  </a:lnTo>
                  <a:lnTo>
                    <a:pt x="86" y="96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34" y="144"/>
                  </a:lnTo>
                  <a:lnTo>
                    <a:pt x="69" y="160"/>
                  </a:lnTo>
                  <a:lnTo>
                    <a:pt x="86" y="192"/>
                  </a:lnTo>
                  <a:lnTo>
                    <a:pt x="69" y="256"/>
                  </a:lnTo>
                  <a:lnTo>
                    <a:pt x="34" y="319"/>
                  </a:lnTo>
                  <a:lnTo>
                    <a:pt x="51" y="415"/>
                  </a:lnTo>
                  <a:lnTo>
                    <a:pt x="51" y="432"/>
                  </a:lnTo>
                  <a:lnTo>
                    <a:pt x="69" y="43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3" name="Freeform 1607">
              <a:extLst>
                <a:ext uri="{FF2B5EF4-FFF2-40B4-BE49-F238E27FC236}">
                  <a16:creationId xmlns:a16="http://schemas.microsoft.com/office/drawing/2014/main" id="{6446C5F6-AA25-4579-B3ED-1415981B2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9393" y="5245564"/>
              <a:ext cx="74456" cy="193904"/>
            </a:xfrm>
            <a:custGeom>
              <a:avLst/>
              <a:gdLst>
                <a:gd name="T0" fmla="*/ 1 w 86"/>
                <a:gd name="T1" fmla="*/ 1 h 192"/>
                <a:gd name="T2" fmla="*/ 1 w 86"/>
                <a:gd name="T3" fmla="*/ 1 h 192"/>
                <a:gd name="T4" fmla="*/ 0 w 86"/>
                <a:gd name="T5" fmla="*/ 1 h 192"/>
                <a:gd name="T6" fmla="*/ 1 w 86"/>
                <a:gd name="T7" fmla="*/ 1 h 192"/>
                <a:gd name="T8" fmla="*/ 1 w 86"/>
                <a:gd name="T9" fmla="*/ 1 h 192"/>
                <a:gd name="T10" fmla="*/ 1 w 86"/>
                <a:gd name="T11" fmla="*/ 1 h 192"/>
                <a:gd name="T12" fmla="*/ 1 w 86"/>
                <a:gd name="T13" fmla="*/ 0 h 192"/>
                <a:gd name="T14" fmla="*/ 1 w 86"/>
                <a:gd name="T15" fmla="*/ 0 h 192"/>
                <a:gd name="T16" fmla="*/ 1 w 86"/>
                <a:gd name="T17" fmla="*/ 0 h 192"/>
                <a:gd name="T18" fmla="*/ 1 w 86"/>
                <a:gd name="T19" fmla="*/ 1 h 192"/>
                <a:gd name="T20" fmla="*/ 1 w 86"/>
                <a:gd name="T21" fmla="*/ 1 h 192"/>
                <a:gd name="T22" fmla="*/ 1 w 86"/>
                <a:gd name="T23" fmla="*/ 1 h 192"/>
                <a:gd name="T24" fmla="*/ 1 w 86"/>
                <a:gd name="T25" fmla="*/ 1 h 192"/>
                <a:gd name="T26" fmla="*/ 1 w 86"/>
                <a:gd name="T27" fmla="*/ 1 h 192"/>
                <a:gd name="T28" fmla="*/ 1 w 86"/>
                <a:gd name="T29" fmla="*/ 1 h 192"/>
                <a:gd name="T30" fmla="*/ 1 w 86"/>
                <a:gd name="T31" fmla="*/ 1 h 192"/>
                <a:gd name="T32" fmla="*/ 1 w 86"/>
                <a:gd name="T33" fmla="*/ 1 h 192"/>
                <a:gd name="T34" fmla="*/ 1 w 86"/>
                <a:gd name="T35" fmla="*/ 1 h 192"/>
                <a:gd name="T36" fmla="*/ 1 w 86"/>
                <a:gd name="T37" fmla="*/ 1 h 1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6"/>
                <a:gd name="T58" fmla="*/ 0 h 192"/>
                <a:gd name="T59" fmla="*/ 86 w 86"/>
                <a:gd name="T60" fmla="*/ 192 h 1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6" h="192">
                  <a:moveTo>
                    <a:pt x="17" y="113"/>
                  </a:moveTo>
                  <a:lnTo>
                    <a:pt x="17" y="113"/>
                  </a:lnTo>
                  <a:lnTo>
                    <a:pt x="0" y="96"/>
                  </a:lnTo>
                  <a:lnTo>
                    <a:pt x="17" y="65"/>
                  </a:lnTo>
                  <a:lnTo>
                    <a:pt x="17" y="48"/>
                  </a:lnTo>
                  <a:lnTo>
                    <a:pt x="34" y="33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52" y="0"/>
                  </a:lnTo>
                  <a:lnTo>
                    <a:pt x="69" y="48"/>
                  </a:lnTo>
                  <a:lnTo>
                    <a:pt x="52" y="65"/>
                  </a:lnTo>
                  <a:lnTo>
                    <a:pt x="69" y="96"/>
                  </a:lnTo>
                  <a:lnTo>
                    <a:pt x="86" y="129"/>
                  </a:lnTo>
                  <a:lnTo>
                    <a:pt x="86" y="161"/>
                  </a:lnTo>
                  <a:lnTo>
                    <a:pt x="69" y="192"/>
                  </a:lnTo>
                  <a:lnTo>
                    <a:pt x="52" y="161"/>
                  </a:lnTo>
                  <a:lnTo>
                    <a:pt x="52" y="129"/>
                  </a:lnTo>
                  <a:lnTo>
                    <a:pt x="34" y="129"/>
                  </a:lnTo>
                  <a:lnTo>
                    <a:pt x="17" y="11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4" name="Freeform 1608">
              <a:extLst>
                <a:ext uri="{FF2B5EF4-FFF2-40B4-BE49-F238E27FC236}">
                  <a16:creationId xmlns:a16="http://schemas.microsoft.com/office/drawing/2014/main" id="{34B53AA4-4D84-4B39-A485-45835683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894" y="5677595"/>
              <a:ext cx="28955" cy="34017"/>
            </a:xfrm>
            <a:custGeom>
              <a:avLst/>
              <a:gdLst>
                <a:gd name="T0" fmla="*/ 1 w 34"/>
                <a:gd name="T1" fmla="*/ 1 h 32"/>
                <a:gd name="T2" fmla="*/ 1 w 34"/>
                <a:gd name="T3" fmla="*/ 1 h 32"/>
                <a:gd name="T4" fmla="*/ 1 w 34"/>
                <a:gd name="T5" fmla="*/ 0 h 32"/>
                <a:gd name="T6" fmla="*/ 1 w 34"/>
                <a:gd name="T7" fmla="*/ 0 h 32"/>
                <a:gd name="T8" fmla="*/ 0 w 34"/>
                <a:gd name="T9" fmla="*/ 1 h 32"/>
                <a:gd name="T10" fmla="*/ 1 w 34"/>
                <a:gd name="T11" fmla="*/ 1 h 32"/>
                <a:gd name="T12" fmla="*/ 1 w 34"/>
                <a:gd name="T13" fmla="*/ 1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32"/>
                <a:gd name="T23" fmla="*/ 34 w 34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32">
                  <a:moveTo>
                    <a:pt x="34" y="17"/>
                  </a:moveTo>
                  <a:lnTo>
                    <a:pt x="34" y="17"/>
                  </a:lnTo>
                  <a:lnTo>
                    <a:pt x="34" y="0"/>
                  </a:lnTo>
                  <a:lnTo>
                    <a:pt x="17" y="0"/>
                  </a:lnTo>
                  <a:lnTo>
                    <a:pt x="0" y="17"/>
                  </a:lnTo>
                  <a:lnTo>
                    <a:pt x="17" y="32"/>
                  </a:lnTo>
                  <a:lnTo>
                    <a:pt x="34" y="1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5" name="Freeform 1609">
              <a:extLst>
                <a:ext uri="{FF2B5EF4-FFF2-40B4-BE49-F238E27FC236}">
                  <a16:creationId xmlns:a16="http://schemas.microsoft.com/office/drawing/2014/main" id="{75EA35E9-6C20-4EA0-8D2C-55B82DC47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24" y="5310200"/>
              <a:ext cx="165456" cy="353789"/>
            </a:xfrm>
            <a:custGeom>
              <a:avLst/>
              <a:gdLst>
                <a:gd name="T0" fmla="*/ 0 w 189"/>
                <a:gd name="T1" fmla="*/ 1 h 352"/>
                <a:gd name="T2" fmla="*/ 0 w 189"/>
                <a:gd name="T3" fmla="*/ 1 h 352"/>
                <a:gd name="T4" fmla="*/ 0 w 189"/>
                <a:gd name="T5" fmla="*/ 1 h 352"/>
                <a:gd name="T6" fmla="*/ 0 w 189"/>
                <a:gd name="T7" fmla="*/ 1 h 352"/>
                <a:gd name="T8" fmla="*/ 0 w 189"/>
                <a:gd name="T9" fmla="*/ 1 h 352"/>
                <a:gd name="T10" fmla="*/ 0 w 189"/>
                <a:gd name="T11" fmla="*/ 1 h 352"/>
                <a:gd name="T12" fmla="*/ 0 w 189"/>
                <a:gd name="T13" fmla="*/ 1 h 352"/>
                <a:gd name="T14" fmla="*/ 0 w 189"/>
                <a:gd name="T15" fmla="*/ 1 h 352"/>
                <a:gd name="T16" fmla="*/ 0 w 189"/>
                <a:gd name="T17" fmla="*/ 1 h 352"/>
                <a:gd name="T18" fmla="*/ 0 w 189"/>
                <a:gd name="T19" fmla="*/ 1 h 352"/>
                <a:gd name="T20" fmla="*/ 0 w 189"/>
                <a:gd name="T21" fmla="*/ 1 h 352"/>
                <a:gd name="T22" fmla="*/ 0 w 189"/>
                <a:gd name="T23" fmla="*/ 0 h 352"/>
                <a:gd name="T24" fmla="*/ 0 w 189"/>
                <a:gd name="T25" fmla="*/ 1 h 352"/>
                <a:gd name="T26" fmla="*/ 0 w 189"/>
                <a:gd name="T27" fmla="*/ 1 h 352"/>
                <a:gd name="T28" fmla="*/ 0 w 189"/>
                <a:gd name="T29" fmla="*/ 1 h 352"/>
                <a:gd name="T30" fmla="*/ 0 w 189"/>
                <a:gd name="T31" fmla="*/ 1 h 352"/>
                <a:gd name="T32" fmla="*/ 0 w 189"/>
                <a:gd name="T33" fmla="*/ 1 h 352"/>
                <a:gd name="T34" fmla="*/ 0 w 189"/>
                <a:gd name="T35" fmla="*/ 1 h 352"/>
                <a:gd name="T36" fmla="*/ 0 w 189"/>
                <a:gd name="T37" fmla="*/ 1 h 3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9"/>
                <a:gd name="T58" fmla="*/ 0 h 352"/>
                <a:gd name="T59" fmla="*/ 189 w 189"/>
                <a:gd name="T60" fmla="*/ 352 h 3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9" h="352">
                  <a:moveTo>
                    <a:pt x="0" y="256"/>
                  </a:moveTo>
                  <a:lnTo>
                    <a:pt x="0" y="256"/>
                  </a:lnTo>
                  <a:lnTo>
                    <a:pt x="18" y="319"/>
                  </a:lnTo>
                  <a:lnTo>
                    <a:pt x="35" y="352"/>
                  </a:lnTo>
                  <a:lnTo>
                    <a:pt x="87" y="352"/>
                  </a:lnTo>
                  <a:lnTo>
                    <a:pt x="104" y="336"/>
                  </a:lnTo>
                  <a:lnTo>
                    <a:pt x="156" y="160"/>
                  </a:lnTo>
                  <a:lnTo>
                    <a:pt x="173" y="79"/>
                  </a:lnTo>
                  <a:lnTo>
                    <a:pt x="189" y="96"/>
                  </a:lnTo>
                  <a:lnTo>
                    <a:pt x="189" y="79"/>
                  </a:lnTo>
                  <a:lnTo>
                    <a:pt x="173" y="16"/>
                  </a:lnTo>
                  <a:lnTo>
                    <a:pt x="156" y="0"/>
                  </a:lnTo>
                  <a:lnTo>
                    <a:pt x="139" y="31"/>
                  </a:lnTo>
                  <a:lnTo>
                    <a:pt x="121" y="31"/>
                  </a:lnTo>
                  <a:lnTo>
                    <a:pt x="121" y="64"/>
                  </a:lnTo>
                  <a:lnTo>
                    <a:pt x="35" y="112"/>
                  </a:lnTo>
                  <a:lnTo>
                    <a:pt x="18" y="144"/>
                  </a:lnTo>
                  <a:lnTo>
                    <a:pt x="35" y="208"/>
                  </a:lnTo>
                  <a:lnTo>
                    <a:pt x="0" y="256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6" name="Freeform 1610">
              <a:extLst>
                <a:ext uri="{FF2B5EF4-FFF2-40B4-BE49-F238E27FC236}">
                  <a16:creationId xmlns:a16="http://schemas.microsoft.com/office/drawing/2014/main" id="{C0919191-3384-4B3D-A7C6-85FA083F0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3309" y="5517711"/>
              <a:ext cx="12411" cy="13607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0 w 16"/>
                <a:gd name="T5" fmla="*/ 0 h 15"/>
                <a:gd name="T6" fmla="*/ 0 w 16"/>
                <a:gd name="T7" fmla="*/ 0 h 15"/>
                <a:gd name="T8" fmla="*/ 0 w 16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5"/>
                <a:gd name="T17" fmla="*/ 16 w 16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5">
                  <a:moveTo>
                    <a:pt x="0" y="15"/>
                  </a:moveTo>
                  <a:lnTo>
                    <a:pt x="0" y="15"/>
                  </a:lnTo>
                  <a:lnTo>
                    <a:pt x="16" y="15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7" name="Freeform 1611">
              <a:extLst>
                <a:ext uri="{FF2B5EF4-FFF2-40B4-BE49-F238E27FC236}">
                  <a16:creationId xmlns:a16="http://schemas.microsoft.com/office/drawing/2014/main" id="{35EDDB41-A3E2-4C94-A5AC-B258D29E2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020" y="4905383"/>
              <a:ext cx="16546" cy="17011"/>
            </a:xfrm>
            <a:custGeom>
              <a:avLst/>
              <a:gdLst>
                <a:gd name="T0" fmla="*/ 0 w 18"/>
                <a:gd name="T1" fmla="*/ 0 h 18"/>
                <a:gd name="T2" fmla="*/ 0 w 18"/>
                <a:gd name="T3" fmla="*/ 0 h 18"/>
                <a:gd name="T4" fmla="*/ 0 w 18"/>
                <a:gd name="T5" fmla="*/ 0 h 18"/>
                <a:gd name="T6" fmla="*/ 0 w 18"/>
                <a:gd name="T7" fmla="*/ 0 h 18"/>
                <a:gd name="T8" fmla="*/ 0 w 18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8"/>
                <a:gd name="T17" fmla="*/ 18 w 1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8">
                  <a:moveTo>
                    <a:pt x="0" y="18"/>
                  </a:moveTo>
                  <a:lnTo>
                    <a:pt x="0" y="1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8" name="Freeform 1612">
              <a:extLst>
                <a:ext uri="{FF2B5EF4-FFF2-40B4-BE49-F238E27FC236}">
                  <a16:creationId xmlns:a16="http://schemas.microsoft.com/office/drawing/2014/main" id="{596B5293-7BF3-490E-B299-6796FB674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892" y="5745632"/>
              <a:ext cx="62045" cy="64633"/>
            </a:xfrm>
            <a:custGeom>
              <a:avLst/>
              <a:gdLst>
                <a:gd name="T0" fmla="*/ 1 w 69"/>
                <a:gd name="T1" fmla="*/ 1 h 63"/>
                <a:gd name="T2" fmla="*/ 1 w 69"/>
                <a:gd name="T3" fmla="*/ 1 h 63"/>
                <a:gd name="T4" fmla="*/ 1 w 69"/>
                <a:gd name="T5" fmla="*/ 1 h 63"/>
                <a:gd name="T6" fmla="*/ 1 w 69"/>
                <a:gd name="T7" fmla="*/ 1 h 63"/>
                <a:gd name="T8" fmla="*/ 0 w 69"/>
                <a:gd name="T9" fmla="*/ 1 h 63"/>
                <a:gd name="T10" fmla="*/ 1 w 69"/>
                <a:gd name="T11" fmla="*/ 0 h 63"/>
                <a:gd name="T12" fmla="*/ 1 w 69"/>
                <a:gd name="T13" fmla="*/ 1 h 63"/>
                <a:gd name="T14" fmla="*/ 1 w 69"/>
                <a:gd name="T15" fmla="*/ 1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9"/>
                <a:gd name="T25" fmla="*/ 0 h 63"/>
                <a:gd name="T26" fmla="*/ 69 w 69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9" h="63">
                  <a:moveTo>
                    <a:pt x="69" y="31"/>
                  </a:moveTo>
                  <a:lnTo>
                    <a:pt x="69" y="31"/>
                  </a:lnTo>
                  <a:lnTo>
                    <a:pt x="52" y="48"/>
                  </a:lnTo>
                  <a:lnTo>
                    <a:pt x="18" y="63"/>
                  </a:lnTo>
                  <a:lnTo>
                    <a:pt x="0" y="48"/>
                  </a:lnTo>
                  <a:lnTo>
                    <a:pt x="35" y="0"/>
                  </a:lnTo>
                  <a:lnTo>
                    <a:pt x="52" y="15"/>
                  </a:lnTo>
                  <a:lnTo>
                    <a:pt x="69" y="31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9" name="Freeform 1613">
              <a:extLst>
                <a:ext uri="{FF2B5EF4-FFF2-40B4-BE49-F238E27FC236}">
                  <a16:creationId xmlns:a16="http://schemas.microsoft.com/office/drawing/2014/main" id="{EFAFB33B-C95E-477E-82CC-E4FEFA7DB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937" y="5017645"/>
              <a:ext cx="260596" cy="275546"/>
            </a:xfrm>
            <a:custGeom>
              <a:avLst/>
              <a:gdLst>
                <a:gd name="T0" fmla="*/ 1 w 296"/>
                <a:gd name="T1" fmla="*/ 1 h 270"/>
                <a:gd name="T2" fmla="*/ 1 w 296"/>
                <a:gd name="T3" fmla="*/ 1 h 270"/>
                <a:gd name="T4" fmla="*/ 1 w 296"/>
                <a:gd name="T5" fmla="*/ 1 h 270"/>
                <a:gd name="T6" fmla="*/ 1 w 296"/>
                <a:gd name="T7" fmla="*/ 1 h 270"/>
                <a:gd name="T8" fmla="*/ 0 w 296"/>
                <a:gd name="T9" fmla="*/ 1 h 270"/>
                <a:gd name="T10" fmla="*/ 0 w 296"/>
                <a:gd name="T11" fmla="*/ 1 h 270"/>
                <a:gd name="T12" fmla="*/ 1 w 296"/>
                <a:gd name="T13" fmla="*/ 1 h 270"/>
                <a:gd name="T14" fmla="*/ 1 w 296"/>
                <a:gd name="T15" fmla="*/ 1 h 270"/>
                <a:gd name="T16" fmla="*/ 1 w 296"/>
                <a:gd name="T17" fmla="*/ 1 h 270"/>
                <a:gd name="T18" fmla="*/ 1 w 296"/>
                <a:gd name="T19" fmla="*/ 0 h 270"/>
                <a:gd name="T20" fmla="*/ 1 w 296"/>
                <a:gd name="T21" fmla="*/ 0 h 270"/>
                <a:gd name="T22" fmla="*/ 1 w 296"/>
                <a:gd name="T23" fmla="*/ 0 h 270"/>
                <a:gd name="T24" fmla="*/ 1 w 296"/>
                <a:gd name="T25" fmla="*/ 0 h 270"/>
                <a:gd name="T26" fmla="*/ 1 w 296"/>
                <a:gd name="T27" fmla="*/ 1 h 270"/>
                <a:gd name="T28" fmla="*/ 1 w 296"/>
                <a:gd name="T29" fmla="*/ 1 h 270"/>
                <a:gd name="T30" fmla="*/ 1 w 296"/>
                <a:gd name="T31" fmla="*/ 1 h 270"/>
                <a:gd name="T32" fmla="*/ 1 w 296"/>
                <a:gd name="T33" fmla="*/ 1 h 270"/>
                <a:gd name="T34" fmla="*/ 1 w 296"/>
                <a:gd name="T35" fmla="*/ 1 h 270"/>
                <a:gd name="T36" fmla="*/ 1 w 296"/>
                <a:gd name="T37" fmla="*/ 1 h 270"/>
                <a:gd name="T38" fmla="*/ 1 w 296"/>
                <a:gd name="T39" fmla="*/ 1 h 270"/>
                <a:gd name="T40" fmla="*/ 1 w 296"/>
                <a:gd name="T41" fmla="*/ 1 h 270"/>
                <a:gd name="T42" fmla="*/ 1 w 296"/>
                <a:gd name="T43" fmla="*/ 1 h 270"/>
                <a:gd name="T44" fmla="*/ 1 w 296"/>
                <a:gd name="T45" fmla="*/ 1 h 270"/>
                <a:gd name="T46" fmla="*/ 1 w 296"/>
                <a:gd name="T47" fmla="*/ 1 h 270"/>
                <a:gd name="T48" fmla="*/ 1 w 296"/>
                <a:gd name="T49" fmla="*/ 1 h 270"/>
                <a:gd name="T50" fmla="*/ 1 w 296"/>
                <a:gd name="T51" fmla="*/ 1 h 270"/>
                <a:gd name="T52" fmla="*/ 1 w 296"/>
                <a:gd name="T53" fmla="*/ 1 h 27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6"/>
                <a:gd name="T82" fmla="*/ 0 h 270"/>
                <a:gd name="T83" fmla="*/ 296 w 296"/>
                <a:gd name="T84" fmla="*/ 270 h 27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6" h="270">
                  <a:moveTo>
                    <a:pt x="104" y="222"/>
                  </a:moveTo>
                  <a:lnTo>
                    <a:pt x="104" y="222"/>
                  </a:lnTo>
                  <a:lnTo>
                    <a:pt x="52" y="191"/>
                  </a:lnTo>
                  <a:lnTo>
                    <a:pt x="35" y="191"/>
                  </a:lnTo>
                  <a:lnTo>
                    <a:pt x="0" y="143"/>
                  </a:lnTo>
                  <a:lnTo>
                    <a:pt x="0" y="95"/>
                  </a:lnTo>
                  <a:lnTo>
                    <a:pt x="35" y="63"/>
                  </a:lnTo>
                  <a:lnTo>
                    <a:pt x="35" y="47"/>
                  </a:lnTo>
                  <a:lnTo>
                    <a:pt x="35" y="30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1" y="0"/>
                  </a:lnTo>
                  <a:lnTo>
                    <a:pt x="139" y="0"/>
                  </a:lnTo>
                  <a:lnTo>
                    <a:pt x="225" y="47"/>
                  </a:lnTo>
                  <a:lnTo>
                    <a:pt x="225" y="78"/>
                  </a:lnTo>
                  <a:lnTo>
                    <a:pt x="279" y="95"/>
                  </a:lnTo>
                  <a:lnTo>
                    <a:pt x="261" y="126"/>
                  </a:lnTo>
                  <a:lnTo>
                    <a:pt x="279" y="159"/>
                  </a:lnTo>
                  <a:lnTo>
                    <a:pt x="279" y="207"/>
                  </a:lnTo>
                  <a:lnTo>
                    <a:pt x="279" y="222"/>
                  </a:lnTo>
                  <a:lnTo>
                    <a:pt x="296" y="239"/>
                  </a:lnTo>
                  <a:lnTo>
                    <a:pt x="261" y="270"/>
                  </a:lnTo>
                  <a:lnTo>
                    <a:pt x="190" y="270"/>
                  </a:lnTo>
                  <a:lnTo>
                    <a:pt x="156" y="270"/>
                  </a:lnTo>
                  <a:lnTo>
                    <a:pt x="139" y="222"/>
                  </a:lnTo>
                  <a:lnTo>
                    <a:pt x="121" y="222"/>
                  </a:lnTo>
                  <a:lnTo>
                    <a:pt x="104" y="2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0" name="Freeform 1614">
              <a:extLst>
                <a:ext uri="{FF2B5EF4-FFF2-40B4-BE49-F238E27FC236}">
                  <a16:creationId xmlns:a16="http://schemas.microsoft.com/office/drawing/2014/main" id="{4FCD9721-0BE2-46BF-8EED-7FC5EF10F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020" y="4936001"/>
              <a:ext cx="140639" cy="163288"/>
            </a:xfrm>
            <a:custGeom>
              <a:avLst/>
              <a:gdLst>
                <a:gd name="T0" fmla="*/ 0 w 160"/>
                <a:gd name="T1" fmla="*/ 1 h 159"/>
                <a:gd name="T2" fmla="*/ 0 w 160"/>
                <a:gd name="T3" fmla="*/ 1 h 159"/>
                <a:gd name="T4" fmla="*/ 0 w 160"/>
                <a:gd name="T5" fmla="*/ 1 h 159"/>
                <a:gd name="T6" fmla="*/ 0 w 160"/>
                <a:gd name="T7" fmla="*/ 0 h 159"/>
                <a:gd name="T8" fmla="*/ 0 w 160"/>
                <a:gd name="T9" fmla="*/ 0 h 159"/>
                <a:gd name="T10" fmla="*/ 0 w 160"/>
                <a:gd name="T11" fmla="*/ 1 h 159"/>
                <a:gd name="T12" fmla="*/ 0 w 160"/>
                <a:gd name="T13" fmla="*/ 1 h 159"/>
                <a:gd name="T14" fmla="*/ 0 w 160"/>
                <a:gd name="T15" fmla="*/ 1 h 159"/>
                <a:gd name="T16" fmla="*/ 0 w 160"/>
                <a:gd name="T17" fmla="*/ 1 h 159"/>
                <a:gd name="T18" fmla="*/ 0 w 160"/>
                <a:gd name="T19" fmla="*/ 1 h 159"/>
                <a:gd name="T20" fmla="*/ 0 w 160"/>
                <a:gd name="T21" fmla="*/ 1 h 159"/>
                <a:gd name="T22" fmla="*/ 0 w 160"/>
                <a:gd name="T23" fmla="*/ 1 h 159"/>
                <a:gd name="T24" fmla="*/ 0 w 160"/>
                <a:gd name="T25" fmla="*/ 1 h 159"/>
                <a:gd name="T26" fmla="*/ 0 w 160"/>
                <a:gd name="T27" fmla="*/ 1 h 159"/>
                <a:gd name="T28" fmla="*/ 0 w 160"/>
                <a:gd name="T29" fmla="*/ 1 h 159"/>
                <a:gd name="T30" fmla="*/ 0 w 160"/>
                <a:gd name="T31" fmla="*/ 1 h 159"/>
                <a:gd name="T32" fmla="*/ 0 w 160"/>
                <a:gd name="T33" fmla="*/ 1 h 159"/>
                <a:gd name="T34" fmla="*/ 0 w 160"/>
                <a:gd name="T35" fmla="*/ 1 h 159"/>
                <a:gd name="T36" fmla="*/ 0 w 160"/>
                <a:gd name="T37" fmla="*/ 1 h 159"/>
                <a:gd name="T38" fmla="*/ 0 w 160"/>
                <a:gd name="T39" fmla="*/ 1 h 15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0"/>
                <a:gd name="T61" fmla="*/ 0 h 159"/>
                <a:gd name="T62" fmla="*/ 160 w 160"/>
                <a:gd name="T63" fmla="*/ 159 h 15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0" h="159">
                  <a:moveTo>
                    <a:pt x="35" y="33"/>
                  </a:moveTo>
                  <a:lnTo>
                    <a:pt x="35" y="33"/>
                  </a:lnTo>
                  <a:lnTo>
                    <a:pt x="71" y="33"/>
                  </a:lnTo>
                  <a:lnTo>
                    <a:pt x="71" y="0"/>
                  </a:lnTo>
                  <a:lnTo>
                    <a:pt x="123" y="0"/>
                  </a:lnTo>
                  <a:lnTo>
                    <a:pt x="123" y="33"/>
                  </a:lnTo>
                  <a:lnTo>
                    <a:pt x="142" y="15"/>
                  </a:lnTo>
                  <a:lnTo>
                    <a:pt x="160" y="33"/>
                  </a:lnTo>
                  <a:lnTo>
                    <a:pt x="160" y="48"/>
                  </a:lnTo>
                  <a:lnTo>
                    <a:pt x="160" y="111"/>
                  </a:lnTo>
                  <a:lnTo>
                    <a:pt x="106" y="111"/>
                  </a:lnTo>
                  <a:lnTo>
                    <a:pt x="89" y="128"/>
                  </a:lnTo>
                  <a:lnTo>
                    <a:pt x="89" y="144"/>
                  </a:lnTo>
                  <a:lnTo>
                    <a:pt x="71" y="144"/>
                  </a:lnTo>
                  <a:lnTo>
                    <a:pt x="71" y="159"/>
                  </a:lnTo>
                  <a:lnTo>
                    <a:pt x="35" y="128"/>
                  </a:lnTo>
                  <a:lnTo>
                    <a:pt x="0" y="81"/>
                  </a:lnTo>
                  <a:lnTo>
                    <a:pt x="18" y="63"/>
                  </a:lnTo>
                  <a:lnTo>
                    <a:pt x="18" y="48"/>
                  </a:lnTo>
                  <a:lnTo>
                    <a:pt x="35" y="33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1" name="Freeform 1615">
              <a:extLst>
                <a:ext uri="{FF2B5EF4-FFF2-40B4-BE49-F238E27FC236}">
                  <a16:creationId xmlns:a16="http://schemas.microsoft.com/office/drawing/2014/main" id="{22AF08F7-329A-4E8F-B7D6-DE3294D03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4068" y="4905383"/>
              <a:ext cx="186138" cy="224520"/>
            </a:xfrm>
            <a:custGeom>
              <a:avLst/>
              <a:gdLst>
                <a:gd name="T0" fmla="*/ 1 w 208"/>
                <a:gd name="T1" fmla="*/ 0 h 225"/>
                <a:gd name="T2" fmla="*/ 1 w 208"/>
                <a:gd name="T3" fmla="*/ 0 h 225"/>
                <a:gd name="T4" fmla="*/ 1 w 208"/>
                <a:gd name="T5" fmla="*/ 0 h 225"/>
                <a:gd name="T6" fmla="*/ 1 w 208"/>
                <a:gd name="T7" fmla="*/ 0 h 225"/>
                <a:gd name="T8" fmla="*/ 1 w 208"/>
                <a:gd name="T9" fmla="*/ 0 h 225"/>
                <a:gd name="T10" fmla="*/ 1 w 208"/>
                <a:gd name="T11" fmla="*/ 0 h 225"/>
                <a:gd name="T12" fmla="*/ 1 w 208"/>
                <a:gd name="T13" fmla="*/ 0 h 225"/>
                <a:gd name="T14" fmla="*/ 1 w 208"/>
                <a:gd name="T15" fmla="*/ 0 h 225"/>
                <a:gd name="T16" fmla="*/ 1 w 208"/>
                <a:gd name="T17" fmla="*/ 0 h 225"/>
                <a:gd name="T18" fmla="*/ 1 w 208"/>
                <a:gd name="T19" fmla="*/ 0 h 225"/>
                <a:gd name="T20" fmla="*/ 1 w 208"/>
                <a:gd name="T21" fmla="*/ 0 h 225"/>
                <a:gd name="T22" fmla="*/ 1 w 208"/>
                <a:gd name="T23" fmla="*/ 0 h 225"/>
                <a:gd name="T24" fmla="*/ 0 w 208"/>
                <a:gd name="T25" fmla="*/ 0 h 225"/>
                <a:gd name="T26" fmla="*/ 0 w 208"/>
                <a:gd name="T27" fmla="*/ 0 h 225"/>
                <a:gd name="T28" fmla="*/ 1 w 208"/>
                <a:gd name="T29" fmla="*/ 0 h 225"/>
                <a:gd name="T30" fmla="*/ 1 w 208"/>
                <a:gd name="T31" fmla="*/ 0 h 225"/>
                <a:gd name="T32" fmla="*/ 1 w 208"/>
                <a:gd name="T33" fmla="*/ 0 h 225"/>
                <a:gd name="T34" fmla="*/ 1 w 208"/>
                <a:gd name="T35" fmla="*/ 0 h 225"/>
                <a:gd name="T36" fmla="*/ 1 w 208"/>
                <a:gd name="T37" fmla="*/ 0 h 225"/>
                <a:gd name="T38" fmla="*/ 1 w 208"/>
                <a:gd name="T39" fmla="*/ 0 h 225"/>
                <a:gd name="T40" fmla="*/ 1 w 208"/>
                <a:gd name="T41" fmla="*/ 0 h 225"/>
                <a:gd name="T42" fmla="*/ 1 w 208"/>
                <a:gd name="T43" fmla="*/ 0 h 225"/>
                <a:gd name="T44" fmla="*/ 1 w 208"/>
                <a:gd name="T45" fmla="*/ 0 h 225"/>
                <a:gd name="T46" fmla="*/ 1 w 208"/>
                <a:gd name="T47" fmla="*/ 0 h 2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8"/>
                <a:gd name="T73" fmla="*/ 0 h 225"/>
                <a:gd name="T74" fmla="*/ 208 w 208"/>
                <a:gd name="T75" fmla="*/ 225 h 2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8" h="225">
                  <a:moveTo>
                    <a:pt x="139" y="18"/>
                  </a:moveTo>
                  <a:lnTo>
                    <a:pt x="139" y="18"/>
                  </a:lnTo>
                  <a:lnTo>
                    <a:pt x="139" y="48"/>
                  </a:lnTo>
                  <a:lnTo>
                    <a:pt x="52" y="33"/>
                  </a:lnTo>
                  <a:lnTo>
                    <a:pt x="52" y="66"/>
                  </a:lnTo>
                  <a:lnTo>
                    <a:pt x="70" y="48"/>
                  </a:lnTo>
                  <a:lnTo>
                    <a:pt x="87" y="66"/>
                  </a:lnTo>
                  <a:lnTo>
                    <a:pt x="87" y="81"/>
                  </a:lnTo>
                  <a:lnTo>
                    <a:pt x="87" y="144"/>
                  </a:lnTo>
                  <a:lnTo>
                    <a:pt x="35" y="144"/>
                  </a:lnTo>
                  <a:lnTo>
                    <a:pt x="18" y="161"/>
                  </a:lnTo>
                  <a:lnTo>
                    <a:pt x="18" y="177"/>
                  </a:lnTo>
                  <a:lnTo>
                    <a:pt x="0" y="177"/>
                  </a:lnTo>
                  <a:lnTo>
                    <a:pt x="0" y="192"/>
                  </a:lnTo>
                  <a:lnTo>
                    <a:pt x="35" y="225"/>
                  </a:lnTo>
                  <a:lnTo>
                    <a:pt x="35" y="209"/>
                  </a:lnTo>
                  <a:lnTo>
                    <a:pt x="52" y="209"/>
                  </a:lnTo>
                  <a:lnTo>
                    <a:pt x="87" y="209"/>
                  </a:lnTo>
                  <a:lnTo>
                    <a:pt x="121" y="192"/>
                  </a:lnTo>
                  <a:lnTo>
                    <a:pt x="139" y="144"/>
                  </a:lnTo>
                  <a:lnTo>
                    <a:pt x="173" y="114"/>
                  </a:lnTo>
                  <a:lnTo>
                    <a:pt x="208" y="0"/>
                  </a:lnTo>
                  <a:lnTo>
                    <a:pt x="156" y="18"/>
                  </a:lnTo>
                  <a:lnTo>
                    <a:pt x="139" y="1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2" name="Freeform 1616">
              <a:extLst>
                <a:ext uri="{FF2B5EF4-FFF2-40B4-BE49-F238E27FC236}">
                  <a16:creationId xmlns:a16="http://schemas.microsoft.com/office/drawing/2014/main" id="{1FBEE227-BB90-41E4-B684-80A590B29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7158" y="4871366"/>
              <a:ext cx="463280" cy="469450"/>
            </a:xfrm>
            <a:custGeom>
              <a:avLst/>
              <a:gdLst>
                <a:gd name="T0" fmla="*/ 1 w 520"/>
                <a:gd name="T1" fmla="*/ 0 h 462"/>
                <a:gd name="T2" fmla="*/ 1 w 520"/>
                <a:gd name="T3" fmla="*/ 0 h 462"/>
                <a:gd name="T4" fmla="*/ 1 w 520"/>
                <a:gd name="T5" fmla="*/ 0 h 462"/>
                <a:gd name="T6" fmla="*/ 1 w 520"/>
                <a:gd name="T7" fmla="*/ 1 h 462"/>
                <a:gd name="T8" fmla="*/ 1 w 520"/>
                <a:gd name="T9" fmla="*/ 1 h 462"/>
                <a:gd name="T10" fmla="*/ 1 w 520"/>
                <a:gd name="T11" fmla="*/ 0 h 462"/>
                <a:gd name="T12" fmla="*/ 1 w 520"/>
                <a:gd name="T13" fmla="*/ 0 h 462"/>
                <a:gd name="T14" fmla="*/ 1 w 520"/>
                <a:gd name="T15" fmla="*/ 1 h 462"/>
                <a:gd name="T16" fmla="*/ 1 w 520"/>
                <a:gd name="T17" fmla="*/ 1 h 462"/>
                <a:gd name="T18" fmla="*/ 1 w 520"/>
                <a:gd name="T19" fmla="*/ 1 h 462"/>
                <a:gd name="T20" fmla="*/ 1 w 520"/>
                <a:gd name="T21" fmla="*/ 1 h 462"/>
                <a:gd name="T22" fmla="*/ 1 w 520"/>
                <a:gd name="T23" fmla="*/ 1 h 462"/>
                <a:gd name="T24" fmla="*/ 1 w 520"/>
                <a:gd name="T25" fmla="*/ 1 h 462"/>
                <a:gd name="T26" fmla="*/ 0 w 520"/>
                <a:gd name="T27" fmla="*/ 1 h 462"/>
                <a:gd name="T28" fmla="*/ 0 w 520"/>
                <a:gd name="T29" fmla="*/ 1 h 462"/>
                <a:gd name="T30" fmla="*/ 1 w 520"/>
                <a:gd name="T31" fmla="*/ 1 h 462"/>
                <a:gd name="T32" fmla="*/ 1 w 520"/>
                <a:gd name="T33" fmla="*/ 1 h 462"/>
                <a:gd name="T34" fmla="*/ 1 w 520"/>
                <a:gd name="T35" fmla="*/ 1 h 462"/>
                <a:gd name="T36" fmla="*/ 1 w 520"/>
                <a:gd name="T37" fmla="*/ 1 h 462"/>
                <a:gd name="T38" fmla="*/ 1 w 520"/>
                <a:gd name="T39" fmla="*/ 1 h 462"/>
                <a:gd name="T40" fmla="*/ 1 w 520"/>
                <a:gd name="T41" fmla="*/ 1 h 462"/>
                <a:gd name="T42" fmla="*/ 1 w 520"/>
                <a:gd name="T43" fmla="*/ 1 h 462"/>
                <a:gd name="T44" fmla="*/ 1 w 520"/>
                <a:gd name="T45" fmla="*/ 1 h 462"/>
                <a:gd name="T46" fmla="*/ 1 w 520"/>
                <a:gd name="T47" fmla="*/ 1 h 462"/>
                <a:gd name="T48" fmla="*/ 1 w 520"/>
                <a:gd name="T49" fmla="*/ 1 h 462"/>
                <a:gd name="T50" fmla="*/ 1 w 520"/>
                <a:gd name="T51" fmla="*/ 1 h 462"/>
                <a:gd name="T52" fmla="*/ 1 w 520"/>
                <a:gd name="T53" fmla="*/ 1 h 462"/>
                <a:gd name="T54" fmla="*/ 1 w 520"/>
                <a:gd name="T55" fmla="*/ 1 h 462"/>
                <a:gd name="T56" fmla="*/ 1 w 520"/>
                <a:gd name="T57" fmla="*/ 1 h 462"/>
                <a:gd name="T58" fmla="*/ 1 w 520"/>
                <a:gd name="T59" fmla="*/ 1 h 462"/>
                <a:gd name="T60" fmla="*/ 1 w 520"/>
                <a:gd name="T61" fmla="*/ 1 h 462"/>
                <a:gd name="T62" fmla="*/ 1 w 520"/>
                <a:gd name="T63" fmla="*/ 1 h 462"/>
                <a:gd name="T64" fmla="*/ 1 w 520"/>
                <a:gd name="T65" fmla="*/ 1 h 462"/>
                <a:gd name="T66" fmla="*/ 1 w 520"/>
                <a:gd name="T67" fmla="*/ 1 h 462"/>
                <a:gd name="T68" fmla="*/ 1 w 520"/>
                <a:gd name="T69" fmla="*/ 1 h 462"/>
                <a:gd name="T70" fmla="*/ 1 w 520"/>
                <a:gd name="T71" fmla="*/ 1 h 462"/>
                <a:gd name="T72" fmla="*/ 1 w 520"/>
                <a:gd name="T73" fmla="*/ 1 h 462"/>
                <a:gd name="T74" fmla="*/ 1 w 520"/>
                <a:gd name="T75" fmla="*/ 1 h 462"/>
                <a:gd name="T76" fmla="*/ 1 w 520"/>
                <a:gd name="T77" fmla="*/ 1 h 462"/>
                <a:gd name="T78" fmla="*/ 1 w 520"/>
                <a:gd name="T79" fmla="*/ 1 h 462"/>
                <a:gd name="T80" fmla="*/ 1 w 520"/>
                <a:gd name="T81" fmla="*/ 1 h 462"/>
                <a:gd name="T82" fmla="*/ 1 w 520"/>
                <a:gd name="T83" fmla="*/ 1 h 462"/>
                <a:gd name="T84" fmla="*/ 1 w 520"/>
                <a:gd name="T85" fmla="*/ 1 h 462"/>
                <a:gd name="T86" fmla="*/ 1 w 520"/>
                <a:gd name="T87" fmla="*/ 1 h 462"/>
                <a:gd name="T88" fmla="*/ 1 w 520"/>
                <a:gd name="T89" fmla="*/ 1 h 462"/>
                <a:gd name="T90" fmla="*/ 1 w 520"/>
                <a:gd name="T91" fmla="*/ 1 h 462"/>
                <a:gd name="T92" fmla="*/ 1 w 520"/>
                <a:gd name="T93" fmla="*/ 1 h 462"/>
                <a:gd name="T94" fmla="*/ 1 w 520"/>
                <a:gd name="T95" fmla="*/ 1 h 462"/>
                <a:gd name="T96" fmla="*/ 1 w 520"/>
                <a:gd name="T97" fmla="*/ 1 h 462"/>
                <a:gd name="T98" fmla="*/ 1 w 520"/>
                <a:gd name="T99" fmla="*/ 1 h 462"/>
                <a:gd name="T100" fmla="*/ 1 w 520"/>
                <a:gd name="T101" fmla="*/ 1 h 462"/>
                <a:gd name="T102" fmla="*/ 1 w 520"/>
                <a:gd name="T103" fmla="*/ 1 h 462"/>
                <a:gd name="T104" fmla="*/ 1 w 520"/>
                <a:gd name="T105" fmla="*/ 0 h 4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20"/>
                <a:gd name="T160" fmla="*/ 0 h 462"/>
                <a:gd name="T161" fmla="*/ 520 w 520"/>
                <a:gd name="T162" fmla="*/ 462 h 4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20" h="462">
                  <a:moveTo>
                    <a:pt x="417" y="0"/>
                  </a:moveTo>
                  <a:lnTo>
                    <a:pt x="417" y="0"/>
                  </a:lnTo>
                  <a:lnTo>
                    <a:pt x="294" y="0"/>
                  </a:lnTo>
                  <a:lnTo>
                    <a:pt x="276" y="15"/>
                  </a:lnTo>
                  <a:lnTo>
                    <a:pt x="225" y="15"/>
                  </a:lnTo>
                  <a:lnTo>
                    <a:pt x="207" y="0"/>
                  </a:lnTo>
                  <a:lnTo>
                    <a:pt x="190" y="0"/>
                  </a:lnTo>
                  <a:lnTo>
                    <a:pt x="173" y="30"/>
                  </a:lnTo>
                  <a:lnTo>
                    <a:pt x="138" y="144"/>
                  </a:lnTo>
                  <a:lnTo>
                    <a:pt x="104" y="174"/>
                  </a:lnTo>
                  <a:lnTo>
                    <a:pt x="86" y="222"/>
                  </a:lnTo>
                  <a:lnTo>
                    <a:pt x="52" y="239"/>
                  </a:lnTo>
                  <a:lnTo>
                    <a:pt x="17" y="239"/>
                  </a:lnTo>
                  <a:lnTo>
                    <a:pt x="0" y="270"/>
                  </a:lnTo>
                  <a:lnTo>
                    <a:pt x="0" y="287"/>
                  </a:lnTo>
                  <a:lnTo>
                    <a:pt x="35" y="270"/>
                  </a:lnTo>
                  <a:lnTo>
                    <a:pt x="104" y="270"/>
                  </a:lnTo>
                  <a:lnTo>
                    <a:pt x="121" y="270"/>
                  </a:lnTo>
                  <a:lnTo>
                    <a:pt x="121" y="303"/>
                  </a:lnTo>
                  <a:lnTo>
                    <a:pt x="155" y="335"/>
                  </a:lnTo>
                  <a:lnTo>
                    <a:pt x="190" y="318"/>
                  </a:lnTo>
                  <a:lnTo>
                    <a:pt x="190" y="303"/>
                  </a:lnTo>
                  <a:lnTo>
                    <a:pt x="225" y="303"/>
                  </a:lnTo>
                  <a:lnTo>
                    <a:pt x="259" y="318"/>
                  </a:lnTo>
                  <a:lnTo>
                    <a:pt x="259" y="366"/>
                  </a:lnTo>
                  <a:lnTo>
                    <a:pt x="276" y="383"/>
                  </a:lnTo>
                  <a:lnTo>
                    <a:pt x="259" y="399"/>
                  </a:lnTo>
                  <a:lnTo>
                    <a:pt x="259" y="414"/>
                  </a:lnTo>
                  <a:lnTo>
                    <a:pt x="311" y="399"/>
                  </a:lnTo>
                  <a:lnTo>
                    <a:pt x="380" y="431"/>
                  </a:lnTo>
                  <a:lnTo>
                    <a:pt x="397" y="414"/>
                  </a:lnTo>
                  <a:lnTo>
                    <a:pt x="451" y="447"/>
                  </a:lnTo>
                  <a:lnTo>
                    <a:pt x="468" y="462"/>
                  </a:lnTo>
                  <a:lnTo>
                    <a:pt x="468" y="431"/>
                  </a:lnTo>
                  <a:lnTo>
                    <a:pt x="451" y="431"/>
                  </a:lnTo>
                  <a:lnTo>
                    <a:pt x="451" y="414"/>
                  </a:lnTo>
                  <a:lnTo>
                    <a:pt x="451" y="351"/>
                  </a:lnTo>
                  <a:lnTo>
                    <a:pt x="451" y="335"/>
                  </a:lnTo>
                  <a:lnTo>
                    <a:pt x="503" y="335"/>
                  </a:lnTo>
                  <a:lnTo>
                    <a:pt x="468" y="287"/>
                  </a:lnTo>
                  <a:lnTo>
                    <a:pt x="468" y="239"/>
                  </a:lnTo>
                  <a:lnTo>
                    <a:pt x="468" y="207"/>
                  </a:lnTo>
                  <a:lnTo>
                    <a:pt x="468" y="191"/>
                  </a:lnTo>
                  <a:lnTo>
                    <a:pt x="451" y="191"/>
                  </a:lnTo>
                  <a:lnTo>
                    <a:pt x="468" y="159"/>
                  </a:lnTo>
                  <a:lnTo>
                    <a:pt x="486" y="111"/>
                  </a:lnTo>
                  <a:lnTo>
                    <a:pt x="503" y="96"/>
                  </a:lnTo>
                  <a:lnTo>
                    <a:pt x="520" y="63"/>
                  </a:lnTo>
                  <a:lnTo>
                    <a:pt x="503" y="63"/>
                  </a:lnTo>
                  <a:lnTo>
                    <a:pt x="503" y="30"/>
                  </a:lnTo>
                  <a:lnTo>
                    <a:pt x="486" y="15"/>
                  </a:lnTo>
                  <a:lnTo>
                    <a:pt x="434" y="15"/>
                  </a:lnTo>
                  <a:lnTo>
                    <a:pt x="417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3" name="Freeform 1617">
              <a:extLst>
                <a:ext uri="{FF2B5EF4-FFF2-40B4-BE49-F238E27FC236}">
                  <a16:creationId xmlns:a16="http://schemas.microsoft.com/office/drawing/2014/main" id="{2903BF64-DCCA-4A8F-95C1-865CFE10F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661" y="5211547"/>
              <a:ext cx="293686" cy="241531"/>
            </a:xfrm>
            <a:custGeom>
              <a:avLst/>
              <a:gdLst>
                <a:gd name="T0" fmla="*/ 1 w 330"/>
                <a:gd name="T1" fmla="*/ 1 h 240"/>
                <a:gd name="T2" fmla="*/ 1 w 330"/>
                <a:gd name="T3" fmla="*/ 1 h 240"/>
                <a:gd name="T4" fmla="*/ 1 w 330"/>
                <a:gd name="T5" fmla="*/ 1 h 240"/>
                <a:gd name="T6" fmla="*/ 1 w 330"/>
                <a:gd name="T7" fmla="*/ 1 h 240"/>
                <a:gd name="T8" fmla="*/ 1 w 330"/>
                <a:gd name="T9" fmla="*/ 1 h 240"/>
                <a:gd name="T10" fmla="*/ 1 w 330"/>
                <a:gd name="T11" fmla="*/ 1 h 240"/>
                <a:gd name="T12" fmla="*/ 1 w 330"/>
                <a:gd name="T13" fmla="*/ 1 h 240"/>
                <a:gd name="T14" fmla="*/ 1 w 330"/>
                <a:gd name="T15" fmla="*/ 1 h 240"/>
                <a:gd name="T16" fmla="*/ 1 w 330"/>
                <a:gd name="T17" fmla="*/ 1 h 240"/>
                <a:gd name="T18" fmla="*/ 1 w 330"/>
                <a:gd name="T19" fmla="*/ 1 h 240"/>
                <a:gd name="T20" fmla="*/ 1 w 330"/>
                <a:gd name="T21" fmla="*/ 0 h 240"/>
                <a:gd name="T22" fmla="*/ 1 w 330"/>
                <a:gd name="T23" fmla="*/ 0 h 240"/>
                <a:gd name="T24" fmla="*/ 1 w 330"/>
                <a:gd name="T25" fmla="*/ 0 h 240"/>
                <a:gd name="T26" fmla="*/ 1 w 330"/>
                <a:gd name="T27" fmla="*/ 1 h 240"/>
                <a:gd name="T28" fmla="*/ 1 w 330"/>
                <a:gd name="T29" fmla="*/ 1 h 240"/>
                <a:gd name="T30" fmla="*/ 1 w 330"/>
                <a:gd name="T31" fmla="*/ 1 h 240"/>
                <a:gd name="T32" fmla="*/ 1 w 330"/>
                <a:gd name="T33" fmla="*/ 1 h 240"/>
                <a:gd name="T34" fmla="*/ 1 w 330"/>
                <a:gd name="T35" fmla="*/ 1 h 240"/>
                <a:gd name="T36" fmla="*/ 1 w 330"/>
                <a:gd name="T37" fmla="*/ 1 h 240"/>
                <a:gd name="T38" fmla="*/ 1 w 330"/>
                <a:gd name="T39" fmla="*/ 1 h 240"/>
                <a:gd name="T40" fmla="*/ 1 w 330"/>
                <a:gd name="T41" fmla="*/ 1 h 240"/>
                <a:gd name="T42" fmla="*/ 1 w 330"/>
                <a:gd name="T43" fmla="*/ 1 h 240"/>
                <a:gd name="T44" fmla="*/ 1 w 330"/>
                <a:gd name="T45" fmla="*/ 1 h 240"/>
                <a:gd name="T46" fmla="*/ 1 w 330"/>
                <a:gd name="T47" fmla="*/ 1 h 240"/>
                <a:gd name="T48" fmla="*/ 1 w 330"/>
                <a:gd name="T49" fmla="*/ 1 h 240"/>
                <a:gd name="T50" fmla="*/ 1 w 330"/>
                <a:gd name="T51" fmla="*/ 1 h 240"/>
                <a:gd name="T52" fmla="*/ 1 w 330"/>
                <a:gd name="T53" fmla="*/ 1 h 240"/>
                <a:gd name="T54" fmla="*/ 0 w 330"/>
                <a:gd name="T55" fmla="*/ 1 h 240"/>
                <a:gd name="T56" fmla="*/ 0 w 330"/>
                <a:gd name="T57" fmla="*/ 1 h 240"/>
                <a:gd name="T58" fmla="*/ 1 w 330"/>
                <a:gd name="T59" fmla="*/ 1 h 240"/>
                <a:gd name="T60" fmla="*/ 1 w 330"/>
                <a:gd name="T61" fmla="*/ 1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0"/>
                <a:gd name="T94" fmla="*/ 0 h 240"/>
                <a:gd name="T95" fmla="*/ 330 w 330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0" h="240">
                  <a:moveTo>
                    <a:pt x="52" y="64"/>
                  </a:moveTo>
                  <a:lnTo>
                    <a:pt x="52" y="64"/>
                  </a:lnTo>
                  <a:lnTo>
                    <a:pt x="123" y="96"/>
                  </a:lnTo>
                  <a:lnTo>
                    <a:pt x="140" y="79"/>
                  </a:lnTo>
                  <a:lnTo>
                    <a:pt x="192" y="112"/>
                  </a:lnTo>
                  <a:lnTo>
                    <a:pt x="209" y="127"/>
                  </a:lnTo>
                  <a:lnTo>
                    <a:pt x="209" y="96"/>
                  </a:lnTo>
                  <a:lnTo>
                    <a:pt x="192" y="96"/>
                  </a:lnTo>
                  <a:lnTo>
                    <a:pt x="192" y="79"/>
                  </a:lnTo>
                  <a:lnTo>
                    <a:pt x="192" y="16"/>
                  </a:lnTo>
                  <a:lnTo>
                    <a:pt x="192" y="0"/>
                  </a:lnTo>
                  <a:lnTo>
                    <a:pt x="244" y="0"/>
                  </a:lnTo>
                  <a:lnTo>
                    <a:pt x="261" y="0"/>
                  </a:lnTo>
                  <a:lnTo>
                    <a:pt x="313" y="31"/>
                  </a:lnTo>
                  <a:lnTo>
                    <a:pt x="330" y="64"/>
                  </a:lnTo>
                  <a:lnTo>
                    <a:pt x="313" y="79"/>
                  </a:lnTo>
                  <a:lnTo>
                    <a:pt x="313" y="96"/>
                  </a:lnTo>
                  <a:lnTo>
                    <a:pt x="296" y="127"/>
                  </a:lnTo>
                  <a:lnTo>
                    <a:pt x="313" y="144"/>
                  </a:lnTo>
                  <a:lnTo>
                    <a:pt x="227" y="175"/>
                  </a:lnTo>
                  <a:lnTo>
                    <a:pt x="227" y="192"/>
                  </a:lnTo>
                  <a:lnTo>
                    <a:pt x="192" y="192"/>
                  </a:lnTo>
                  <a:lnTo>
                    <a:pt x="192" y="208"/>
                  </a:lnTo>
                  <a:lnTo>
                    <a:pt x="140" y="240"/>
                  </a:lnTo>
                  <a:lnTo>
                    <a:pt x="88" y="240"/>
                  </a:lnTo>
                  <a:lnTo>
                    <a:pt x="52" y="223"/>
                  </a:lnTo>
                  <a:lnTo>
                    <a:pt x="35" y="240"/>
                  </a:lnTo>
                  <a:lnTo>
                    <a:pt x="0" y="208"/>
                  </a:lnTo>
                  <a:lnTo>
                    <a:pt x="0" y="127"/>
                  </a:lnTo>
                  <a:lnTo>
                    <a:pt x="69" y="112"/>
                  </a:lnTo>
                  <a:lnTo>
                    <a:pt x="52" y="6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4" name="Freeform 1618">
              <a:extLst>
                <a:ext uri="{FF2B5EF4-FFF2-40B4-BE49-F238E27FC236}">
                  <a16:creationId xmlns:a16="http://schemas.microsoft.com/office/drawing/2014/main" id="{AA8512E0-F0AE-44E3-97BD-5191EFCA1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749" y="5146914"/>
              <a:ext cx="306095" cy="323171"/>
            </a:xfrm>
            <a:custGeom>
              <a:avLst/>
              <a:gdLst>
                <a:gd name="T0" fmla="*/ 0 w 345"/>
                <a:gd name="T1" fmla="*/ 0 h 321"/>
                <a:gd name="T2" fmla="*/ 0 w 345"/>
                <a:gd name="T3" fmla="*/ 0 h 321"/>
                <a:gd name="T4" fmla="*/ 1 w 345"/>
                <a:gd name="T5" fmla="*/ 0 h 321"/>
                <a:gd name="T6" fmla="*/ 1 w 345"/>
                <a:gd name="T7" fmla="*/ 0 h 321"/>
                <a:gd name="T8" fmla="*/ 1 w 345"/>
                <a:gd name="T9" fmla="*/ 0 h 321"/>
                <a:gd name="T10" fmla="*/ 1 w 345"/>
                <a:gd name="T11" fmla="*/ 0 h 321"/>
                <a:gd name="T12" fmla="*/ 1 w 345"/>
                <a:gd name="T13" fmla="*/ 0 h 321"/>
                <a:gd name="T14" fmla="*/ 1 w 345"/>
                <a:gd name="T15" fmla="*/ 0 h 321"/>
                <a:gd name="T16" fmla="*/ 1 w 345"/>
                <a:gd name="T17" fmla="*/ 0 h 321"/>
                <a:gd name="T18" fmla="*/ 1 w 345"/>
                <a:gd name="T19" fmla="*/ 0 h 321"/>
                <a:gd name="T20" fmla="*/ 1 w 345"/>
                <a:gd name="T21" fmla="*/ 0 h 321"/>
                <a:gd name="T22" fmla="*/ 1 w 345"/>
                <a:gd name="T23" fmla="*/ 0 h 321"/>
                <a:gd name="T24" fmla="*/ 1 w 345"/>
                <a:gd name="T25" fmla="*/ 0 h 321"/>
                <a:gd name="T26" fmla="*/ 1 w 345"/>
                <a:gd name="T27" fmla="*/ 0 h 321"/>
                <a:gd name="T28" fmla="*/ 1 w 345"/>
                <a:gd name="T29" fmla="*/ 0 h 321"/>
                <a:gd name="T30" fmla="*/ 1 w 345"/>
                <a:gd name="T31" fmla="*/ 0 h 321"/>
                <a:gd name="T32" fmla="*/ 1 w 345"/>
                <a:gd name="T33" fmla="*/ 0 h 321"/>
                <a:gd name="T34" fmla="*/ 1 w 345"/>
                <a:gd name="T35" fmla="*/ 0 h 321"/>
                <a:gd name="T36" fmla="*/ 1 w 345"/>
                <a:gd name="T37" fmla="*/ 0 h 321"/>
                <a:gd name="T38" fmla="*/ 1 w 345"/>
                <a:gd name="T39" fmla="*/ 0 h 321"/>
                <a:gd name="T40" fmla="*/ 1 w 345"/>
                <a:gd name="T41" fmla="*/ 0 h 321"/>
                <a:gd name="T42" fmla="*/ 1 w 345"/>
                <a:gd name="T43" fmla="*/ 0 h 321"/>
                <a:gd name="T44" fmla="*/ 1 w 345"/>
                <a:gd name="T45" fmla="*/ 0 h 321"/>
                <a:gd name="T46" fmla="*/ 1 w 345"/>
                <a:gd name="T47" fmla="*/ 0 h 321"/>
                <a:gd name="T48" fmla="*/ 1 w 345"/>
                <a:gd name="T49" fmla="*/ 0 h 321"/>
                <a:gd name="T50" fmla="*/ 1 w 345"/>
                <a:gd name="T51" fmla="*/ 0 h 321"/>
                <a:gd name="T52" fmla="*/ 1 w 345"/>
                <a:gd name="T53" fmla="*/ 0 h 321"/>
                <a:gd name="T54" fmla="*/ 1 w 345"/>
                <a:gd name="T55" fmla="*/ 0 h 321"/>
                <a:gd name="T56" fmla="*/ 1 w 345"/>
                <a:gd name="T57" fmla="*/ 0 h 321"/>
                <a:gd name="T58" fmla="*/ 1 w 345"/>
                <a:gd name="T59" fmla="*/ 0 h 321"/>
                <a:gd name="T60" fmla="*/ 1 w 345"/>
                <a:gd name="T61" fmla="*/ 0 h 321"/>
                <a:gd name="T62" fmla="*/ 0 w 345"/>
                <a:gd name="T63" fmla="*/ 0 h 321"/>
                <a:gd name="T64" fmla="*/ 0 w 345"/>
                <a:gd name="T65" fmla="*/ 0 h 3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5"/>
                <a:gd name="T100" fmla="*/ 0 h 321"/>
                <a:gd name="T101" fmla="*/ 345 w 345"/>
                <a:gd name="T102" fmla="*/ 321 h 3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5" h="321">
                  <a:moveTo>
                    <a:pt x="0" y="288"/>
                  </a:moveTo>
                  <a:lnTo>
                    <a:pt x="0" y="288"/>
                  </a:lnTo>
                  <a:lnTo>
                    <a:pt x="34" y="288"/>
                  </a:lnTo>
                  <a:lnTo>
                    <a:pt x="69" y="288"/>
                  </a:lnTo>
                  <a:lnTo>
                    <a:pt x="172" y="305"/>
                  </a:lnTo>
                  <a:lnTo>
                    <a:pt x="207" y="305"/>
                  </a:lnTo>
                  <a:lnTo>
                    <a:pt x="276" y="321"/>
                  </a:lnTo>
                  <a:lnTo>
                    <a:pt x="311" y="305"/>
                  </a:lnTo>
                  <a:lnTo>
                    <a:pt x="276" y="273"/>
                  </a:lnTo>
                  <a:lnTo>
                    <a:pt x="276" y="192"/>
                  </a:lnTo>
                  <a:lnTo>
                    <a:pt x="345" y="177"/>
                  </a:lnTo>
                  <a:lnTo>
                    <a:pt x="328" y="129"/>
                  </a:lnTo>
                  <a:lnTo>
                    <a:pt x="276" y="144"/>
                  </a:lnTo>
                  <a:lnTo>
                    <a:pt x="276" y="129"/>
                  </a:lnTo>
                  <a:lnTo>
                    <a:pt x="293" y="113"/>
                  </a:lnTo>
                  <a:lnTo>
                    <a:pt x="276" y="96"/>
                  </a:lnTo>
                  <a:lnTo>
                    <a:pt x="276" y="48"/>
                  </a:lnTo>
                  <a:lnTo>
                    <a:pt x="241" y="33"/>
                  </a:lnTo>
                  <a:lnTo>
                    <a:pt x="207" y="33"/>
                  </a:lnTo>
                  <a:lnTo>
                    <a:pt x="207" y="48"/>
                  </a:lnTo>
                  <a:lnTo>
                    <a:pt x="172" y="65"/>
                  </a:lnTo>
                  <a:lnTo>
                    <a:pt x="138" y="33"/>
                  </a:lnTo>
                  <a:lnTo>
                    <a:pt x="138" y="0"/>
                  </a:lnTo>
                  <a:lnTo>
                    <a:pt x="121" y="0"/>
                  </a:lnTo>
                  <a:lnTo>
                    <a:pt x="51" y="0"/>
                  </a:lnTo>
                  <a:lnTo>
                    <a:pt x="17" y="17"/>
                  </a:lnTo>
                  <a:lnTo>
                    <a:pt x="34" y="65"/>
                  </a:lnTo>
                  <a:lnTo>
                    <a:pt x="34" y="81"/>
                  </a:lnTo>
                  <a:lnTo>
                    <a:pt x="51" y="144"/>
                  </a:lnTo>
                  <a:lnTo>
                    <a:pt x="51" y="177"/>
                  </a:lnTo>
                  <a:lnTo>
                    <a:pt x="17" y="192"/>
                  </a:lnTo>
                  <a:lnTo>
                    <a:pt x="0" y="257"/>
                  </a:lnTo>
                  <a:lnTo>
                    <a:pt x="0" y="28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5" name="Freeform 1619">
              <a:extLst>
                <a:ext uri="{FF2B5EF4-FFF2-40B4-BE49-F238E27FC236}">
                  <a16:creationId xmlns:a16="http://schemas.microsoft.com/office/drawing/2014/main" id="{DEAA6691-0064-4195-8C19-29728E538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566" y="4112762"/>
              <a:ext cx="384689" cy="387806"/>
            </a:xfrm>
            <a:custGeom>
              <a:avLst/>
              <a:gdLst>
                <a:gd name="T0" fmla="*/ 1 w 435"/>
                <a:gd name="T1" fmla="*/ 1 h 384"/>
                <a:gd name="T2" fmla="*/ 1 w 435"/>
                <a:gd name="T3" fmla="*/ 1 h 384"/>
                <a:gd name="T4" fmla="*/ 1 w 435"/>
                <a:gd name="T5" fmla="*/ 1 h 384"/>
                <a:gd name="T6" fmla="*/ 1 w 435"/>
                <a:gd name="T7" fmla="*/ 1 h 384"/>
                <a:gd name="T8" fmla="*/ 0 w 435"/>
                <a:gd name="T9" fmla="*/ 1 h 384"/>
                <a:gd name="T10" fmla="*/ 1 w 435"/>
                <a:gd name="T11" fmla="*/ 1 h 384"/>
                <a:gd name="T12" fmla="*/ 1 w 435"/>
                <a:gd name="T13" fmla="*/ 1 h 384"/>
                <a:gd name="T14" fmla="*/ 1 w 435"/>
                <a:gd name="T15" fmla="*/ 1 h 384"/>
                <a:gd name="T16" fmla="*/ 0 w 435"/>
                <a:gd name="T17" fmla="*/ 1 h 384"/>
                <a:gd name="T18" fmla="*/ 0 w 435"/>
                <a:gd name="T19" fmla="*/ 1 h 384"/>
                <a:gd name="T20" fmla="*/ 1 w 435"/>
                <a:gd name="T21" fmla="*/ 1 h 384"/>
                <a:gd name="T22" fmla="*/ 1 w 435"/>
                <a:gd name="T23" fmla="*/ 1 h 384"/>
                <a:gd name="T24" fmla="*/ 1 w 435"/>
                <a:gd name="T25" fmla="*/ 1 h 384"/>
                <a:gd name="T26" fmla="*/ 1 w 435"/>
                <a:gd name="T27" fmla="*/ 0 h 384"/>
                <a:gd name="T28" fmla="*/ 1 w 435"/>
                <a:gd name="T29" fmla="*/ 0 h 384"/>
                <a:gd name="T30" fmla="*/ 1 w 435"/>
                <a:gd name="T31" fmla="*/ 1 h 384"/>
                <a:gd name="T32" fmla="*/ 1 w 435"/>
                <a:gd name="T33" fmla="*/ 1 h 384"/>
                <a:gd name="T34" fmla="*/ 1 w 435"/>
                <a:gd name="T35" fmla="*/ 1 h 384"/>
                <a:gd name="T36" fmla="*/ 1 w 435"/>
                <a:gd name="T37" fmla="*/ 1 h 384"/>
                <a:gd name="T38" fmla="*/ 1 w 435"/>
                <a:gd name="T39" fmla="*/ 1 h 384"/>
                <a:gd name="T40" fmla="*/ 1 w 435"/>
                <a:gd name="T41" fmla="*/ 1 h 384"/>
                <a:gd name="T42" fmla="*/ 1 w 435"/>
                <a:gd name="T43" fmla="*/ 0 h 384"/>
                <a:gd name="T44" fmla="*/ 1 w 435"/>
                <a:gd name="T45" fmla="*/ 1 h 384"/>
                <a:gd name="T46" fmla="*/ 1 w 435"/>
                <a:gd name="T47" fmla="*/ 1 h 384"/>
                <a:gd name="T48" fmla="*/ 1 w 435"/>
                <a:gd name="T49" fmla="*/ 1 h 384"/>
                <a:gd name="T50" fmla="*/ 1 w 435"/>
                <a:gd name="T51" fmla="*/ 1 h 384"/>
                <a:gd name="T52" fmla="*/ 1 w 435"/>
                <a:gd name="T53" fmla="*/ 1 h 384"/>
                <a:gd name="T54" fmla="*/ 1 w 435"/>
                <a:gd name="T55" fmla="*/ 1 h 384"/>
                <a:gd name="T56" fmla="*/ 1 w 435"/>
                <a:gd name="T57" fmla="*/ 1 h 384"/>
                <a:gd name="T58" fmla="*/ 1 w 435"/>
                <a:gd name="T59" fmla="*/ 1 h 384"/>
                <a:gd name="T60" fmla="*/ 1 w 435"/>
                <a:gd name="T61" fmla="*/ 1 h 384"/>
                <a:gd name="T62" fmla="*/ 1 w 435"/>
                <a:gd name="T63" fmla="*/ 1 h 384"/>
                <a:gd name="T64" fmla="*/ 1 w 435"/>
                <a:gd name="T65" fmla="*/ 1 h 384"/>
                <a:gd name="T66" fmla="*/ 1 w 435"/>
                <a:gd name="T67" fmla="*/ 1 h 384"/>
                <a:gd name="T68" fmla="*/ 1 w 435"/>
                <a:gd name="T69" fmla="*/ 1 h 3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5"/>
                <a:gd name="T106" fmla="*/ 0 h 384"/>
                <a:gd name="T107" fmla="*/ 435 w 435"/>
                <a:gd name="T108" fmla="*/ 384 h 3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5" h="384">
                  <a:moveTo>
                    <a:pt x="69" y="273"/>
                  </a:moveTo>
                  <a:lnTo>
                    <a:pt x="69" y="273"/>
                  </a:lnTo>
                  <a:lnTo>
                    <a:pt x="51" y="240"/>
                  </a:lnTo>
                  <a:lnTo>
                    <a:pt x="34" y="240"/>
                  </a:lnTo>
                  <a:lnTo>
                    <a:pt x="0" y="192"/>
                  </a:lnTo>
                  <a:lnTo>
                    <a:pt x="17" y="177"/>
                  </a:lnTo>
                  <a:lnTo>
                    <a:pt x="17" y="144"/>
                  </a:lnTo>
                  <a:lnTo>
                    <a:pt x="17" y="112"/>
                  </a:lnTo>
                  <a:lnTo>
                    <a:pt x="0" y="96"/>
                  </a:lnTo>
                  <a:lnTo>
                    <a:pt x="0" y="81"/>
                  </a:lnTo>
                  <a:lnTo>
                    <a:pt x="17" y="64"/>
                  </a:lnTo>
                  <a:lnTo>
                    <a:pt x="17" y="48"/>
                  </a:lnTo>
                  <a:lnTo>
                    <a:pt x="51" y="16"/>
                  </a:lnTo>
                  <a:lnTo>
                    <a:pt x="51" y="0"/>
                  </a:lnTo>
                  <a:lnTo>
                    <a:pt x="86" y="0"/>
                  </a:lnTo>
                  <a:lnTo>
                    <a:pt x="140" y="16"/>
                  </a:lnTo>
                  <a:lnTo>
                    <a:pt x="174" y="16"/>
                  </a:lnTo>
                  <a:lnTo>
                    <a:pt x="174" y="48"/>
                  </a:lnTo>
                  <a:lnTo>
                    <a:pt x="278" y="81"/>
                  </a:lnTo>
                  <a:lnTo>
                    <a:pt x="295" y="64"/>
                  </a:lnTo>
                  <a:lnTo>
                    <a:pt x="295" y="33"/>
                  </a:lnTo>
                  <a:lnTo>
                    <a:pt x="349" y="0"/>
                  </a:lnTo>
                  <a:lnTo>
                    <a:pt x="384" y="16"/>
                  </a:lnTo>
                  <a:lnTo>
                    <a:pt x="384" y="33"/>
                  </a:lnTo>
                  <a:lnTo>
                    <a:pt x="435" y="33"/>
                  </a:lnTo>
                  <a:lnTo>
                    <a:pt x="418" y="96"/>
                  </a:lnTo>
                  <a:lnTo>
                    <a:pt x="435" y="129"/>
                  </a:lnTo>
                  <a:lnTo>
                    <a:pt x="435" y="304"/>
                  </a:lnTo>
                  <a:lnTo>
                    <a:pt x="435" y="352"/>
                  </a:lnTo>
                  <a:lnTo>
                    <a:pt x="418" y="369"/>
                  </a:lnTo>
                  <a:lnTo>
                    <a:pt x="401" y="384"/>
                  </a:lnTo>
                  <a:lnTo>
                    <a:pt x="192" y="273"/>
                  </a:lnTo>
                  <a:lnTo>
                    <a:pt x="157" y="288"/>
                  </a:lnTo>
                  <a:lnTo>
                    <a:pt x="140" y="273"/>
                  </a:lnTo>
                  <a:lnTo>
                    <a:pt x="69" y="273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6" name="Freeform 1620">
              <a:extLst>
                <a:ext uri="{FF2B5EF4-FFF2-40B4-BE49-F238E27FC236}">
                  <a16:creationId xmlns:a16="http://schemas.microsoft.com/office/drawing/2014/main" id="{69B7EB05-AE25-4916-859F-40618D1CD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0844" y="4146780"/>
              <a:ext cx="273005" cy="289153"/>
            </a:xfrm>
            <a:custGeom>
              <a:avLst/>
              <a:gdLst>
                <a:gd name="T0" fmla="*/ 0 w 311"/>
                <a:gd name="T1" fmla="*/ 0 h 288"/>
                <a:gd name="T2" fmla="*/ 0 w 311"/>
                <a:gd name="T3" fmla="*/ 0 h 288"/>
                <a:gd name="T4" fmla="*/ 0 w 311"/>
                <a:gd name="T5" fmla="*/ 0 h 288"/>
                <a:gd name="T6" fmla="*/ 0 w 311"/>
                <a:gd name="T7" fmla="*/ 0 h 288"/>
                <a:gd name="T8" fmla="*/ 0 w 311"/>
                <a:gd name="T9" fmla="*/ 0 h 288"/>
                <a:gd name="T10" fmla="*/ 0 w 311"/>
                <a:gd name="T11" fmla="*/ 0 h 288"/>
                <a:gd name="T12" fmla="*/ 0 w 311"/>
                <a:gd name="T13" fmla="*/ 0 h 288"/>
                <a:gd name="T14" fmla="*/ 0 w 311"/>
                <a:gd name="T15" fmla="*/ 0 h 288"/>
                <a:gd name="T16" fmla="*/ 0 w 311"/>
                <a:gd name="T17" fmla="*/ 0 h 288"/>
                <a:gd name="T18" fmla="*/ 0 w 311"/>
                <a:gd name="T19" fmla="*/ 0 h 288"/>
                <a:gd name="T20" fmla="*/ 0 w 311"/>
                <a:gd name="T21" fmla="*/ 0 h 288"/>
                <a:gd name="T22" fmla="*/ 0 w 311"/>
                <a:gd name="T23" fmla="*/ 0 h 288"/>
                <a:gd name="T24" fmla="*/ 0 w 311"/>
                <a:gd name="T25" fmla="*/ 0 h 288"/>
                <a:gd name="T26" fmla="*/ 0 w 311"/>
                <a:gd name="T27" fmla="*/ 0 h 288"/>
                <a:gd name="T28" fmla="*/ 0 w 311"/>
                <a:gd name="T29" fmla="*/ 0 h 288"/>
                <a:gd name="T30" fmla="*/ 0 w 311"/>
                <a:gd name="T31" fmla="*/ 0 h 288"/>
                <a:gd name="T32" fmla="*/ 0 w 311"/>
                <a:gd name="T33" fmla="*/ 0 h 288"/>
                <a:gd name="T34" fmla="*/ 0 w 311"/>
                <a:gd name="T35" fmla="*/ 0 h 288"/>
                <a:gd name="T36" fmla="*/ 0 w 311"/>
                <a:gd name="T37" fmla="*/ 0 h 288"/>
                <a:gd name="T38" fmla="*/ 0 w 311"/>
                <a:gd name="T39" fmla="*/ 0 h 288"/>
                <a:gd name="T40" fmla="*/ 0 w 311"/>
                <a:gd name="T41" fmla="*/ 0 h 288"/>
                <a:gd name="T42" fmla="*/ 0 w 311"/>
                <a:gd name="T43" fmla="*/ 0 h 288"/>
                <a:gd name="T44" fmla="*/ 0 w 311"/>
                <a:gd name="T45" fmla="*/ 0 h 288"/>
                <a:gd name="T46" fmla="*/ 0 w 311"/>
                <a:gd name="T47" fmla="*/ 0 h 28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1"/>
                <a:gd name="T73" fmla="*/ 0 h 288"/>
                <a:gd name="T74" fmla="*/ 311 w 311"/>
                <a:gd name="T75" fmla="*/ 288 h 28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1" h="288">
                  <a:moveTo>
                    <a:pt x="311" y="255"/>
                  </a:moveTo>
                  <a:lnTo>
                    <a:pt x="311" y="255"/>
                  </a:lnTo>
                  <a:lnTo>
                    <a:pt x="259" y="288"/>
                  </a:lnTo>
                  <a:lnTo>
                    <a:pt x="242" y="271"/>
                  </a:lnTo>
                  <a:lnTo>
                    <a:pt x="17" y="271"/>
                  </a:lnTo>
                  <a:lnTo>
                    <a:pt x="17" y="96"/>
                  </a:lnTo>
                  <a:lnTo>
                    <a:pt x="0" y="63"/>
                  </a:lnTo>
                  <a:lnTo>
                    <a:pt x="17" y="0"/>
                  </a:lnTo>
                  <a:lnTo>
                    <a:pt x="17" y="15"/>
                  </a:lnTo>
                  <a:lnTo>
                    <a:pt x="69" y="15"/>
                  </a:lnTo>
                  <a:lnTo>
                    <a:pt x="121" y="31"/>
                  </a:lnTo>
                  <a:lnTo>
                    <a:pt x="190" y="15"/>
                  </a:lnTo>
                  <a:lnTo>
                    <a:pt x="207" y="15"/>
                  </a:lnTo>
                  <a:lnTo>
                    <a:pt x="207" y="31"/>
                  </a:lnTo>
                  <a:lnTo>
                    <a:pt x="225" y="15"/>
                  </a:lnTo>
                  <a:lnTo>
                    <a:pt x="225" y="31"/>
                  </a:lnTo>
                  <a:lnTo>
                    <a:pt x="259" y="15"/>
                  </a:lnTo>
                  <a:lnTo>
                    <a:pt x="277" y="79"/>
                  </a:lnTo>
                  <a:lnTo>
                    <a:pt x="259" y="127"/>
                  </a:lnTo>
                  <a:lnTo>
                    <a:pt x="242" y="96"/>
                  </a:lnTo>
                  <a:lnTo>
                    <a:pt x="225" y="48"/>
                  </a:lnTo>
                  <a:lnTo>
                    <a:pt x="225" y="63"/>
                  </a:lnTo>
                  <a:lnTo>
                    <a:pt x="225" y="79"/>
                  </a:lnTo>
                  <a:lnTo>
                    <a:pt x="311" y="25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7" name="Freeform 1621">
              <a:extLst>
                <a:ext uri="{FF2B5EF4-FFF2-40B4-BE49-F238E27FC236}">
                  <a16:creationId xmlns:a16="http://schemas.microsoft.com/office/drawing/2014/main" id="{BDAB8860-0318-4C3B-81EB-0E14997FF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941" y="4694472"/>
              <a:ext cx="248185" cy="340181"/>
            </a:xfrm>
            <a:custGeom>
              <a:avLst/>
              <a:gdLst>
                <a:gd name="T0" fmla="*/ 0 w 279"/>
                <a:gd name="T1" fmla="*/ 1 h 336"/>
                <a:gd name="T2" fmla="*/ 0 w 279"/>
                <a:gd name="T3" fmla="*/ 1 h 336"/>
                <a:gd name="T4" fmla="*/ 0 w 279"/>
                <a:gd name="T5" fmla="*/ 1 h 336"/>
                <a:gd name="T6" fmla="*/ 0 w 279"/>
                <a:gd name="T7" fmla="*/ 1 h 336"/>
                <a:gd name="T8" fmla="*/ 0 w 279"/>
                <a:gd name="T9" fmla="*/ 1 h 336"/>
                <a:gd name="T10" fmla="*/ 0 w 279"/>
                <a:gd name="T11" fmla="*/ 1 h 336"/>
                <a:gd name="T12" fmla="*/ 0 w 279"/>
                <a:gd name="T13" fmla="*/ 1 h 336"/>
                <a:gd name="T14" fmla="*/ 0 w 279"/>
                <a:gd name="T15" fmla="*/ 1 h 336"/>
                <a:gd name="T16" fmla="*/ 0 w 279"/>
                <a:gd name="T17" fmla="*/ 1 h 336"/>
                <a:gd name="T18" fmla="*/ 0 w 279"/>
                <a:gd name="T19" fmla="*/ 1 h 336"/>
                <a:gd name="T20" fmla="*/ 0 w 279"/>
                <a:gd name="T21" fmla="*/ 0 h 336"/>
                <a:gd name="T22" fmla="*/ 0 w 279"/>
                <a:gd name="T23" fmla="*/ 0 h 336"/>
                <a:gd name="T24" fmla="*/ 0 w 279"/>
                <a:gd name="T25" fmla="*/ 1 h 336"/>
                <a:gd name="T26" fmla="*/ 0 w 279"/>
                <a:gd name="T27" fmla="*/ 1 h 336"/>
                <a:gd name="T28" fmla="*/ 0 w 279"/>
                <a:gd name="T29" fmla="*/ 1 h 336"/>
                <a:gd name="T30" fmla="*/ 0 w 279"/>
                <a:gd name="T31" fmla="*/ 1 h 336"/>
                <a:gd name="T32" fmla="*/ 0 w 279"/>
                <a:gd name="T33" fmla="*/ 1 h 336"/>
                <a:gd name="T34" fmla="*/ 0 w 279"/>
                <a:gd name="T35" fmla="*/ 1 h 336"/>
                <a:gd name="T36" fmla="*/ 0 w 279"/>
                <a:gd name="T37" fmla="*/ 1 h 336"/>
                <a:gd name="T38" fmla="*/ 0 w 279"/>
                <a:gd name="T39" fmla="*/ 1 h 336"/>
                <a:gd name="T40" fmla="*/ 0 w 279"/>
                <a:gd name="T41" fmla="*/ 1 h 336"/>
                <a:gd name="T42" fmla="*/ 0 w 279"/>
                <a:gd name="T43" fmla="*/ 1 h 336"/>
                <a:gd name="T44" fmla="*/ 0 w 279"/>
                <a:gd name="T45" fmla="*/ 1 h 336"/>
                <a:gd name="T46" fmla="*/ 0 w 279"/>
                <a:gd name="T47" fmla="*/ 1 h 3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79"/>
                <a:gd name="T73" fmla="*/ 0 h 336"/>
                <a:gd name="T74" fmla="*/ 279 w 279"/>
                <a:gd name="T75" fmla="*/ 336 h 3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79" h="336">
                  <a:moveTo>
                    <a:pt x="35" y="207"/>
                  </a:moveTo>
                  <a:lnTo>
                    <a:pt x="35" y="207"/>
                  </a:lnTo>
                  <a:lnTo>
                    <a:pt x="0" y="240"/>
                  </a:lnTo>
                  <a:lnTo>
                    <a:pt x="0" y="321"/>
                  </a:lnTo>
                  <a:lnTo>
                    <a:pt x="18" y="336"/>
                  </a:lnTo>
                  <a:lnTo>
                    <a:pt x="69" y="288"/>
                  </a:lnTo>
                  <a:lnTo>
                    <a:pt x="141" y="240"/>
                  </a:lnTo>
                  <a:lnTo>
                    <a:pt x="192" y="192"/>
                  </a:lnTo>
                  <a:lnTo>
                    <a:pt x="227" y="159"/>
                  </a:lnTo>
                  <a:lnTo>
                    <a:pt x="279" y="33"/>
                  </a:lnTo>
                  <a:lnTo>
                    <a:pt x="279" y="0"/>
                  </a:lnTo>
                  <a:lnTo>
                    <a:pt x="261" y="0"/>
                  </a:lnTo>
                  <a:lnTo>
                    <a:pt x="227" y="15"/>
                  </a:lnTo>
                  <a:lnTo>
                    <a:pt x="104" y="48"/>
                  </a:lnTo>
                  <a:lnTo>
                    <a:pt x="87" y="33"/>
                  </a:lnTo>
                  <a:lnTo>
                    <a:pt x="69" y="15"/>
                  </a:lnTo>
                  <a:lnTo>
                    <a:pt x="52" y="33"/>
                  </a:lnTo>
                  <a:lnTo>
                    <a:pt x="52" y="48"/>
                  </a:lnTo>
                  <a:lnTo>
                    <a:pt x="87" y="81"/>
                  </a:lnTo>
                  <a:lnTo>
                    <a:pt x="175" y="96"/>
                  </a:lnTo>
                  <a:lnTo>
                    <a:pt x="192" y="96"/>
                  </a:lnTo>
                  <a:lnTo>
                    <a:pt x="121" y="177"/>
                  </a:lnTo>
                  <a:lnTo>
                    <a:pt x="69" y="177"/>
                  </a:lnTo>
                  <a:lnTo>
                    <a:pt x="35" y="20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8" name="Freeform 1622">
              <a:extLst>
                <a:ext uri="{FF2B5EF4-FFF2-40B4-BE49-F238E27FC236}">
                  <a16:creationId xmlns:a16="http://schemas.microsoft.com/office/drawing/2014/main" id="{61FB8936-7B86-4CE2-B71F-325665748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659" y="4711481"/>
              <a:ext cx="322641" cy="210913"/>
            </a:xfrm>
            <a:custGeom>
              <a:avLst/>
              <a:gdLst>
                <a:gd name="T0" fmla="*/ 1 w 363"/>
                <a:gd name="T1" fmla="*/ 0 h 210"/>
                <a:gd name="T2" fmla="*/ 1 w 363"/>
                <a:gd name="T3" fmla="*/ 0 h 210"/>
                <a:gd name="T4" fmla="*/ 1 w 363"/>
                <a:gd name="T5" fmla="*/ 0 h 210"/>
                <a:gd name="T6" fmla="*/ 1 w 363"/>
                <a:gd name="T7" fmla="*/ 0 h 210"/>
                <a:gd name="T8" fmla="*/ 1 w 363"/>
                <a:gd name="T9" fmla="*/ 0 h 210"/>
                <a:gd name="T10" fmla="*/ 1 w 363"/>
                <a:gd name="T11" fmla="*/ 0 h 210"/>
                <a:gd name="T12" fmla="*/ 1 w 363"/>
                <a:gd name="T13" fmla="*/ 0 h 210"/>
                <a:gd name="T14" fmla="*/ 1 w 363"/>
                <a:gd name="T15" fmla="*/ 0 h 210"/>
                <a:gd name="T16" fmla="*/ 1 w 363"/>
                <a:gd name="T17" fmla="*/ 0 h 210"/>
                <a:gd name="T18" fmla="*/ 1 w 363"/>
                <a:gd name="T19" fmla="*/ 0 h 210"/>
                <a:gd name="T20" fmla="*/ 1 w 363"/>
                <a:gd name="T21" fmla="*/ 0 h 210"/>
                <a:gd name="T22" fmla="*/ 1 w 363"/>
                <a:gd name="T23" fmla="*/ 0 h 210"/>
                <a:gd name="T24" fmla="*/ 1 w 363"/>
                <a:gd name="T25" fmla="*/ 0 h 210"/>
                <a:gd name="T26" fmla="*/ 1 w 363"/>
                <a:gd name="T27" fmla="*/ 0 h 210"/>
                <a:gd name="T28" fmla="*/ 1 w 363"/>
                <a:gd name="T29" fmla="*/ 0 h 210"/>
                <a:gd name="T30" fmla="*/ 0 w 363"/>
                <a:gd name="T31" fmla="*/ 0 h 210"/>
                <a:gd name="T32" fmla="*/ 1 w 363"/>
                <a:gd name="T33" fmla="*/ 0 h 210"/>
                <a:gd name="T34" fmla="*/ 1 w 363"/>
                <a:gd name="T35" fmla="*/ 0 h 210"/>
                <a:gd name="T36" fmla="*/ 1 w 363"/>
                <a:gd name="T37" fmla="*/ 0 h 210"/>
                <a:gd name="T38" fmla="*/ 1 w 363"/>
                <a:gd name="T39" fmla="*/ 0 h 210"/>
                <a:gd name="T40" fmla="*/ 1 w 363"/>
                <a:gd name="T41" fmla="*/ 0 h 210"/>
                <a:gd name="T42" fmla="*/ 1 w 363"/>
                <a:gd name="T43" fmla="*/ 0 h 210"/>
                <a:gd name="T44" fmla="*/ 1 w 363"/>
                <a:gd name="T45" fmla="*/ 0 h 2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63"/>
                <a:gd name="T70" fmla="*/ 0 h 210"/>
                <a:gd name="T71" fmla="*/ 363 w 363"/>
                <a:gd name="T72" fmla="*/ 210 h 2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63" h="210">
                  <a:moveTo>
                    <a:pt x="224" y="0"/>
                  </a:moveTo>
                  <a:lnTo>
                    <a:pt x="224" y="0"/>
                  </a:lnTo>
                  <a:lnTo>
                    <a:pt x="259" y="33"/>
                  </a:lnTo>
                  <a:lnTo>
                    <a:pt x="259" y="66"/>
                  </a:lnTo>
                  <a:lnTo>
                    <a:pt x="294" y="81"/>
                  </a:lnTo>
                  <a:lnTo>
                    <a:pt x="363" y="162"/>
                  </a:lnTo>
                  <a:lnTo>
                    <a:pt x="242" y="162"/>
                  </a:lnTo>
                  <a:lnTo>
                    <a:pt x="224" y="177"/>
                  </a:lnTo>
                  <a:lnTo>
                    <a:pt x="173" y="177"/>
                  </a:lnTo>
                  <a:lnTo>
                    <a:pt x="155" y="162"/>
                  </a:lnTo>
                  <a:lnTo>
                    <a:pt x="138" y="162"/>
                  </a:lnTo>
                  <a:lnTo>
                    <a:pt x="121" y="192"/>
                  </a:lnTo>
                  <a:lnTo>
                    <a:pt x="69" y="210"/>
                  </a:lnTo>
                  <a:lnTo>
                    <a:pt x="52" y="210"/>
                  </a:lnTo>
                  <a:lnTo>
                    <a:pt x="17" y="162"/>
                  </a:lnTo>
                  <a:lnTo>
                    <a:pt x="0" y="144"/>
                  </a:lnTo>
                  <a:lnTo>
                    <a:pt x="34" y="96"/>
                  </a:lnTo>
                  <a:lnTo>
                    <a:pt x="121" y="81"/>
                  </a:lnTo>
                  <a:lnTo>
                    <a:pt x="138" y="66"/>
                  </a:lnTo>
                  <a:lnTo>
                    <a:pt x="121" y="66"/>
                  </a:lnTo>
                  <a:lnTo>
                    <a:pt x="173" y="48"/>
                  </a:lnTo>
                  <a:lnTo>
                    <a:pt x="207" y="18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9" name="Freeform 1623">
              <a:extLst>
                <a:ext uri="{FF2B5EF4-FFF2-40B4-BE49-F238E27FC236}">
                  <a16:creationId xmlns:a16="http://schemas.microsoft.com/office/drawing/2014/main" id="{E646EAA5-0DF8-4B69-978A-59F226CB4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51" y="4388310"/>
              <a:ext cx="244047" cy="418424"/>
            </a:xfrm>
            <a:custGeom>
              <a:avLst/>
              <a:gdLst>
                <a:gd name="T0" fmla="*/ 0 w 275"/>
                <a:gd name="T1" fmla="*/ 1 h 414"/>
                <a:gd name="T2" fmla="*/ 0 w 275"/>
                <a:gd name="T3" fmla="*/ 1 h 414"/>
                <a:gd name="T4" fmla="*/ 0 w 275"/>
                <a:gd name="T5" fmla="*/ 1 h 414"/>
                <a:gd name="T6" fmla="*/ 0 w 275"/>
                <a:gd name="T7" fmla="*/ 1 h 414"/>
                <a:gd name="T8" fmla="*/ 0 w 275"/>
                <a:gd name="T9" fmla="*/ 1 h 414"/>
                <a:gd name="T10" fmla="*/ 0 w 275"/>
                <a:gd name="T11" fmla="*/ 1 h 414"/>
                <a:gd name="T12" fmla="*/ 0 w 275"/>
                <a:gd name="T13" fmla="*/ 1 h 414"/>
                <a:gd name="T14" fmla="*/ 0 w 275"/>
                <a:gd name="T15" fmla="*/ 1 h 414"/>
                <a:gd name="T16" fmla="*/ 0 w 275"/>
                <a:gd name="T17" fmla="*/ 1 h 414"/>
                <a:gd name="T18" fmla="*/ 0 w 275"/>
                <a:gd name="T19" fmla="*/ 1 h 414"/>
                <a:gd name="T20" fmla="*/ 0 w 275"/>
                <a:gd name="T21" fmla="*/ 1 h 414"/>
                <a:gd name="T22" fmla="*/ 0 w 275"/>
                <a:gd name="T23" fmla="*/ 1 h 414"/>
                <a:gd name="T24" fmla="*/ 0 w 275"/>
                <a:gd name="T25" fmla="*/ 1 h 414"/>
                <a:gd name="T26" fmla="*/ 0 w 275"/>
                <a:gd name="T27" fmla="*/ 1 h 414"/>
                <a:gd name="T28" fmla="*/ 0 w 275"/>
                <a:gd name="T29" fmla="*/ 1 h 414"/>
                <a:gd name="T30" fmla="*/ 0 w 275"/>
                <a:gd name="T31" fmla="*/ 1 h 414"/>
                <a:gd name="T32" fmla="*/ 0 w 275"/>
                <a:gd name="T33" fmla="*/ 1 h 414"/>
                <a:gd name="T34" fmla="*/ 0 w 275"/>
                <a:gd name="T35" fmla="*/ 1 h 414"/>
                <a:gd name="T36" fmla="*/ 0 w 275"/>
                <a:gd name="T37" fmla="*/ 1 h 414"/>
                <a:gd name="T38" fmla="*/ 0 w 275"/>
                <a:gd name="T39" fmla="*/ 1 h 414"/>
                <a:gd name="T40" fmla="*/ 0 w 275"/>
                <a:gd name="T41" fmla="*/ 1 h 414"/>
                <a:gd name="T42" fmla="*/ 0 w 275"/>
                <a:gd name="T43" fmla="*/ 1 h 414"/>
                <a:gd name="T44" fmla="*/ 0 w 275"/>
                <a:gd name="T45" fmla="*/ 1 h 414"/>
                <a:gd name="T46" fmla="*/ 0 w 275"/>
                <a:gd name="T47" fmla="*/ 1 h 414"/>
                <a:gd name="T48" fmla="*/ 0 w 275"/>
                <a:gd name="T49" fmla="*/ 1 h 414"/>
                <a:gd name="T50" fmla="*/ 0 w 275"/>
                <a:gd name="T51" fmla="*/ 1 h 414"/>
                <a:gd name="T52" fmla="*/ 0 w 275"/>
                <a:gd name="T53" fmla="*/ 0 h 414"/>
                <a:gd name="T54" fmla="*/ 0 w 275"/>
                <a:gd name="T55" fmla="*/ 1 h 4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75"/>
                <a:gd name="T85" fmla="*/ 0 h 414"/>
                <a:gd name="T86" fmla="*/ 275 w 275"/>
                <a:gd name="T87" fmla="*/ 414 h 4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75" h="414">
                  <a:moveTo>
                    <a:pt x="35" y="15"/>
                  </a:moveTo>
                  <a:lnTo>
                    <a:pt x="35" y="15"/>
                  </a:lnTo>
                  <a:lnTo>
                    <a:pt x="35" y="48"/>
                  </a:lnTo>
                  <a:lnTo>
                    <a:pt x="70" y="79"/>
                  </a:lnTo>
                  <a:lnTo>
                    <a:pt x="52" y="175"/>
                  </a:lnTo>
                  <a:lnTo>
                    <a:pt x="0" y="240"/>
                  </a:lnTo>
                  <a:lnTo>
                    <a:pt x="0" y="255"/>
                  </a:lnTo>
                  <a:lnTo>
                    <a:pt x="18" y="270"/>
                  </a:lnTo>
                  <a:lnTo>
                    <a:pt x="18" y="288"/>
                  </a:lnTo>
                  <a:lnTo>
                    <a:pt x="52" y="351"/>
                  </a:lnTo>
                  <a:lnTo>
                    <a:pt x="18" y="351"/>
                  </a:lnTo>
                  <a:lnTo>
                    <a:pt x="18" y="366"/>
                  </a:lnTo>
                  <a:lnTo>
                    <a:pt x="35" y="384"/>
                  </a:lnTo>
                  <a:lnTo>
                    <a:pt x="52" y="414"/>
                  </a:lnTo>
                  <a:lnTo>
                    <a:pt x="137" y="399"/>
                  </a:lnTo>
                  <a:lnTo>
                    <a:pt x="154" y="384"/>
                  </a:lnTo>
                  <a:lnTo>
                    <a:pt x="137" y="384"/>
                  </a:lnTo>
                  <a:lnTo>
                    <a:pt x="189" y="366"/>
                  </a:lnTo>
                  <a:lnTo>
                    <a:pt x="223" y="336"/>
                  </a:lnTo>
                  <a:lnTo>
                    <a:pt x="240" y="318"/>
                  </a:lnTo>
                  <a:lnTo>
                    <a:pt x="258" y="318"/>
                  </a:lnTo>
                  <a:lnTo>
                    <a:pt x="223" y="270"/>
                  </a:lnTo>
                  <a:lnTo>
                    <a:pt x="258" y="207"/>
                  </a:lnTo>
                  <a:lnTo>
                    <a:pt x="275" y="207"/>
                  </a:lnTo>
                  <a:lnTo>
                    <a:pt x="275" y="192"/>
                  </a:lnTo>
                  <a:lnTo>
                    <a:pt x="275" y="111"/>
                  </a:lnTo>
                  <a:lnTo>
                    <a:pt x="70" y="0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0" name="Freeform 1624">
              <a:extLst>
                <a:ext uri="{FF2B5EF4-FFF2-40B4-BE49-F238E27FC236}">
                  <a16:creationId xmlns:a16="http://schemas.microsoft.com/office/drawing/2014/main" id="{ADB028EA-9463-48BC-861D-7ACA34888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530" y="4531186"/>
              <a:ext cx="148912" cy="146279"/>
            </a:xfrm>
            <a:custGeom>
              <a:avLst/>
              <a:gdLst>
                <a:gd name="T0" fmla="*/ 0 w 171"/>
                <a:gd name="T1" fmla="*/ 1 h 144"/>
                <a:gd name="T2" fmla="*/ 0 w 171"/>
                <a:gd name="T3" fmla="*/ 1 h 144"/>
                <a:gd name="T4" fmla="*/ 0 w 171"/>
                <a:gd name="T5" fmla="*/ 1 h 144"/>
                <a:gd name="T6" fmla="*/ 0 w 171"/>
                <a:gd name="T7" fmla="*/ 1 h 144"/>
                <a:gd name="T8" fmla="*/ 0 w 171"/>
                <a:gd name="T9" fmla="*/ 1 h 144"/>
                <a:gd name="T10" fmla="*/ 0 w 171"/>
                <a:gd name="T11" fmla="*/ 0 h 144"/>
                <a:gd name="T12" fmla="*/ 0 w 171"/>
                <a:gd name="T13" fmla="*/ 1 h 144"/>
                <a:gd name="T14" fmla="*/ 0 w 171"/>
                <a:gd name="T15" fmla="*/ 1 h 144"/>
                <a:gd name="T16" fmla="*/ 0 w 171"/>
                <a:gd name="T17" fmla="*/ 1 h 144"/>
                <a:gd name="T18" fmla="*/ 0 w 171"/>
                <a:gd name="T19" fmla="*/ 1 h 144"/>
                <a:gd name="T20" fmla="*/ 0 w 171"/>
                <a:gd name="T21" fmla="*/ 1 h 144"/>
                <a:gd name="T22" fmla="*/ 0 w 171"/>
                <a:gd name="T23" fmla="*/ 1 h 144"/>
                <a:gd name="T24" fmla="*/ 0 w 171"/>
                <a:gd name="T25" fmla="*/ 1 h 144"/>
                <a:gd name="T26" fmla="*/ 0 w 171"/>
                <a:gd name="T27" fmla="*/ 1 h 144"/>
                <a:gd name="T28" fmla="*/ 0 w 171"/>
                <a:gd name="T29" fmla="*/ 1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1"/>
                <a:gd name="T46" fmla="*/ 0 h 144"/>
                <a:gd name="T47" fmla="*/ 171 w 171"/>
                <a:gd name="T48" fmla="*/ 144 h 1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1" h="144">
                  <a:moveTo>
                    <a:pt x="154" y="144"/>
                  </a:moveTo>
                  <a:lnTo>
                    <a:pt x="154" y="144"/>
                  </a:lnTo>
                  <a:lnTo>
                    <a:pt x="171" y="144"/>
                  </a:lnTo>
                  <a:lnTo>
                    <a:pt x="119" y="96"/>
                  </a:lnTo>
                  <a:lnTo>
                    <a:pt x="85" y="63"/>
                  </a:lnTo>
                  <a:lnTo>
                    <a:pt x="52" y="0"/>
                  </a:lnTo>
                  <a:lnTo>
                    <a:pt x="52" y="15"/>
                  </a:lnTo>
                  <a:lnTo>
                    <a:pt x="18" y="31"/>
                  </a:lnTo>
                  <a:lnTo>
                    <a:pt x="0" y="96"/>
                  </a:lnTo>
                  <a:lnTo>
                    <a:pt x="18" y="96"/>
                  </a:lnTo>
                  <a:lnTo>
                    <a:pt x="35" y="111"/>
                  </a:lnTo>
                  <a:lnTo>
                    <a:pt x="35" y="78"/>
                  </a:lnTo>
                  <a:lnTo>
                    <a:pt x="52" y="96"/>
                  </a:lnTo>
                  <a:lnTo>
                    <a:pt x="102" y="96"/>
                  </a:lnTo>
                  <a:lnTo>
                    <a:pt x="154" y="14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1" name="Freeform 1625">
              <a:extLst>
                <a:ext uri="{FF2B5EF4-FFF2-40B4-BE49-F238E27FC236}">
                  <a16:creationId xmlns:a16="http://schemas.microsoft.com/office/drawing/2014/main" id="{BEEFCC66-E9E3-4790-AC75-A034EBBF0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4661" y="4401916"/>
              <a:ext cx="405370" cy="503467"/>
            </a:xfrm>
            <a:custGeom>
              <a:avLst/>
              <a:gdLst>
                <a:gd name="T0" fmla="*/ 1 w 453"/>
                <a:gd name="T1" fmla="*/ 1 h 495"/>
                <a:gd name="T2" fmla="*/ 1 w 453"/>
                <a:gd name="T3" fmla="*/ 1 h 495"/>
                <a:gd name="T4" fmla="*/ 1 w 453"/>
                <a:gd name="T5" fmla="*/ 1 h 495"/>
                <a:gd name="T6" fmla="*/ 1 w 453"/>
                <a:gd name="T7" fmla="*/ 1 h 495"/>
                <a:gd name="T8" fmla="*/ 1 w 453"/>
                <a:gd name="T9" fmla="*/ 1 h 495"/>
                <a:gd name="T10" fmla="*/ 1 w 453"/>
                <a:gd name="T11" fmla="*/ 1 h 495"/>
                <a:gd name="T12" fmla="*/ 1 w 453"/>
                <a:gd name="T13" fmla="*/ 1 h 495"/>
                <a:gd name="T14" fmla="*/ 1 w 453"/>
                <a:gd name="T15" fmla="*/ 0 h 495"/>
                <a:gd name="T16" fmla="*/ 1 w 453"/>
                <a:gd name="T17" fmla="*/ 1 h 495"/>
                <a:gd name="T18" fmla="*/ 1 w 453"/>
                <a:gd name="T19" fmla="*/ 1 h 495"/>
                <a:gd name="T20" fmla="*/ 1 w 453"/>
                <a:gd name="T21" fmla="*/ 1 h 495"/>
                <a:gd name="T22" fmla="*/ 1 w 453"/>
                <a:gd name="T23" fmla="*/ 1 h 495"/>
                <a:gd name="T24" fmla="*/ 1 w 453"/>
                <a:gd name="T25" fmla="*/ 1 h 495"/>
                <a:gd name="T26" fmla="*/ 1 w 453"/>
                <a:gd name="T27" fmla="*/ 1 h 495"/>
                <a:gd name="T28" fmla="*/ 1 w 453"/>
                <a:gd name="T29" fmla="*/ 1 h 495"/>
                <a:gd name="T30" fmla="*/ 1 w 453"/>
                <a:gd name="T31" fmla="*/ 1 h 495"/>
                <a:gd name="T32" fmla="*/ 1 w 453"/>
                <a:gd name="T33" fmla="*/ 1 h 495"/>
                <a:gd name="T34" fmla="*/ 0 w 453"/>
                <a:gd name="T35" fmla="*/ 1 h 495"/>
                <a:gd name="T36" fmla="*/ 1 w 453"/>
                <a:gd name="T37" fmla="*/ 1 h 495"/>
                <a:gd name="T38" fmla="*/ 1 w 453"/>
                <a:gd name="T39" fmla="*/ 1 h 495"/>
                <a:gd name="T40" fmla="*/ 1 w 453"/>
                <a:gd name="T41" fmla="*/ 1 h 495"/>
                <a:gd name="T42" fmla="*/ 1 w 453"/>
                <a:gd name="T43" fmla="*/ 1 h 495"/>
                <a:gd name="T44" fmla="*/ 1 w 453"/>
                <a:gd name="T45" fmla="*/ 1 h 495"/>
                <a:gd name="T46" fmla="*/ 1 w 453"/>
                <a:gd name="T47" fmla="*/ 1 h 495"/>
                <a:gd name="T48" fmla="*/ 1 w 453"/>
                <a:gd name="T49" fmla="*/ 1 h 495"/>
                <a:gd name="T50" fmla="*/ 1 w 453"/>
                <a:gd name="T51" fmla="*/ 1 h 495"/>
                <a:gd name="T52" fmla="*/ 1 w 453"/>
                <a:gd name="T53" fmla="*/ 1 h 495"/>
                <a:gd name="T54" fmla="*/ 1 w 453"/>
                <a:gd name="T55" fmla="*/ 1 h 495"/>
                <a:gd name="T56" fmla="*/ 1 w 453"/>
                <a:gd name="T57" fmla="*/ 1 h 495"/>
                <a:gd name="T58" fmla="*/ 1 w 453"/>
                <a:gd name="T59" fmla="*/ 1 h 495"/>
                <a:gd name="T60" fmla="*/ 1 w 453"/>
                <a:gd name="T61" fmla="*/ 1 h 495"/>
                <a:gd name="T62" fmla="*/ 1 w 453"/>
                <a:gd name="T63" fmla="*/ 1 h 495"/>
                <a:gd name="T64" fmla="*/ 1 w 453"/>
                <a:gd name="T65" fmla="*/ 1 h 495"/>
                <a:gd name="T66" fmla="*/ 1 w 453"/>
                <a:gd name="T67" fmla="*/ 1 h 495"/>
                <a:gd name="T68" fmla="*/ 1 w 453"/>
                <a:gd name="T69" fmla="*/ 1 h 495"/>
                <a:gd name="T70" fmla="*/ 1 w 453"/>
                <a:gd name="T71" fmla="*/ 1 h 495"/>
                <a:gd name="T72" fmla="*/ 1 w 453"/>
                <a:gd name="T73" fmla="*/ 1 h 495"/>
                <a:gd name="T74" fmla="*/ 1 w 453"/>
                <a:gd name="T75" fmla="*/ 1 h 495"/>
                <a:gd name="T76" fmla="*/ 1 w 453"/>
                <a:gd name="T77" fmla="*/ 1 h 4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53"/>
                <a:gd name="T118" fmla="*/ 0 h 495"/>
                <a:gd name="T119" fmla="*/ 453 w 453"/>
                <a:gd name="T120" fmla="*/ 495 h 4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53" h="495">
                  <a:moveTo>
                    <a:pt x="401" y="225"/>
                  </a:moveTo>
                  <a:lnTo>
                    <a:pt x="401" y="225"/>
                  </a:lnTo>
                  <a:lnTo>
                    <a:pt x="419" y="160"/>
                  </a:lnTo>
                  <a:lnTo>
                    <a:pt x="453" y="144"/>
                  </a:lnTo>
                  <a:lnTo>
                    <a:pt x="453" y="129"/>
                  </a:lnTo>
                  <a:lnTo>
                    <a:pt x="436" y="112"/>
                  </a:lnTo>
                  <a:lnTo>
                    <a:pt x="419" y="16"/>
                  </a:lnTo>
                  <a:lnTo>
                    <a:pt x="382" y="0"/>
                  </a:lnTo>
                  <a:lnTo>
                    <a:pt x="330" y="33"/>
                  </a:lnTo>
                  <a:lnTo>
                    <a:pt x="313" y="16"/>
                  </a:lnTo>
                  <a:lnTo>
                    <a:pt x="88" y="16"/>
                  </a:lnTo>
                  <a:lnTo>
                    <a:pt x="88" y="64"/>
                  </a:lnTo>
                  <a:lnTo>
                    <a:pt x="71" y="81"/>
                  </a:lnTo>
                  <a:lnTo>
                    <a:pt x="52" y="96"/>
                  </a:lnTo>
                  <a:lnTo>
                    <a:pt x="52" y="177"/>
                  </a:lnTo>
                  <a:lnTo>
                    <a:pt x="52" y="192"/>
                  </a:lnTo>
                  <a:lnTo>
                    <a:pt x="35" y="192"/>
                  </a:lnTo>
                  <a:lnTo>
                    <a:pt x="0" y="255"/>
                  </a:lnTo>
                  <a:lnTo>
                    <a:pt x="35" y="303"/>
                  </a:lnTo>
                  <a:lnTo>
                    <a:pt x="17" y="303"/>
                  </a:lnTo>
                  <a:lnTo>
                    <a:pt x="52" y="336"/>
                  </a:lnTo>
                  <a:lnTo>
                    <a:pt x="52" y="369"/>
                  </a:lnTo>
                  <a:lnTo>
                    <a:pt x="88" y="384"/>
                  </a:lnTo>
                  <a:lnTo>
                    <a:pt x="158" y="465"/>
                  </a:lnTo>
                  <a:lnTo>
                    <a:pt x="175" y="480"/>
                  </a:lnTo>
                  <a:lnTo>
                    <a:pt x="227" y="480"/>
                  </a:lnTo>
                  <a:lnTo>
                    <a:pt x="244" y="495"/>
                  </a:lnTo>
                  <a:lnTo>
                    <a:pt x="278" y="495"/>
                  </a:lnTo>
                  <a:lnTo>
                    <a:pt x="330" y="480"/>
                  </a:lnTo>
                  <a:lnTo>
                    <a:pt x="348" y="480"/>
                  </a:lnTo>
                  <a:lnTo>
                    <a:pt x="382" y="480"/>
                  </a:lnTo>
                  <a:lnTo>
                    <a:pt x="382" y="447"/>
                  </a:lnTo>
                  <a:lnTo>
                    <a:pt x="365" y="447"/>
                  </a:lnTo>
                  <a:lnTo>
                    <a:pt x="330" y="399"/>
                  </a:lnTo>
                  <a:lnTo>
                    <a:pt x="313" y="384"/>
                  </a:lnTo>
                  <a:lnTo>
                    <a:pt x="330" y="369"/>
                  </a:lnTo>
                  <a:lnTo>
                    <a:pt x="348" y="321"/>
                  </a:lnTo>
                  <a:lnTo>
                    <a:pt x="401" y="255"/>
                  </a:lnTo>
                  <a:lnTo>
                    <a:pt x="401" y="22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2" name="Freeform 1626">
              <a:extLst>
                <a:ext uri="{FF2B5EF4-FFF2-40B4-BE49-F238E27FC236}">
                  <a16:creationId xmlns:a16="http://schemas.microsoft.com/office/drawing/2014/main" id="{F96DE6FF-425E-47C6-AC2D-EC7B291DD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020" y="4660453"/>
              <a:ext cx="186140" cy="292557"/>
            </a:xfrm>
            <a:custGeom>
              <a:avLst/>
              <a:gdLst>
                <a:gd name="T0" fmla="*/ 0 w 212"/>
                <a:gd name="T1" fmla="*/ 1 h 288"/>
                <a:gd name="T2" fmla="*/ 0 w 212"/>
                <a:gd name="T3" fmla="*/ 1 h 288"/>
                <a:gd name="T4" fmla="*/ 0 w 212"/>
                <a:gd name="T5" fmla="*/ 1 h 288"/>
                <a:gd name="T6" fmla="*/ 0 w 212"/>
                <a:gd name="T7" fmla="*/ 1 h 288"/>
                <a:gd name="T8" fmla="*/ 0 w 212"/>
                <a:gd name="T9" fmla="*/ 1 h 288"/>
                <a:gd name="T10" fmla="*/ 0 w 212"/>
                <a:gd name="T11" fmla="*/ 1 h 288"/>
                <a:gd name="T12" fmla="*/ 0 w 212"/>
                <a:gd name="T13" fmla="*/ 1 h 288"/>
                <a:gd name="T14" fmla="*/ 0 w 212"/>
                <a:gd name="T15" fmla="*/ 1 h 288"/>
                <a:gd name="T16" fmla="*/ 0 w 212"/>
                <a:gd name="T17" fmla="*/ 1 h 288"/>
                <a:gd name="T18" fmla="*/ 0 w 212"/>
                <a:gd name="T19" fmla="*/ 1 h 288"/>
                <a:gd name="T20" fmla="*/ 0 w 212"/>
                <a:gd name="T21" fmla="*/ 0 h 288"/>
                <a:gd name="T22" fmla="*/ 0 w 212"/>
                <a:gd name="T23" fmla="*/ 1 h 288"/>
                <a:gd name="T24" fmla="*/ 0 w 212"/>
                <a:gd name="T25" fmla="*/ 1 h 288"/>
                <a:gd name="T26" fmla="*/ 0 w 212"/>
                <a:gd name="T27" fmla="*/ 1 h 288"/>
                <a:gd name="T28" fmla="*/ 0 w 212"/>
                <a:gd name="T29" fmla="*/ 1 h 288"/>
                <a:gd name="T30" fmla="*/ 0 w 212"/>
                <a:gd name="T31" fmla="*/ 1 h 288"/>
                <a:gd name="T32" fmla="*/ 0 w 212"/>
                <a:gd name="T33" fmla="*/ 1 h 288"/>
                <a:gd name="T34" fmla="*/ 0 w 212"/>
                <a:gd name="T35" fmla="*/ 1 h 288"/>
                <a:gd name="T36" fmla="*/ 0 w 212"/>
                <a:gd name="T37" fmla="*/ 1 h 288"/>
                <a:gd name="T38" fmla="*/ 0 w 212"/>
                <a:gd name="T39" fmla="*/ 1 h 288"/>
                <a:gd name="T40" fmla="*/ 0 w 212"/>
                <a:gd name="T41" fmla="*/ 1 h 288"/>
                <a:gd name="T42" fmla="*/ 0 w 212"/>
                <a:gd name="T43" fmla="*/ 1 h 288"/>
                <a:gd name="T44" fmla="*/ 0 w 212"/>
                <a:gd name="T45" fmla="*/ 1 h 288"/>
                <a:gd name="T46" fmla="*/ 0 w 212"/>
                <a:gd name="T47" fmla="*/ 1 h 288"/>
                <a:gd name="T48" fmla="*/ 0 w 212"/>
                <a:gd name="T49" fmla="*/ 1 h 288"/>
                <a:gd name="T50" fmla="*/ 0 w 212"/>
                <a:gd name="T51" fmla="*/ 1 h 288"/>
                <a:gd name="T52" fmla="*/ 0 w 212"/>
                <a:gd name="T53" fmla="*/ 1 h 288"/>
                <a:gd name="T54" fmla="*/ 0 w 212"/>
                <a:gd name="T55" fmla="*/ 1 h 2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2"/>
                <a:gd name="T85" fmla="*/ 0 h 288"/>
                <a:gd name="T86" fmla="*/ 212 w 212"/>
                <a:gd name="T87" fmla="*/ 288 h 28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2" h="288">
                  <a:moveTo>
                    <a:pt x="0" y="210"/>
                  </a:moveTo>
                  <a:lnTo>
                    <a:pt x="0" y="210"/>
                  </a:lnTo>
                  <a:lnTo>
                    <a:pt x="35" y="162"/>
                  </a:lnTo>
                  <a:lnTo>
                    <a:pt x="52" y="162"/>
                  </a:lnTo>
                  <a:lnTo>
                    <a:pt x="69" y="177"/>
                  </a:lnTo>
                  <a:lnTo>
                    <a:pt x="89" y="162"/>
                  </a:lnTo>
                  <a:lnTo>
                    <a:pt x="123" y="114"/>
                  </a:lnTo>
                  <a:lnTo>
                    <a:pt x="141" y="66"/>
                  </a:lnTo>
                  <a:lnTo>
                    <a:pt x="158" y="33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158" y="18"/>
                  </a:lnTo>
                  <a:lnTo>
                    <a:pt x="194" y="81"/>
                  </a:lnTo>
                  <a:lnTo>
                    <a:pt x="158" y="81"/>
                  </a:lnTo>
                  <a:lnTo>
                    <a:pt x="158" y="96"/>
                  </a:lnTo>
                  <a:lnTo>
                    <a:pt x="177" y="114"/>
                  </a:lnTo>
                  <a:lnTo>
                    <a:pt x="194" y="144"/>
                  </a:lnTo>
                  <a:lnTo>
                    <a:pt x="158" y="192"/>
                  </a:lnTo>
                  <a:lnTo>
                    <a:pt x="177" y="210"/>
                  </a:lnTo>
                  <a:lnTo>
                    <a:pt x="212" y="258"/>
                  </a:lnTo>
                  <a:lnTo>
                    <a:pt x="212" y="288"/>
                  </a:lnTo>
                  <a:lnTo>
                    <a:pt x="123" y="273"/>
                  </a:lnTo>
                  <a:lnTo>
                    <a:pt x="69" y="273"/>
                  </a:lnTo>
                  <a:lnTo>
                    <a:pt x="35" y="273"/>
                  </a:lnTo>
                  <a:lnTo>
                    <a:pt x="35" y="258"/>
                  </a:lnTo>
                  <a:lnTo>
                    <a:pt x="18" y="240"/>
                  </a:lnTo>
                  <a:lnTo>
                    <a:pt x="0" y="225"/>
                  </a:lnTo>
                  <a:lnTo>
                    <a:pt x="0" y="21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3" name="Freeform 1627">
              <a:extLst>
                <a:ext uri="{FF2B5EF4-FFF2-40B4-BE49-F238E27FC236}">
                  <a16:creationId xmlns:a16="http://schemas.microsoft.com/office/drawing/2014/main" id="{F20225F1-A017-48E3-B2F3-FDAB62B3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566" y="4936001"/>
              <a:ext cx="45501" cy="34017"/>
            </a:xfrm>
            <a:custGeom>
              <a:avLst/>
              <a:gdLst>
                <a:gd name="T0" fmla="*/ 1 w 53"/>
                <a:gd name="T1" fmla="*/ 0 h 33"/>
                <a:gd name="T2" fmla="*/ 1 w 53"/>
                <a:gd name="T3" fmla="*/ 0 h 33"/>
                <a:gd name="T4" fmla="*/ 1 w 53"/>
                <a:gd name="T5" fmla="*/ 0 h 33"/>
                <a:gd name="T6" fmla="*/ 1 w 53"/>
                <a:gd name="T7" fmla="*/ 0 h 33"/>
                <a:gd name="T8" fmla="*/ 0 w 53"/>
                <a:gd name="T9" fmla="*/ 0 h 33"/>
                <a:gd name="T10" fmla="*/ 1 w 53"/>
                <a:gd name="T11" fmla="*/ 0 h 33"/>
                <a:gd name="T12" fmla="*/ 1 w 53"/>
                <a:gd name="T13" fmla="*/ 0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33"/>
                <a:gd name="T23" fmla="*/ 53 w 53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33">
                  <a:moveTo>
                    <a:pt x="53" y="0"/>
                  </a:moveTo>
                  <a:lnTo>
                    <a:pt x="53" y="0"/>
                  </a:lnTo>
                  <a:lnTo>
                    <a:pt x="53" y="33"/>
                  </a:lnTo>
                  <a:lnTo>
                    <a:pt x="17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53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4" name="Freeform 1628">
              <a:extLst>
                <a:ext uri="{FF2B5EF4-FFF2-40B4-BE49-F238E27FC236}">
                  <a16:creationId xmlns:a16="http://schemas.microsoft.com/office/drawing/2014/main" id="{676CF6CF-ED40-4D18-9BB4-6B817D96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939" y="4612828"/>
              <a:ext cx="351599" cy="292557"/>
            </a:xfrm>
            <a:custGeom>
              <a:avLst/>
              <a:gdLst>
                <a:gd name="T0" fmla="*/ 0 w 399"/>
                <a:gd name="T1" fmla="*/ 1 h 288"/>
                <a:gd name="T2" fmla="*/ 0 w 399"/>
                <a:gd name="T3" fmla="*/ 1 h 288"/>
                <a:gd name="T4" fmla="*/ 0 w 399"/>
                <a:gd name="T5" fmla="*/ 1 h 288"/>
                <a:gd name="T6" fmla="*/ 0 w 399"/>
                <a:gd name="T7" fmla="*/ 1 h 288"/>
                <a:gd name="T8" fmla="*/ 0 w 399"/>
                <a:gd name="T9" fmla="*/ 1 h 288"/>
                <a:gd name="T10" fmla="*/ 0 w 399"/>
                <a:gd name="T11" fmla="*/ 1 h 288"/>
                <a:gd name="T12" fmla="*/ 0 w 399"/>
                <a:gd name="T13" fmla="*/ 1 h 288"/>
                <a:gd name="T14" fmla="*/ 0 w 399"/>
                <a:gd name="T15" fmla="*/ 1 h 288"/>
                <a:gd name="T16" fmla="*/ 0 w 399"/>
                <a:gd name="T17" fmla="*/ 1 h 288"/>
                <a:gd name="T18" fmla="*/ 0 w 399"/>
                <a:gd name="T19" fmla="*/ 1 h 288"/>
                <a:gd name="T20" fmla="*/ 0 w 399"/>
                <a:gd name="T21" fmla="*/ 1 h 288"/>
                <a:gd name="T22" fmla="*/ 0 w 399"/>
                <a:gd name="T23" fmla="*/ 1 h 288"/>
                <a:gd name="T24" fmla="*/ 0 w 399"/>
                <a:gd name="T25" fmla="*/ 1 h 288"/>
                <a:gd name="T26" fmla="*/ 0 w 399"/>
                <a:gd name="T27" fmla="*/ 1 h 288"/>
                <a:gd name="T28" fmla="*/ 0 w 399"/>
                <a:gd name="T29" fmla="*/ 1 h 288"/>
                <a:gd name="T30" fmla="*/ 0 w 399"/>
                <a:gd name="T31" fmla="*/ 1 h 288"/>
                <a:gd name="T32" fmla="*/ 0 w 399"/>
                <a:gd name="T33" fmla="*/ 1 h 288"/>
                <a:gd name="T34" fmla="*/ 0 w 399"/>
                <a:gd name="T35" fmla="*/ 1 h 288"/>
                <a:gd name="T36" fmla="*/ 0 w 399"/>
                <a:gd name="T37" fmla="*/ 1 h 288"/>
                <a:gd name="T38" fmla="*/ 0 w 399"/>
                <a:gd name="T39" fmla="*/ 1 h 288"/>
                <a:gd name="T40" fmla="*/ 0 w 399"/>
                <a:gd name="T41" fmla="*/ 1 h 288"/>
                <a:gd name="T42" fmla="*/ 0 w 399"/>
                <a:gd name="T43" fmla="*/ 1 h 288"/>
                <a:gd name="T44" fmla="*/ 0 w 399"/>
                <a:gd name="T45" fmla="*/ 1 h 288"/>
                <a:gd name="T46" fmla="*/ 0 w 399"/>
                <a:gd name="T47" fmla="*/ 1 h 288"/>
                <a:gd name="T48" fmla="*/ 0 w 399"/>
                <a:gd name="T49" fmla="*/ 1 h 288"/>
                <a:gd name="T50" fmla="*/ 0 w 399"/>
                <a:gd name="T51" fmla="*/ 0 h 288"/>
                <a:gd name="T52" fmla="*/ 0 w 399"/>
                <a:gd name="T53" fmla="*/ 1 h 288"/>
                <a:gd name="T54" fmla="*/ 0 w 399"/>
                <a:gd name="T55" fmla="*/ 1 h 288"/>
                <a:gd name="T56" fmla="*/ 0 w 399"/>
                <a:gd name="T57" fmla="*/ 1 h 28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99"/>
                <a:gd name="T88" fmla="*/ 0 h 288"/>
                <a:gd name="T89" fmla="*/ 399 w 399"/>
                <a:gd name="T90" fmla="*/ 288 h 28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99" h="288">
                  <a:moveTo>
                    <a:pt x="244" y="66"/>
                  </a:moveTo>
                  <a:lnTo>
                    <a:pt x="244" y="66"/>
                  </a:lnTo>
                  <a:lnTo>
                    <a:pt x="244" y="96"/>
                  </a:lnTo>
                  <a:lnTo>
                    <a:pt x="244" y="114"/>
                  </a:lnTo>
                  <a:lnTo>
                    <a:pt x="261" y="114"/>
                  </a:lnTo>
                  <a:lnTo>
                    <a:pt x="261" y="129"/>
                  </a:lnTo>
                  <a:lnTo>
                    <a:pt x="296" y="162"/>
                  </a:lnTo>
                  <a:lnTo>
                    <a:pt x="382" y="177"/>
                  </a:lnTo>
                  <a:lnTo>
                    <a:pt x="399" y="177"/>
                  </a:lnTo>
                  <a:lnTo>
                    <a:pt x="330" y="258"/>
                  </a:lnTo>
                  <a:lnTo>
                    <a:pt x="278" y="258"/>
                  </a:lnTo>
                  <a:lnTo>
                    <a:pt x="244" y="288"/>
                  </a:lnTo>
                  <a:lnTo>
                    <a:pt x="207" y="273"/>
                  </a:lnTo>
                  <a:lnTo>
                    <a:pt x="156" y="288"/>
                  </a:lnTo>
                  <a:lnTo>
                    <a:pt x="69" y="273"/>
                  </a:lnTo>
                  <a:lnTo>
                    <a:pt x="69" y="240"/>
                  </a:lnTo>
                  <a:lnTo>
                    <a:pt x="52" y="240"/>
                  </a:lnTo>
                  <a:lnTo>
                    <a:pt x="17" y="192"/>
                  </a:lnTo>
                  <a:lnTo>
                    <a:pt x="0" y="177"/>
                  </a:lnTo>
                  <a:lnTo>
                    <a:pt x="17" y="162"/>
                  </a:lnTo>
                  <a:lnTo>
                    <a:pt x="35" y="114"/>
                  </a:lnTo>
                  <a:lnTo>
                    <a:pt x="86" y="48"/>
                  </a:lnTo>
                  <a:lnTo>
                    <a:pt x="86" y="18"/>
                  </a:lnTo>
                  <a:lnTo>
                    <a:pt x="104" y="18"/>
                  </a:lnTo>
                  <a:lnTo>
                    <a:pt x="121" y="33"/>
                  </a:lnTo>
                  <a:lnTo>
                    <a:pt x="121" y="0"/>
                  </a:lnTo>
                  <a:lnTo>
                    <a:pt x="138" y="18"/>
                  </a:lnTo>
                  <a:lnTo>
                    <a:pt x="190" y="18"/>
                  </a:lnTo>
                  <a:lnTo>
                    <a:pt x="244" y="6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5" name="Freeform 1629">
              <a:extLst>
                <a:ext uri="{FF2B5EF4-FFF2-40B4-BE49-F238E27FC236}">
                  <a16:creationId xmlns:a16="http://schemas.microsoft.com/office/drawing/2014/main" id="{E487BF8F-B0E4-4EC9-B06C-82636EA41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031" y="4677464"/>
              <a:ext cx="33090" cy="47625"/>
            </a:xfrm>
            <a:custGeom>
              <a:avLst/>
              <a:gdLst>
                <a:gd name="T0" fmla="*/ 1 w 34"/>
                <a:gd name="T1" fmla="*/ 1 h 48"/>
                <a:gd name="T2" fmla="*/ 1 w 34"/>
                <a:gd name="T3" fmla="*/ 1 h 48"/>
                <a:gd name="T4" fmla="*/ 0 w 34"/>
                <a:gd name="T5" fmla="*/ 1 h 48"/>
                <a:gd name="T6" fmla="*/ 0 w 34"/>
                <a:gd name="T7" fmla="*/ 1 h 48"/>
                <a:gd name="T8" fmla="*/ 0 w 34"/>
                <a:gd name="T9" fmla="*/ 0 h 48"/>
                <a:gd name="T10" fmla="*/ 1 w 34"/>
                <a:gd name="T11" fmla="*/ 0 h 48"/>
                <a:gd name="T12" fmla="*/ 1 w 34"/>
                <a:gd name="T13" fmla="*/ 0 h 48"/>
                <a:gd name="T14" fmla="*/ 1 w 34"/>
                <a:gd name="T15" fmla="*/ 1 h 48"/>
                <a:gd name="T16" fmla="*/ 1 w 34"/>
                <a:gd name="T17" fmla="*/ 1 h 48"/>
                <a:gd name="T18" fmla="*/ 1 w 34"/>
                <a:gd name="T19" fmla="*/ 1 h 48"/>
                <a:gd name="T20" fmla="*/ 1 w 34"/>
                <a:gd name="T21" fmla="*/ 1 h 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48"/>
                <a:gd name="T35" fmla="*/ 34 w 34"/>
                <a:gd name="T36" fmla="*/ 48 h 4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48">
                  <a:moveTo>
                    <a:pt x="17" y="48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34" y="30"/>
                  </a:lnTo>
                  <a:lnTo>
                    <a:pt x="17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6" name="Freeform 1630">
              <a:extLst>
                <a:ext uri="{FF2B5EF4-FFF2-40B4-BE49-F238E27FC236}">
                  <a16:creationId xmlns:a16="http://schemas.microsoft.com/office/drawing/2014/main" id="{DD5BBD57-04D4-4B69-BCC4-D5A59827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8348" y="4888376"/>
              <a:ext cx="202684" cy="227921"/>
            </a:xfrm>
            <a:custGeom>
              <a:avLst/>
              <a:gdLst>
                <a:gd name="T0" fmla="*/ 0 w 227"/>
                <a:gd name="T1" fmla="*/ 1 h 224"/>
                <a:gd name="T2" fmla="*/ 0 w 227"/>
                <a:gd name="T3" fmla="*/ 1 h 224"/>
                <a:gd name="T4" fmla="*/ 0 w 227"/>
                <a:gd name="T5" fmla="*/ 0 h 224"/>
                <a:gd name="T6" fmla="*/ 0 w 227"/>
                <a:gd name="T7" fmla="*/ 1 h 224"/>
                <a:gd name="T8" fmla="*/ 0 w 227"/>
                <a:gd name="T9" fmla="*/ 0 h 224"/>
                <a:gd name="T10" fmla="*/ 0 w 227"/>
                <a:gd name="T11" fmla="*/ 0 h 224"/>
                <a:gd name="T12" fmla="*/ 0 w 227"/>
                <a:gd name="T13" fmla="*/ 0 h 224"/>
                <a:gd name="T14" fmla="*/ 0 w 227"/>
                <a:gd name="T15" fmla="*/ 1 h 224"/>
                <a:gd name="T16" fmla="*/ 0 w 227"/>
                <a:gd name="T17" fmla="*/ 1 h 224"/>
                <a:gd name="T18" fmla="*/ 0 w 227"/>
                <a:gd name="T19" fmla="*/ 1 h 224"/>
                <a:gd name="T20" fmla="*/ 0 w 227"/>
                <a:gd name="T21" fmla="*/ 1 h 224"/>
                <a:gd name="T22" fmla="*/ 0 w 227"/>
                <a:gd name="T23" fmla="*/ 1 h 224"/>
                <a:gd name="T24" fmla="*/ 0 w 227"/>
                <a:gd name="T25" fmla="*/ 1 h 224"/>
                <a:gd name="T26" fmla="*/ 0 w 227"/>
                <a:gd name="T27" fmla="*/ 1 h 224"/>
                <a:gd name="T28" fmla="*/ 0 w 227"/>
                <a:gd name="T29" fmla="*/ 1 h 224"/>
                <a:gd name="T30" fmla="*/ 0 w 227"/>
                <a:gd name="T31" fmla="*/ 1 h 224"/>
                <a:gd name="T32" fmla="*/ 0 w 227"/>
                <a:gd name="T33" fmla="*/ 1 h 224"/>
                <a:gd name="T34" fmla="*/ 0 w 227"/>
                <a:gd name="T35" fmla="*/ 1 h 224"/>
                <a:gd name="T36" fmla="*/ 0 w 227"/>
                <a:gd name="T37" fmla="*/ 1 h 224"/>
                <a:gd name="T38" fmla="*/ 0 w 227"/>
                <a:gd name="T39" fmla="*/ 1 h 224"/>
                <a:gd name="T40" fmla="*/ 0 w 227"/>
                <a:gd name="T41" fmla="*/ 1 h 22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224"/>
                <a:gd name="T65" fmla="*/ 227 w 227"/>
                <a:gd name="T66" fmla="*/ 224 h 22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224">
                  <a:moveTo>
                    <a:pt x="227" y="15"/>
                  </a:moveTo>
                  <a:lnTo>
                    <a:pt x="227" y="15"/>
                  </a:lnTo>
                  <a:lnTo>
                    <a:pt x="192" y="0"/>
                  </a:lnTo>
                  <a:lnTo>
                    <a:pt x="140" y="15"/>
                  </a:lnTo>
                  <a:lnTo>
                    <a:pt x="52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18" y="15"/>
                  </a:lnTo>
                  <a:lnTo>
                    <a:pt x="35" y="63"/>
                  </a:lnTo>
                  <a:lnTo>
                    <a:pt x="0" y="111"/>
                  </a:lnTo>
                  <a:lnTo>
                    <a:pt x="0" y="129"/>
                  </a:lnTo>
                  <a:lnTo>
                    <a:pt x="18" y="129"/>
                  </a:lnTo>
                  <a:lnTo>
                    <a:pt x="104" y="176"/>
                  </a:lnTo>
                  <a:lnTo>
                    <a:pt x="104" y="207"/>
                  </a:lnTo>
                  <a:lnTo>
                    <a:pt x="158" y="224"/>
                  </a:lnTo>
                  <a:lnTo>
                    <a:pt x="175" y="176"/>
                  </a:lnTo>
                  <a:lnTo>
                    <a:pt x="192" y="176"/>
                  </a:lnTo>
                  <a:lnTo>
                    <a:pt x="210" y="144"/>
                  </a:lnTo>
                  <a:lnTo>
                    <a:pt x="192" y="129"/>
                  </a:lnTo>
                  <a:lnTo>
                    <a:pt x="192" y="48"/>
                  </a:lnTo>
                  <a:lnTo>
                    <a:pt x="227" y="1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7" name="Freeform 1631">
              <a:extLst>
                <a:ext uri="{FF2B5EF4-FFF2-40B4-BE49-F238E27FC236}">
                  <a16:creationId xmlns:a16="http://schemas.microsoft.com/office/drawing/2014/main" id="{47565138-3C9B-4D95-8BEA-0B919C5E2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937" y="4888376"/>
              <a:ext cx="136504" cy="146277"/>
            </a:xfrm>
            <a:custGeom>
              <a:avLst/>
              <a:gdLst>
                <a:gd name="T0" fmla="*/ 0 w 156"/>
                <a:gd name="T1" fmla="*/ 0 h 144"/>
                <a:gd name="T2" fmla="*/ 0 w 156"/>
                <a:gd name="T3" fmla="*/ 0 h 144"/>
                <a:gd name="T4" fmla="*/ 0 w 156"/>
                <a:gd name="T5" fmla="*/ 1 h 144"/>
                <a:gd name="T6" fmla="*/ 0 w 156"/>
                <a:gd name="T7" fmla="*/ 1 h 144"/>
                <a:gd name="T8" fmla="*/ 0 w 156"/>
                <a:gd name="T9" fmla="*/ 1 h 144"/>
                <a:gd name="T10" fmla="*/ 0 w 156"/>
                <a:gd name="T11" fmla="*/ 1 h 144"/>
                <a:gd name="T12" fmla="*/ 0 w 156"/>
                <a:gd name="T13" fmla="*/ 1 h 144"/>
                <a:gd name="T14" fmla="*/ 0 w 156"/>
                <a:gd name="T15" fmla="*/ 1 h 144"/>
                <a:gd name="T16" fmla="*/ 0 w 156"/>
                <a:gd name="T17" fmla="*/ 1 h 144"/>
                <a:gd name="T18" fmla="*/ 0 w 156"/>
                <a:gd name="T19" fmla="*/ 1 h 144"/>
                <a:gd name="T20" fmla="*/ 0 w 156"/>
                <a:gd name="T21" fmla="*/ 1 h 144"/>
                <a:gd name="T22" fmla="*/ 0 w 156"/>
                <a:gd name="T23" fmla="*/ 1 h 144"/>
                <a:gd name="T24" fmla="*/ 0 w 156"/>
                <a:gd name="T25" fmla="*/ 1 h 144"/>
                <a:gd name="T26" fmla="*/ 0 w 156"/>
                <a:gd name="T27" fmla="*/ 1 h 144"/>
                <a:gd name="T28" fmla="*/ 0 w 156"/>
                <a:gd name="T29" fmla="*/ 1 h 144"/>
                <a:gd name="T30" fmla="*/ 0 w 156"/>
                <a:gd name="T31" fmla="*/ 0 h 1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144"/>
                <a:gd name="T50" fmla="*/ 156 w 156"/>
                <a:gd name="T51" fmla="*/ 144 h 1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144">
                  <a:moveTo>
                    <a:pt x="121" y="0"/>
                  </a:moveTo>
                  <a:lnTo>
                    <a:pt x="121" y="0"/>
                  </a:lnTo>
                  <a:lnTo>
                    <a:pt x="139" y="15"/>
                  </a:lnTo>
                  <a:lnTo>
                    <a:pt x="156" y="63"/>
                  </a:lnTo>
                  <a:lnTo>
                    <a:pt x="121" y="111"/>
                  </a:lnTo>
                  <a:lnTo>
                    <a:pt x="121" y="129"/>
                  </a:lnTo>
                  <a:lnTo>
                    <a:pt x="69" y="129"/>
                  </a:lnTo>
                  <a:lnTo>
                    <a:pt x="35" y="129"/>
                  </a:lnTo>
                  <a:lnTo>
                    <a:pt x="0" y="144"/>
                  </a:lnTo>
                  <a:lnTo>
                    <a:pt x="18" y="96"/>
                  </a:lnTo>
                  <a:lnTo>
                    <a:pt x="35" y="81"/>
                  </a:lnTo>
                  <a:lnTo>
                    <a:pt x="52" y="48"/>
                  </a:lnTo>
                  <a:lnTo>
                    <a:pt x="35" y="48"/>
                  </a:lnTo>
                  <a:lnTo>
                    <a:pt x="35" y="15"/>
                  </a:lnTo>
                  <a:lnTo>
                    <a:pt x="69" y="15"/>
                  </a:lnTo>
                  <a:lnTo>
                    <a:pt x="121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8" name="Freeform 1632">
              <a:extLst>
                <a:ext uri="{FF2B5EF4-FFF2-40B4-BE49-F238E27FC236}">
                  <a16:creationId xmlns:a16="http://schemas.microsoft.com/office/drawing/2014/main" id="{3EC340D0-67D7-4BA5-BD89-0637FCE2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390" y="5017645"/>
              <a:ext cx="45501" cy="47625"/>
            </a:xfrm>
            <a:custGeom>
              <a:avLst/>
              <a:gdLst>
                <a:gd name="T0" fmla="*/ 1 w 52"/>
                <a:gd name="T1" fmla="*/ 1 h 47"/>
                <a:gd name="T2" fmla="*/ 1 w 52"/>
                <a:gd name="T3" fmla="*/ 1 h 47"/>
                <a:gd name="T4" fmla="*/ 1 w 52"/>
                <a:gd name="T5" fmla="*/ 1 h 47"/>
                <a:gd name="T6" fmla="*/ 0 w 52"/>
                <a:gd name="T7" fmla="*/ 1 h 47"/>
                <a:gd name="T8" fmla="*/ 1 w 52"/>
                <a:gd name="T9" fmla="*/ 1 h 47"/>
                <a:gd name="T10" fmla="*/ 1 w 52"/>
                <a:gd name="T11" fmla="*/ 0 h 47"/>
                <a:gd name="T12" fmla="*/ 1 w 52"/>
                <a:gd name="T13" fmla="*/ 1 h 47"/>
                <a:gd name="T14" fmla="*/ 1 w 52"/>
                <a:gd name="T15" fmla="*/ 1 h 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47"/>
                <a:gd name="T26" fmla="*/ 52 w 52"/>
                <a:gd name="T27" fmla="*/ 47 h 4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47">
                  <a:moveTo>
                    <a:pt x="52" y="47"/>
                  </a:moveTo>
                  <a:lnTo>
                    <a:pt x="52" y="47"/>
                  </a:lnTo>
                  <a:lnTo>
                    <a:pt x="17" y="47"/>
                  </a:lnTo>
                  <a:lnTo>
                    <a:pt x="0" y="47"/>
                  </a:lnTo>
                  <a:lnTo>
                    <a:pt x="17" y="15"/>
                  </a:lnTo>
                  <a:lnTo>
                    <a:pt x="52" y="0"/>
                  </a:lnTo>
                  <a:lnTo>
                    <a:pt x="52" y="30"/>
                  </a:lnTo>
                  <a:lnTo>
                    <a:pt x="52" y="47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9" name="Freeform 1633">
              <a:extLst>
                <a:ext uri="{FF2B5EF4-FFF2-40B4-BE49-F238E27FC236}">
                  <a16:creationId xmlns:a16="http://schemas.microsoft.com/office/drawing/2014/main" id="{488C9AC1-FF89-4E45-9655-2A070382A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937" y="5065270"/>
              <a:ext cx="28957" cy="51026"/>
            </a:xfrm>
            <a:custGeom>
              <a:avLst/>
              <a:gdLst>
                <a:gd name="T0" fmla="*/ 0 w 35"/>
                <a:gd name="T1" fmla="*/ 0 h 48"/>
                <a:gd name="T2" fmla="*/ 0 w 35"/>
                <a:gd name="T3" fmla="*/ 0 h 48"/>
                <a:gd name="T4" fmla="*/ 0 w 35"/>
                <a:gd name="T5" fmla="*/ 1 h 48"/>
                <a:gd name="T6" fmla="*/ 0 w 35"/>
                <a:gd name="T7" fmla="*/ 1 h 48"/>
                <a:gd name="T8" fmla="*/ 0 w 35"/>
                <a:gd name="T9" fmla="*/ 1 h 48"/>
                <a:gd name="T10" fmla="*/ 0 w 35"/>
                <a:gd name="T11" fmla="*/ 0 h 48"/>
                <a:gd name="T12" fmla="*/ 0 w 35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48"/>
                <a:gd name="T23" fmla="*/ 35 w 35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48">
                  <a:moveTo>
                    <a:pt x="35" y="0"/>
                  </a:moveTo>
                  <a:lnTo>
                    <a:pt x="35" y="0"/>
                  </a:lnTo>
                  <a:lnTo>
                    <a:pt x="35" y="16"/>
                  </a:lnTo>
                  <a:lnTo>
                    <a:pt x="0" y="48"/>
                  </a:lnTo>
                  <a:lnTo>
                    <a:pt x="0" y="16"/>
                  </a:lnTo>
                  <a:lnTo>
                    <a:pt x="0" y="0"/>
                  </a:lnTo>
                  <a:lnTo>
                    <a:pt x="35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0" name="Freeform 1636">
              <a:extLst>
                <a:ext uri="{FF2B5EF4-FFF2-40B4-BE49-F238E27FC236}">
                  <a16:creationId xmlns:a16="http://schemas.microsoft.com/office/drawing/2014/main" id="{29CC9EC8-D360-450B-8315-EAF29C6B4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3065" y="3983496"/>
              <a:ext cx="91002" cy="214314"/>
            </a:xfrm>
            <a:custGeom>
              <a:avLst/>
              <a:gdLst>
                <a:gd name="T0" fmla="*/ 1 w 105"/>
                <a:gd name="T1" fmla="*/ 1 h 209"/>
                <a:gd name="T2" fmla="*/ 1 w 105"/>
                <a:gd name="T3" fmla="*/ 1 h 209"/>
                <a:gd name="T4" fmla="*/ 1 w 105"/>
                <a:gd name="T5" fmla="*/ 1 h 209"/>
                <a:gd name="T6" fmla="*/ 1 w 105"/>
                <a:gd name="T7" fmla="*/ 1 h 209"/>
                <a:gd name="T8" fmla="*/ 1 w 105"/>
                <a:gd name="T9" fmla="*/ 1 h 209"/>
                <a:gd name="T10" fmla="*/ 1 w 105"/>
                <a:gd name="T11" fmla="*/ 1 h 209"/>
                <a:gd name="T12" fmla="*/ 1 w 105"/>
                <a:gd name="T13" fmla="*/ 1 h 209"/>
                <a:gd name="T14" fmla="*/ 1 w 105"/>
                <a:gd name="T15" fmla="*/ 1 h 209"/>
                <a:gd name="T16" fmla="*/ 0 w 105"/>
                <a:gd name="T17" fmla="*/ 1 h 209"/>
                <a:gd name="T18" fmla="*/ 1 w 105"/>
                <a:gd name="T19" fmla="*/ 1 h 209"/>
                <a:gd name="T20" fmla="*/ 1 w 105"/>
                <a:gd name="T21" fmla="*/ 1 h 209"/>
                <a:gd name="T22" fmla="*/ 1 w 105"/>
                <a:gd name="T23" fmla="*/ 0 h 209"/>
                <a:gd name="T24" fmla="*/ 1 w 105"/>
                <a:gd name="T25" fmla="*/ 0 h 209"/>
                <a:gd name="T26" fmla="*/ 1 w 105"/>
                <a:gd name="T27" fmla="*/ 1 h 209"/>
                <a:gd name="T28" fmla="*/ 1 w 105"/>
                <a:gd name="T29" fmla="*/ 0 h 209"/>
                <a:gd name="T30" fmla="*/ 1 w 105"/>
                <a:gd name="T31" fmla="*/ 1 h 209"/>
                <a:gd name="T32" fmla="*/ 1 w 105"/>
                <a:gd name="T33" fmla="*/ 1 h 209"/>
                <a:gd name="T34" fmla="*/ 1 w 105"/>
                <a:gd name="T35" fmla="*/ 1 h 209"/>
                <a:gd name="T36" fmla="*/ 1 w 105"/>
                <a:gd name="T37" fmla="*/ 1 h 209"/>
                <a:gd name="T38" fmla="*/ 1 w 105"/>
                <a:gd name="T39" fmla="*/ 1 h 209"/>
                <a:gd name="T40" fmla="*/ 1 w 105"/>
                <a:gd name="T41" fmla="*/ 1 h 2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5"/>
                <a:gd name="T64" fmla="*/ 0 h 209"/>
                <a:gd name="T65" fmla="*/ 105 w 105"/>
                <a:gd name="T66" fmla="*/ 209 h 2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5" h="209">
                  <a:moveTo>
                    <a:pt x="105" y="128"/>
                  </a:moveTo>
                  <a:lnTo>
                    <a:pt x="105" y="128"/>
                  </a:lnTo>
                  <a:lnTo>
                    <a:pt x="105" y="144"/>
                  </a:lnTo>
                  <a:lnTo>
                    <a:pt x="71" y="176"/>
                  </a:lnTo>
                  <a:lnTo>
                    <a:pt x="71" y="192"/>
                  </a:lnTo>
                  <a:lnTo>
                    <a:pt x="54" y="209"/>
                  </a:lnTo>
                  <a:lnTo>
                    <a:pt x="54" y="161"/>
                  </a:lnTo>
                  <a:lnTo>
                    <a:pt x="17" y="144"/>
                  </a:lnTo>
                  <a:lnTo>
                    <a:pt x="0" y="113"/>
                  </a:lnTo>
                  <a:lnTo>
                    <a:pt x="34" y="80"/>
                  </a:lnTo>
                  <a:lnTo>
                    <a:pt x="17" y="17"/>
                  </a:lnTo>
                  <a:lnTo>
                    <a:pt x="34" y="0"/>
                  </a:lnTo>
                  <a:lnTo>
                    <a:pt x="71" y="0"/>
                  </a:lnTo>
                  <a:lnTo>
                    <a:pt x="88" y="17"/>
                  </a:lnTo>
                  <a:lnTo>
                    <a:pt x="105" y="0"/>
                  </a:lnTo>
                  <a:lnTo>
                    <a:pt x="88" y="32"/>
                  </a:lnTo>
                  <a:lnTo>
                    <a:pt x="105" y="65"/>
                  </a:lnTo>
                  <a:lnTo>
                    <a:pt x="71" y="96"/>
                  </a:lnTo>
                  <a:lnTo>
                    <a:pt x="71" y="113"/>
                  </a:lnTo>
                  <a:lnTo>
                    <a:pt x="105" y="113"/>
                  </a:lnTo>
                  <a:lnTo>
                    <a:pt x="105" y="12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1" name="Freeform 1637">
              <a:extLst>
                <a:ext uri="{FF2B5EF4-FFF2-40B4-BE49-F238E27FC236}">
                  <a16:creationId xmlns:a16="http://schemas.microsoft.com/office/drawing/2014/main" id="{96638951-7911-482F-B4E0-57BF37A7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377" y="4337282"/>
              <a:ext cx="397097" cy="404815"/>
            </a:xfrm>
            <a:custGeom>
              <a:avLst/>
              <a:gdLst>
                <a:gd name="T0" fmla="*/ 0 w 449"/>
                <a:gd name="T1" fmla="*/ 0 h 399"/>
                <a:gd name="T2" fmla="*/ 0 w 449"/>
                <a:gd name="T3" fmla="*/ 0 h 399"/>
                <a:gd name="T4" fmla="*/ 0 w 449"/>
                <a:gd name="T5" fmla="*/ 1 h 399"/>
                <a:gd name="T6" fmla="*/ 0 w 449"/>
                <a:gd name="T7" fmla="*/ 1 h 399"/>
                <a:gd name="T8" fmla="*/ 0 w 449"/>
                <a:gd name="T9" fmla="*/ 1 h 399"/>
                <a:gd name="T10" fmla="*/ 0 w 449"/>
                <a:gd name="T11" fmla="*/ 1 h 399"/>
                <a:gd name="T12" fmla="*/ 0 w 449"/>
                <a:gd name="T13" fmla="*/ 1 h 399"/>
                <a:gd name="T14" fmla="*/ 0 w 449"/>
                <a:gd name="T15" fmla="*/ 1 h 399"/>
                <a:gd name="T16" fmla="*/ 0 w 449"/>
                <a:gd name="T17" fmla="*/ 1 h 399"/>
                <a:gd name="T18" fmla="*/ 0 w 449"/>
                <a:gd name="T19" fmla="*/ 1 h 399"/>
                <a:gd name="T20" fmla="*/ 0 w 449"/>
                <a:gd name="T21" fmla="*/ 1 h 399"/>
                <a:gd name="T22" fmla="*/ 0 w 449"/>
                <a:gd name="T23" fmla="*/ 1 h 399"/>
                <a:gd name="T24" fmla="*/ 0 w 449"/>
                <a:gd name="T25" fmla="*/ 1 h 399"/>
                <a:gd name="T26" fmla="*/ 0 w 449"/>
                <a:gd name="T27" fmla="*/ 1 h 399"/>
                <a:gd name="T28" fmla="*/ 0 w 449"/>
                <a:gd name="T29" fmla="*/ 1 h 399"/>
                <a:gd name="T30" fmla="*/ 0 w 449"/>
                <a:gd name="T31" fmla="*/ 1 h 399"/>
                <a:gd name="T32" fmla="*/ 0 w 449"/>
                <a:gd name="T33" fmla="*/ 1 h 399"/>
                <a:gd name="T34" fmla="*/ 0 w 449"/>
                <a:gd name="T35" fmla="*/ 1 h 399"/>
                <a:gd name="T36" fmla="*/ 0 w 449"/>
                <a:gd name="T37" fmla="*/ 1 h 399"/>
                <a:gd name="T38" fmla="*/ 0 w 449"/>
                <a:gd name="T39" fmla="*/ 1 h 399"/>
                <a:gd name="T40" fmla="*/ 0 w 449"/>
                <a:gd name="T41" fmla="*/ 1 h 399"/>
                <a:gd name="T42" fmla="*/ 0 w 449"/>
                <a:gd name="T43" fmla="*/ 1 h 399"/>
                <a:gd name="T44" fmla="*/ 0 w 449"/>
                <a:gd name="T45" fmla="*/ 1 h 399"/>
                <a:gd name="T46" fmla="*/ 0 w 449"/>
                <a:gd name="T47" fmla="*/ 1 h 399"/>
                <a:gd name="T48" fmla="*/ 0 w 449"/>
                <a:gd name="T49" fmla="*/ 1 h 399"/>
                <a:gd name="T50" fmla="*/ 0 w 449"/>
                <a:gd name="T51" fmla="*/ 1 h 399"/>
                <a:gd name="T52" fmla="*/ 0 w 449"/>
                <a:gd name="T53" fmla="*/ 1 h 399"/>
                <a:gd name="T54" fmla="*/ 0 w 449"/>
                <a:gd name="T55" fmla="*/ 1 h 399"/>
                <a:gd name="T56" fmla="*/ 0 w 449"/>
                <a:gd name="T57" fmla="*/ 0 h 399"/>
                <a:gd name="T58" fmla="*/ 0 w 449"/>
                <a:gd name="T59" fmla="*/ 0 h 39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49"/>
                <a:gd name="T91" fmla="*/ 0 h 399"/>
                <a:gd name="T92" fmla="*/ 449 w 449"/>
                <a:gd name="T93" fmla="*/ 399 h 39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49" h="399">
                  <a:moveTo>
                    <a:pt x="208" y="0"/>
                  </a:moveTo>
                  <a:lnTo>
                    <a:pt x="208" y="0"/>
                  </a:lnTo>
                  <a:lnTo>
                    <a:pt x="363" y="111"/>
                  </a:lnTo>
                  <a:lnTo>
                    <a:pt x="380" y="127"/>
                  </a:lnTo>
                  <a:lnTo>
                    <a:pt x="415" y="144"/>
                  </a:lnTo>
                  <a:lnTo>
                    <a:pt x="432" y="159"/>
                  </a:lnTo>
                  <a:lnTo>
                    <a:pt x="449" y="159"/>
                  </a:lnTo>
                  <a:lnTo>
                    <a:pt x="449" y="240"/>
                  </a:lnTo>
                  <a:lnTo>
                    <a:pt x="432" y="255"/>
                  </a:lnTo>
                  <a:lnTo>
                    <a:pt x="346" y="270"/>
                  </a:lnTo>
                  <a:lnTo>
                    <a:pt x="311" y="270"/>
                  </a:lnTo>
                  <a:lnTo>
                    <a:pt x="277" y="303"/>
                  </a:lnTo>
                  <a:lnTo>
                    <a:pt x="242" y="318"/>
                  </a:lnTo>
                  <a:lnTo>
                    <a:pt x="208" y="366"/>
                  </a:lnTo>
                  <a:lnTo>
                    <a:pt x="190" y="384"/>
                  </a:lnTo>
                  <a:lnTo>
                    <a:pt x="173" y="399"/>
                  </a:lnTo>
                  <a:lnTo>
                    <a:pt x="156" y="384"/>
                  </a:lnTo>
                  <a:lnTo>
                    <a:pt x="138" y="399"/>
                  </a:lnTo>
                  <a:lnTo>
                    <a:pt x="121" y="399"/>
                  </a:lnTo>
                  <a:lnTo>
                    <a:pt x="87" y="336"/>
                  </a:lnTo>
                  <a:lnTo>
                    <a:pt x="52" y="351"/>
                  </a:lnTo>
                  <a:lnTo>
                    <a:pt x="17" y="351"/>
                  </a:lnTo>
                  <a:lnTo>
                    <a:pt x="35" y="336"/>
                  </a:lnTo>
                  <a:lnTo>
                    <a:pt x="0" y="270"/>
                  </a:lnTo>
                  <a:lnTo>
                    <a:pt x="35" y="255"/>
                  </a:lnTo>
                  <a:lnTo>
                    <a:pt x="52" y="270"/>
                  </a:lnTo>
                  <a:lnTo>
                    <a:pt x="69" y="255"/>
                  </a:lnTo>
                  <a:lnTo>
                    <a:pt x="190" y="255"/>
                  </a:lnTo>
                  <a:lnTo>
                    <a:pt x="156" y="0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2" name="Freeform 1638">
              <a:extLst>
                <a:ext uri="{FF2B5EF4-FFF2-40B4-BE49-F238E27FC236}">
                  <a16:creationId xmlns:a16="http://schemas.microsoft.com/office/drawing/2014/main" id="{51684700-BC59-4B67-9C1E-E26376A42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693" y="4276050"/>
              <a:ext cx="293684" cy="340181"/>
            </a:xfrm>
            <a:custGeom>
              <a:avLst/>
              <a:gdLst>
                <a:gd name="T0" fmla="*/ 0 w 331"/>
                <a:gd name="T1" fmla="*/ 1 h 335"/>
                <a:gd name="T2" fmla="*/ 0 w 331"/>
                <a:gd name="T3" fmla="*/ 1 h 335"/>
                <a:gd name="T4" fmla="*/ 0 w 331"/>
                <a:gd name="T5" fmla="*/ 1 h 335"/>
                <a:gd name="T6" fmla="*/ 0 w 331"/>
                <a:gd name="T7" fmla="*/ 1 h 335"/>
                <a:gd name="T8" fmla="*/ 0 w 331"/>
                <a:gd name="T9" fmla="*/ 1 h 335"/>
                <a:gd name="T10" fmla="*/ 0 w 331"/>
                <a:gd name="T11" fmla="*/ 1 h 335"/>
                <a:gd name="T12" fmla="*/ 0 w 331"/>
                <a:gd name="T13" fmla="*/ 1 h 335"/>
                <a:gd name="T14" fmla="*/ 0 w 331"/>
                <a:gd name="T15" fmla="*/ 1 h 335"/>
                <a:gd name="T16" fmla="*/ 0 w 331"/>
                <a:gd name="T17" fmla="*/ 0 h 335"/>
                <a:gd name="T18" fmla="*/ 0 w 331"/>
                <a:gd name="T19" fmla="*/ 1 h 335"/>
                <a:gd name="T20" fmla="*/ 0 w 331"/>
                <a:gd name="T21" fmla="*/ 1 h 335"/>
                <a:gd name="T22" fmla="*/ 0 w 331"/>
                <a:gd name="T23" fmla="*/ 1 h 335"/>
                <a:gd name="T24" fmla="*/ 0 w 331"/>
                <a:gd name="T25" fmla="*/ 1 h 335"/>
                <a:gd name="T26" fmla="*/ 0 w 331"/>
                <a:gd name="T27" fmla="*/ 1 h 335"/>
                <a:gd name="T28" fmla="*/ 0 w 331"/>
                <a:gd name="T29" fmla="*/ 1 h 335"/>
                <a:gd name="T30" fmla="*/ 0 w 331"/>
                <a:gd name="T31" fmla="*/ 1 h 335"/>
                <a:gd name="T32" fmla="*/ 0 w 331"/>
                <a:gd name="T33" fmla="*/ 1 h 335"/>
                <a:gd name="T34" fmla="*/ 0 w 331"/>
                <a:gd name="T35" fmla="*/ 1 h 335"/>
                <a:gd name="T36" fmla="*/ 0 w 331"/>
                <a:gd name="T37" fmla="*/ 1 h 335"/>
                <a:gd name="T38" fmla="*/ 0 w 331"/>
                <a:gd name="T39" fmla="*/ 1 h 335"/>
                <a:gd name="T40" fmla="*/ 0 w 331"/>
                <a:gd name="T41" fmla="*/ 1 h 335"/>
                <a:gd name="T42" fmla="*/ 0 w 331"/>
                <a:gd name="T43" fmla="*/ 1 h 335"/>
                <a:gd name="T44" fmla="*/ 0 w 331"/>
                <a:gd name="T45" fmla="*/ 1 h 335"/>
                <a:gd name="T46" fmla="*/ 0 w 331"/>
                <a:gd name="T47" fmla="*/ 1 h 3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31"/>
                <a:gd name="T73" fmla="*/ 0 h 335"/>
                <a:gd name="T74" fmla="*/ 331 w 331"/>
                <a:gd name="T75" fmla="*/ 335 h 3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31" h="335">
                  <a:moveTo>
                    <a:pt x="0" y="176"/>
                  </a:moveTo>
                  <a:lnTo>
                    <a:pt x="0" y="176"/>
                  </a:lnTo>
                  <a:lnTo>
                    <a:pt x="18" y="161"/>
                  </a:lnTo>
                  <a:lnTo>
                    <a:pt x="106" y="161"/>
                  </a:lnTo>
                  <a:lnTo>
                    <a:pt x="106" y="128"/>
                  </a:lnTo>
                  <a:lnTo>
                    <a:pt x="140" y="113"/>
                  </a:lnTo>
                  <a:lnTo>
                    <a:pt x="140" y="32"/>
                  </a:lnTo>
                  <a:lnTo>
                    <a:pt x="227" y="32"/>
                  </a:lnTo>
                  <a:lnTo>
                    <a:pt x="227" y="0"/>
                  </a:lnTo>
                  <a:lnTo>
                    <a:pt x="331" y="65"/>
                  </a:lnTo>
                  <a:lnTo>
                    <a:pt x="279" y="65"/>
                  </a:lnTo>
                  <a:lnTo>
                    <a:pt x="313" y="320"/>
                  </a:lnTo>
                  <a:lnTo>
                    <a:pt x="192" y="320"/>
                  </a:lnTo>
                  <a:lnTo>
                    <a:pt x="175" y="335"/>
                  </a:lnTo>
                  <a:lnTo>
                    <a:pt x="158" y="320"/>
                  </a:lnTo>
                  <a:lnTo>
                    <a:pt x="123" y="335"/>
                  </a:lnTo>
                  <a:lnTo>
                    <a:pt x="106" y="305"/>
                  </a:lnTo>
                  <a:lnTo>
                    <a:pt x="52" y="288"/>
                  </a:lnTo>
                  <a:lnTo>
                    <a:pt x="18" y="288"/>
                  </a:lnTo>
                  <a:lnTo>
                    <a:pt x="0" y="305"/>
                  </a:lnTo>
                  <a:lnTo>
                    <a:pt x="18" y="240"/>
                  </a:lnTo>
                  <a:lnTo>
                    <a:pt x="0" y="224"/>
                  </a:lnTo>
                  <a:lnTo>
                    <a:pt x="18" y="192"/>
                  </a:lnTo>
                  <a:lnTo>
                    <a:pt x="0" y="17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3" name="Freeform 1640">
              <a:extLst>
                <a:ext uri="{FF2B5EF4-FFF2-40B4-BE49-F238E27FC236}">
                  <a16:creationId xmlns:a16="http://schemas.microsoft.com/office/drawing/2014/main" id="{E931B281-570D-4455-84F5-74500EBFC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693" y="4646846"/>
              <a:ext cx="74456" cy="13607"/>
            </a:xfrm>
            <a:custGeom>
              <a:avLst/>
              <a:gdLst>
                <a:gd name="T0" fmla="*/ 0 w 87"/>
                <a:gd name="T1" fmla="*/ 1 h 15"/>
                <a:gd name="T2" fmla="*/ 0 w 87"/>
                <a:gd name="T3" fmla="*/ 1 h 15"/>
                <a:gd name="T4" fmla="*/ 0 w 87"/>
                <a:gd name="T5" fmla="*/ 1 h 15"/>
                <a:gd name="T6" fmla="*/ 0 w 87"/>
                <a:gd name="T7" fmla="*/ 0 h 15"/>
                <a:gd name="T8" fmla="*/ 0 w 87"/>
                <a:gd name="T9" fmla="*/ 1 h 15"/>
                <a:gd name="T10" fmla="*/ 0 w 87"/>
                <a:gd name="T11" fmla="*/ 0 h 15"/>
                <a:gd name="T12" fmla="*/ 0 w 87"/>
                <a:gd name="T13" fmla="*/ 0 h 15"/>
                <a:gd name="T14" fmla="*/ 0 w 87"/>
                <a:gd name="T15" fmla="*/ 0 h 15"/>
                <a:gd name="T16" fmla="*/ 0 w 87"/>
                <a:gd name="T17" fmla="*/ 1 h 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15"/>
                <a:gd name="T29" fmla="*/ 87 w 87"/>
                <a:gd name="T30" fmla="*/ 15 h 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15">
                  <a:moveTo>
                    <a:pt x="0" y="15"/>
                  </a:moveTo>
                  <a:lnTo>
                    <a:pt x="0" y="15"/>
                  </a:lnTo>
                  <a:lnTo>
                    <a:pt x="18" y="15"/>
                  </a:lnTo>
                  <a:lnTo>
                    <a:pt x="52" y="0"/>
                  </a:lnTo>
                  <a:lnTo>
                    <a:pt x="69" y="15"/>
                  </a:lnTo>
                  <a:lnTo>
                    <a:pt x="87" y="0"/>
                  </a:lnTo>
                  <a:lnTo>
                    <a:pt x="52" y="0"/>
                  </a:lnTo>
                  <a:lnTo>
                    <a:pt x="0" y="0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4" name="Freeform 1641">
              <a:extLst>
                <a:ext uri="{FF2B5EF4-FFF2-40B4-BE49-F238E27FC236}">
                  <a16:creationId xmlns:a16="http://schemas.microsoft.com/office/drawing/2014/main" id="{A3415753-4B48-4FDA-A394-A5E6561BF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693" y="4677464"/>
              <a:ext cx="74456" cy="47625"/>
            </a:xfrm>
            <a:custGeom>
              <a:avLst/>
              <a:gdLst>
                <a:gd name="T0" fmla="*/ 0 w 87"/>
                <a:gd name="T1" fmla="*/ 1 h 48"/>
                <a:gd name="T2" fmla="*/ 0 w 87"/>
                <a:gd name="T3" fmla="*/ 1 h 48"/>
                <a:gd name="T4" fmla="*/ 0 w 87"/>
                <a:gd name="T5" fmla="*/ 1 h 48"/>
                <a:gd name="T6" fmla="*/ 0 w 87"/>
                <a:gd name="T7" fmla="*/ 0 h 48"/>
                <a:gd name="T8" fmla="*/ 0 w 87"/>
                <a:gd name="T9" fmla="*/ 0 h 48"/>
                <a:gd name="T10" fmla="*/ 0 w 87"/>
                <a:gd name="T11" fmla="*/ 1 h 48"/>
                <a:gd name="T12" fmla="*/ 0 w 87"/>
                <a:gd name="T13" fmla="*/ 1 h 48"/>
                <a:gd name="T14" fmla="*/ 0 w 87"/>
                <a:gd name="T15" fmla="*/ 1 h 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7"/>
                <a:gd name="T25" fmla="*/ 0 h 48"/>
                <a:gd name="T26" fmla="*/ 87 w 87"/>
                <a:gd name="T27" fmla="*/ 48 h 4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7" h="48">
                  <a:moveTo>
                    <a:pt x="52" y="48"/>
                  </a:moveTo>
                  <a:lnTo>
                    <a:pt x="52" y="48"/>
                  </a:lnTo>
                  <a:lnTo>
                    <a:pt x="87" y="15"/>
                  </a:lnTo>
                  <a:lnTo>
                    <a:pt x="87" y="0"/>
                  </a:lnTo>
                  <a:lnTo>
                    <a:pt x="0" y="0"/>
                  </a:lnTo>
                  <a:lnTo>
                    <a:pt x="35" y="15"/>
                  </a:lnTo>
                  <a:lnTo>
                    <a:pt x="35" y="30"/>
                  </a:lnTo>
                  <a:lnTo>
                    <a:pt x="52" y="48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5" name="Freeform 1642">
              <a:extLst>
                <a:ext uri="{FF2B5EF4-FFF2-40B4-BE49-F238E27FC236}">
                  <a16:creationId xmlns:a16="http://schemas.microsoft.com/office/drawing/2014/main" id="{AD754F41-C569-45A8-8980-F9EF05AF0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695" y="4742097"/>
              <a:ext cx="66183" cy="81644"/>
            </a:xfrm>
            <a:custGeom>
              <a:avLst/>
              <a:gdLst>
                <a:gd name="T0" fmla="*/ 0 w 71"/>
                <a:gd name="T1" fmla="*/ 0 h 81"/>
                <a:gd name="T2" fmla="*/ 0 w 71"/>
                <a:gd name="T3" fmla="*/ 0 h 81"/>
                <a:gd name="T4" fmla="*/ 1 w 71"/>
                <a:gd name="T5" fmla="*/ 0 h 81"/>
                <a:gd name="T6" fmla="*/ 1 w 71"/>
                <a:gd name="T7" fmla="*/ 0 h 81"/>
                <a:gd name="T8" fmla="*/ 1 w 71"/>
                <a:gd name="T9" fmla="*/ 0 h 81"/>
                <a:gd name="T10" fmla="*/ 1 w 71"/>
                <a:gd name="T11" fmla="*/ 0 h 81"/>
                <a:gd name="T12" fmla="*/ 1 w 71"/>
                <a:gd name="T13" fmla="*/ 0 h 81"/>
                <a:gd name="T14" fmla="*/ 1 w 71"/>
                <a:gd name="T15" fmla="*/ 0 h 81"/>
                <a:gd name="T16" fmla="*/ 0 w 71"/>
                <a:gd name="T17" fmla="*/ 0 h 81"/>
                <a:gd name="T18" fmla="*/ 0 w 71"/>
                <a:gd name="T19" fmla="*/ 0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81"/>
                <a:gd name="T32" fmla="*/ 71 w 71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81">
                  <a:moveTo>
                    <a:pt x="0" y="15"/>
                  </a:moveTo>
                  <a:lnTo>
                    <a:pt x="0" y="15"/>
                  </a:lnTo>
                  <a:lnTo>
                    <a:pt x="19" y="0"/>
                  </a:lnTo>
                  <a:lnTo>
                    <a:pt x="36" y="0"/>
                  </a:lnTo>
                  <a:lnTo>
                    <a:pt x="71" y="33"/>
                  </a:lnTo>
                  <a:lnTo>
                    <a:pt x="71" y="48"/>
                  </a:lnTo>
                  <a:lnTo>
                    <a:pt x="36" y="81"/>
                  </a:lnTo>
                  <a:lnTo>
                    <a:pt x="19" y="63"/>
                  </a:lnTo>
                  <a:lnTo>
                    <a:pt x="0" y="63"/>
                  </a:lnTo>
                  <a:lnTo>
                    <a:pt x="0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6" name="Freeform 1643">
              <a:extLst>
                <a:ext uri="{FF2B5EF4-FFF2-40B4-BE49-F238E27FC236}">
                  <a16:creationId xmlns:a16="http://schemas.microsoft.com/office/drawing/2014/main" id="{FA4A0362-DC20-4B01-B53F-DC19D1DD5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9785" y="4776114"/>
              <a:ext cx="107546" cy="112260"/>
            </a:xfrm>
            <a:custGeom>
              <a:avLst/>
              <a:gdLst>
                <a:gd name="T0" fmla="*/ 1 w 122"/>
                <a:gd name="T1" fmla="*/ 1 h 111"/>
                <a:gd name="T2" fmla="*/ 1 w 122"/>
                <a:gd name="T3" fmla="*/ 1 h 111"/>
                <a:gd name="T4" fmla="*/ 1 w 122"/>
                <a:gd name="T5" fmla="*/ 1 h 111"/>
                <a:gd name="T6" fmla="*/ 1 w 122"/>
                <a:gd name="T7" fmla="*/ 1 h 111"/>
                <a:gd name="T8" fmla="*/ 1 w 122"/>
                <a:gd name="T9" fmla="*/ 1 h 111"/>
                <a:gd name="T10" fmla="*/ 1 w 122"/>
                <a:gd name="T11" fmla="*/ 1 h 111"/>
                <a:gd name="T12" fmla="*/ 1 w 122"/>
                <a:gd name="T13" fmla="*/ 0 h 111"/>
                <a:gd name="T14" fmla="*/ 1 w 122"/>
                <a:gd name="T15" fmla="*/ 1 h 111"/>
                <a:gd name="T16" fmla="*/ 0 w 122"/>
                <a:gd name="T17" fmla="*/ 1 h 111"/>
                <a:gd name="T18" fmla="*/ 1 w 122"/>
                <a:gd name="T19" fmla="*/ 1 h 111"/>
                <a:gd name="T20" fmla="*/ 1 w 122"/>
                <a:gd name="T21" fmla="*/ 1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2"/>
                <a:gd name="T34" fmla="*/ 0 h 111"/>
                <a:gd name="T35" fmla="*/ 122 w 122"/>
                <a:gd name="T36" fmla="*/ 111 h 1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2" h="111">
                  <a:moveTo>
                    <a:pt x="122" y="111"/>
                  </a:moveTo>
                  <a:lnTo>
                    <a:pt x="122" y="111"/>
                  </a:lnTo>
                  <a:lnTo>
                    <a:pt x="122" y="78"/>
                  </a:lnTo>
                  <a:lnTo>
                    <a:pt x="86" y="63"/>
                  </a:lnTo>
                  <a:lnTo>
                    <a:pt x="86" y="30"/>
                  </a:lnTo>
                  <a:lnTo>
                    <a:pt x="69" y="30"/>
                  </a:lnTo>
                  <a:lnTo>
                    <a:pt x="51" y="0"/>
                  </a:lnTo>
                  <a:lnTo>
                    <a:pt x="34" y="15"/>
                  </a:lnTo>
                  <a:lnTo>
                    <a:pt x="0" y="48"/>
                  </a:lnTo>
                  <a:lnTo>
                    <a:pt x="86" y="111"/>
                  </a:lnTo>
                  <a:lnTo>
                    <a:pt x="122" y="111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7" name="Freeform 1644">
              <a:extLst>
                <a:ext uri="{FF2B5EF4-FFF2-40B4-BE49-F238E27FC236}">
                  <a16:creationId xmlns:a16="http://schemas.microsoft.com/office/drawing/2014/main" id="{CE8AC62E-4F51-4476-85F2-097A4A6DE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241" y="4725088"/>
              <a:ext cx="157185" cy="163288"/>
            </a:xfrm>
            <a:custGeom>
              <a:avLst/>
              <a:gdLst>
                <a:gd name="T0" fmla="*/ 1 w 173"/>
                <a:gd name="T1" fmla="*/ 1 h 159"/>
                <a:gd name="T2" fmla="*/ 1 w 173"/>
                <a:gd name="T3" fmla="*/ 1 h 159"/>
                <a:gd name="T4" fmla="*/ 1 w 173"/>
                <a:gd name="T5" fmla="*/ 1 h 159"/>
                <a:gd name="T6" fmla="*/ 1 w 173"/>
                <a:gd name="T7" fmla="*/ 1 h 159"/>
                <a:gd name="T8" fmla="*/ 1 w 173"/>
                <a:gd name="T9" fmla="*/ 1 h 159"/>
                <a:gd name="T10" fmla="*/ 1 w 173"/>
                <a:gd name="T11" fmla="*/ 1 h 159"/>
                <a:gd name="T12" fmla="*/ 1 w 173"/>
                <a:gd name="T13" fmla="*/ 1 h 159"/>
                <a:gd name="T14" fmla="*/ 1 w 173"/>
                <a:gd name="T15" fmla="*/ 0 h 159"/>
                <a:gd name="T16" fmla="*/ 1 w 173"/>
                <a:gd name="T17" fmla="*/ 1 h 159"/>
                <a:gd name="T18" fmla="*/ 1 w 173"/>
                <a:gd name="T19" fmla="*/ 0 h 159"/>
                <a:gd name="T20" fmla="*/ 1 w 173"/>
                <a:gd name="T21" fmla="*/ 1 h 159"/>
                <a:gd name="T22" fmla="*/ 1 w 173"/>
                <a:gd name="T23" fmla="*/ 1 h 159"/>
                <a:gd name="T24" fmla="*/ 1 w 173"/>
                <a:gd name="T25" fmla="*/ 1 h 159"/>
                <a:gd name="T26" fmla="*/ 1 w 173"/>
                <a:gd name="T27" fmla="*/ 1 h 159"/>
                <a:gd name="T28" fmla="*/ 1 w 173"/>
                <a:gd name="T29" fmla="*/ 1 h 159"/>
                <a:gd name="T30" fmla="*/ 1 w 173"/>
                <a:gd name="T31" fmla="*/ 1 h 159"/>
                <a:gd name="T32" fmla="*/ 0 w 173"/>
                <a:gd name="T33" fmla="*/ 1 h 159"/>
                <a:gd name="T34" fmla="*/ 0 w 173"/>
                <a:gd name="T35" fmla="*/ 1 h 159"/>
                <a:gd name="T36" fmla="*/ 1 w 173"/>
                <a:gd name="T37" fmla="*/ 1 h 159"/>
                <a:gd name="T38" fmla="*/ 1 w 173"/>
                <a:gd name="T39" fmla="*/ 1 h 159"/>
                <a:gd name="T40" fmla="*/ 1 w 173"/>
                <a:gd name="T41" fmla="*/ 1 h 159"/>
                <a:gd name="T42" fmla="*/ 1 w 173"/>
                <a:gd name="T43" fmla="*/ 1 h 159"/>
                <a:gd name="T44" fmla="*/ 1 w 173"/>
                <a:gd name="T45" fmla="*/ 1 h 1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3"/>
                <a:gd name="T70" fmla="*/ 0 h 159"/>
                <a:gd name="T71" fmla="*/ 173 w 173"/>
                <a:gd name="T72" fmla="*/ 159 h 1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3" h="159">
                  <a:moveTo>
                    <a:pt x="155" y="144"/>
                  </a:moveTo>
                  <a:lnTo>
                    <a:pt x="155" y="144"/>
                  </a:lnTo>
                  <a:lnTo>
                    <a:pt x="155" y="96"/>
                  </a:lnTo>
                  <a:lnTo>
                    <a:pt x="173" y="63"/>
                  </a:lnTo>
                  <a:lnTo>
                    <a:pt x="155" y="30"/>
                  </a:lnTo>
                  <a:lnTo>
                    <a:pt x="138" y="15"/>
                  </a:lnTo>
                  <a:lnTo>
                    <a:pt x="104" y="15"/>
                  </a:lnTo>
                  <a:lnTo>
                    <a:pt x="86" y="0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4" y="15"/>
                  </a:lnTo>
                  <a:lnTo>
                    <a:pt x="17" y="15"/>
                  </a:lnTo>
                  <a:lnTo>
                    <a:pt x="17" y="30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0" y="78"/>
                  </a:lnTo>
                  <a:lnTo>
                    <a:pt x="0" y="111"/>
                  </a:lnTo>
                  <a:lnTo>
                    <a:pt x="34" y="126"/>
                  </a:lnTo>
                  <a:lnTo>
                    <a:pt x="34" y="159"/>
                  </a:lnTo>
                  <a:lnTo>
                    <a:pt x="69" y="144"/>
                  </a:lnTo>
                  <a:lnTo>
                    <a:pt x="121" y="144"/>
                  </a:lnTo>
                  <a:lnTo>
                    <a:pt x="155" y="14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8" name="Freeform 1645">
              <a:extLst>
                <a:ext uri="{FF2B5EF4-FFF2-40B4-BE49-F238E27FC236}">
                  <a16:creationId xmlns:a16="http://schemas.microsoft.com/office/drawing/2014/main" id="{C5CECB9B-3617-4E3A-91FD-FF3278075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833" y="4612828"/>
              <a:ext cx="186140" cy="146279"/>
            </a:xfrm>
            <a:custGeom>
              <a:avLst/>
              <a:gdLst>
                <a:gd name="T0" fmla="*/ 0 w 208"/>
                <a:gd name="T1" fmla="*/ 1 h 144"/>
                <a:gd name="T2" fmla="*/ 0 w 208"/>
                <a:gd name="T3" fmla="*/ 1 h 144"/>
                <a:gd name="T4" fmla="*/ 0 w 208"/>
                <a:gd name="T5" fmla="*/ 1 h 144"/>
                <a:gd name="T6" fmla="*/ 0 w 208"/>
                <a:gd name="T7" fmla="*/ 1 h 144"/>
                <a:gd name="T8" fmla="*/ 0 w 208"/>
                <a:gd name="T9" fmla="*/ 1 h 144"/>
                <a:gd name="T10" fmla="*/ 0 w 208"/>
                <a:gd name="T11" fmla="*/ 0 h 144"/>
                <a:gd name="T12" fmla="*/ 0 w 208"/>
                <a:gd name="T13" fmla="*/ 0 h 144"/>
                <a:gd name="T14" fmla="*/ 0 w 208"/>
                <a:gd name="T15" fmla="*/ 1 h 144"/>
                <a:gd name="T16" fmla="*/ 0 w 208"/>
                <a:gd name="T17" fmla="*/ 1 h 144"/>
                <a:gd name="T18" fmla="*/ 0 w 208"/>
                <a:gd name="T19" fmla="*/ 1 h 144"/>
                <a:gd name="T20" fmla="*/ 0 w 208"/>
                <a:gd name="T21" fmla="*/ 1 h 144"/>
                <a:gd name="T22" fmla="*/ 0 w 208"/>
                <a:gd name="T23" fmla="*/ 1 h 144"/>
                <a:gd name="T24" fmla="*/ 0 w 208"/>
                <a:gd name="T25" fmla="*/ 1 h 144"/>
                <a:gd name="T26" fmla="*/ 0 w 208"/>
                <a:gd name="T27" fmla="*/ 1 h 144"/>
                <a:gd name="T28" fmla="*/ 0 w 208"/>
                <a:gd name="T29" fmla="*/ 1 h 144"/>
                <a:gd name="T30" fmla="*/ 0 w 208"/>
                <a:gd name="T31" fmla="*/ 1 h 144"/>
                <a:gd name="T32" fmla="*/ 0 w 208"/>
                <a:gd name="T33" fmla="*/ 1 h 144"/>
                <a:gd name="T34" fmla="*/ 0 w 208"/>
                <a:gd name="T35" fmla="*/ 1 h 144"/>
                <a:gd name="T36" fmla="*/ 0 w 208"/>
                <a:gd name="T37" fmla="*/ 1 h 1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8"/>
                <a:gd name="T58" fmla="*/ 0 h 144"/>
                <a:gd name="T59" fmla="*/ 208 w 208"/>
                <a:gd name="T60" fmla="*/ 144 h 1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8" h="144">
                  <a:moveTo>
                    <a:pt x="0" y="114"/>
                  </a:moveTo>
                  <a:lnTo>
                    <a:pt x="0" y="114"/>
                  </a:lnTo>
                  <a:lnTo>
                    <a:pt x="18" y="96"/>
                  </a:lnTo>
                  <a:lnTo>
                    <a:pt x="52" y="48"/>
                  </a:lnTo>
                  <a:lnTo>
                    <a:pt x="87" y="33"/>
                  </a:lnTo>
                  <a:lnTo>
                    <a:pt x="121" y="0"/>
                  </a:lnTo>
                  <a:lnTo>
                    <a:pt x="156" y="0"/>
                  </a:lnTo>
                  <a:lnTo>
                    <a:pt x="156" y="33"/>
                  </a:lnTo>
                  <a:lnTo>
                    <a:pt x="190" y="66"/>
                  </a:lnTo>
                  <a:lnTo>
                    <a:pt x="208" y="66"/>
                  </a:lnTo>
                  <a:lnTo>
                    <a:pt x="208" y="81"/>
                  </a:lnTo>
                  <a:lnTo>
                    <a:pt x="173" y="96"/>
                  </a:lnTo>
                  <a:lnTo>
                    <a:pt x="138" y="96"/>
                  </a:lnTo>
                  <a:lnTo>
                    <a:pt x="69" y="96"/>
                  </a:lnTo>
                  <a:lnTo>
                    <a:pt x="69" y="114"/>
                  </a:lnTo>
                  <a:lnTo>
                    <a:pt x="69" y="144"/>
                  </a:lnTo>
                  <a:lnTo>
                    <a:pt x="52" y="129"/>
                  </a:lnTo>
                  <a:lnTo>
                    <a:pt x="18" y="129"/>
                  </a:lnTo>
                  <a:lnTo>
                    <a:pt x="0" y="1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9" name="Freeform 1646">
              <a:extLst>
                <a:ext uri="{FF2B5EF4-FFF2-40B4-BE49-F238E27FC236}">
                  <a16:creationId xmlns:a16="http://schemas.microsoft.com/office/drawing/2014/main" id="{7DCD73B8-88AC-4F43-B6AD-59B5E9B11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6925" y="4711481"/>
              <a:ext cx="45501" cy="129269"/>
            </a:xfrm>
            <a:custGeom>
              <a:avLst/>
              <a:gdLst>
                <a:gd name="T0" fmla="*/ 1 w 52"/>
                <a:gd name="T1" fmla="*/ 0 h 129"/>
                <a:gd name="T2" fmla="*/ 1 w 52"/>
                <a:gd name="T3" fmla="*/ 0 h 129"/>
                <a:gd name="T4" fmla="*/ 0 w 52"/>
                <a:gd name="T5" fmla="*/ 0 h 129"/>
                <a:gd name="T6" fmla="*/ 1 w 52"/>
                <a:gd name="T7" fmla="*/ 0 h 129"/>
                <a:gd name="T8" fmla="*/ 1 w 52"/>
                <a:gd name="T9" fmla="*/ 0 h 129"/>
                <a:gd name="T10" fmla="*/ 1 w 52"/>
                <a:gd name="T11" fmla="*/ 0 h 129"/>
                <a:gd name="T12" fmla="*/ 1 w 52"/>
                <a:gd name="T13" fmla="*/ 0 h 129"/>
                <a:gd name="T14" fmla="*/ 1 w 52"/>
                <a:gd name="T15" fmla="*/ 0 h 129"/>
                <a:gd name="T16" fmla="*/ 1 w 52"/>
                <a:gd name="T17" fmla="*/ 0 h 129"/>
                <a:gd name="T18" fmla="*/ 1 w 52"/>
                <a:gd name="T19" fmla="*/ 0 h 129"/>
                <a:gd name="T20" fmla="*/ 1 w 52"/>
                <a:gd name="T21" fmla="*/ 0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129"/>
                <a:gd name="T35" fmla="*/ 52 w 52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129">
                  <a:moveTo>
                    <a:pt x="35" y="0"/>
                  </a:moveTo>
                  <a:lnTo>
                    <a:pt x="35" y="0"/>
                  </a:lnTo>
                  <a:lnTo>
                    <a:pt x="0" y="0"/>
                  </a:lnTo>
                  <a:lnTo>
                    <a:pt x="18" y="66"/>
                  </a:lnTo>
                  <a:lnTo>
                    <a:pt x="35" y="114"/>
                  </a:lnTo>
                  <a:lnTo>
                    <a:pt x="35" y="129"/>
                  </a:lnTo>
                  <a:lnTo>
                    <a:pt x="52" y="129"/>
                  </a:lnTo>
                  <a:lnTo>
                    <a:pt x="52" y="66"/>
                  </a:lnTo>
                  <a:lnTo>
                    <a:pt x="52" y="33"/>
                  </a:lnTo>
                  <a:lnTo>
                    <a:pt x="35" y="18"/>
                  </a:lnTo>
                  <a:lnTo>
                    <a:pt x="35" y="0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30" name="Freeform 1647">
              <a:extLst>
                <a:ext uri="{FF2B5EF4-FFF2-40B4-BE49-F238E27FC236}">
                  <a16:creationId xmlns:a16="http://schemas.microsoft.com/office/drawing/2014/main" id="{140557DF-4A3F-4002-854C-CC19DB8A7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471" y="4388310"/>
              <a:ext cx="384689" cy="306164"/>
            </a:xfrm>
            <a:custGeom>
              <a:avLst/>
              <a:gdLst>
                <a:gd name="T0" fmla="*/ 1 w 436"/>
                <a:gd name="T1" fmla="*/ 1 h 303"/>
                <a:gd name="T2" fmla="*/ 1 w 436"/>
                <a:gd name="T3" fmla="*/ 1 h 303"/>
                <a:gd name="T4" fmla="*/ 1 w 436"/>
                <a:gd name="T5" fmla="*/ 1 h 303"/>
                <a:gd name="T6" fmla="*/ 1 w 436"/>
                <a:gd name="T7" fmla="*/ 1 h 303"/>
                <a:gd name="T8" fmla="*/ 1 w 436"/>
                <a:gd name="T9" fmla="*/ 1 h 303"/>
                <a:gd name="T10" fmla="*/ 1 w 436"/>
                <a:gd name="T11" fmla="*/ 1 h 303"/>
                <a:gd name="T12" fmla="*/ 1 w 436"/>
                <a:gd name="T13" fmla="*/ 1 h 303"/>
                <a:gd name="T14" fmla="*/ 1 w 436"/>
                <a:gd name="T15" fmla="*/ 0 h 303"/>
                <a:gd name="T16" fmla="*/ 1 w 436"/>
                <a:gd name="T17" fmla="*/ 0 h 303"/>
                <a:gd name="T18" fmla="*/ 1 w 436"/>
                <a:gd name="T19" fmla="*/ 1 h 303"/>
                <a:gd name="T20" fmla="*/ 1 w 436"/>
                <a:gd name="T21" fmla="*/ 1 h 303"/>
                <a:gd name="T22" fmla="*/ 1 w 436"/>
                <a:gd name="T23" fmla="*/ 1 h 303"/>
                <a:gd name="T24" fmla="*/ 1 w 436"/>
                <a:gd name="T25" fmla="*/ 1 h 303"/>
                <a:gd name="T26" fmla="*/ 0 w 436"/>
                <a:gd name="T27" fmla="*/ 1 h 303"/>
                <a:gd name="T28" fmla="*/ 0 w 436"/>
                <a:gd name="T29" fmla="*/ 1 h 303"/>
                <a:gd name="T30" fmla="*/ 1 w 436"/>
                <a:gd name="T31" fmla="*/ 1 h 303"/>
                <a:gd name="T32" fmla="*/ 1 w 436"/>
                <a:gd name="T33" fmla="*/ 1 h 303"/>
                <a:gd name="T34" fmla="*/ 1 w 436"/>
                <a:gd name="T35" fmla="*/ 1 h 303"/>
                <a:gd name="T36" fmla="*/ 1 w 436"/>
                <a:gd name="T37" fmla="*/ 1 h 303"/>
                <a:gd name="T38" fmla="*/ 1 w 436"/>
                <a:gd name="T39" fmla="*/ 1 h 303"/>
                <a:gd name="T40" fmla="*/ 1 w 436"/>
                <a:gd name="T41" fmla="*/ 1 h 303"/>
                <a:gd name="T42" fmla="*/ 1 w 436"/>
                <a:gd name="T43" fmla="*/ 1 h 303"/>
                <a:gd name="T44" fmla="*/ 1 w 436"/>
                <a:gd name="T45" fmla="*/ 1 h 303"/>
                <a:gd name="T46" fmla="*/ 1 w 436"/>
                <a:gd name="T47" fmla="*/ 1 h 303"/>
                <a:gd name="T48" fmla="*/ 1 w 436"/>
                <a:gd name="T49" fmla="*/ 1 h 303"/>
                <a:gd name="T50" fmla="*/ 1 w 436"/>
                <a:gd name="T51" fmla="*/ 1 h 303"/>
                <a:gd name="T52" fmla="*/ 1 w 436"/>
                <a:gd name="T53" fmla="*/ 1 h 303"/>
                <a:gd name="T54" fmla="*/ 1 w 436"/>
                <a:gd name="T55" fmla="*/ 1 h 303"/>
                <a:gd name="T56" fmla="*/ 1 w 436"/>
                <a:gd name="T57" fmla="*/ 1 h 303"/>
                <a:gd name="T58" fmla="*/ 1 w 436"/>
                <a:gd name="T59" fmla="*/ 1 h 303"/>
                <a:gd name="T60" fmla="*/ 1 w 436"/>
                <a:gd name="T61" fmla="*/ 1 h 3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36"/>
                <a:gd name="T94" fmla="*/ 0 h 303"/>
                <a:gd name="T95" fmla="*/ 436 w 436"/>
                <a:gd name="T96" fmla="*/ 303 h 3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36" h="303">
                  <a:moveTo>
                    <a:pt x="366" y="255"/>
                  </a:moveTo>
                  <a:lnTo>
                    <a:pt x="366" y="255"/>
                  </a:lnTo>
                  <a:lnTo>
                    <a:pt x="366" y="240"/>
                  </a:lnTo>
                  <a:lnTo>
                    <a:pt x="418" y="175"/>
                  </a:lnTo>
                  <a:lnTo>
                    <a:pt x="436" y="79"/>
                  </a:lnTo>
                  <a:lnTo>
                    <a:pt x="401" y="48"/>
                  </a:lnTo>
                  <a:lnTo>
                    <a:pt x="401" y="15"/>
                  </a:lnTo>
                  <a:lnTo>
                    <a:pt x="384" y="0"/>
                  </a:lnTo>
                  <a:lnTo>
                    <a:pt x="313" y="0"/>
                  </a:lnTo>
                  <a:lnTo>
                    <a:pt x="140" y="111"/>
                  </a:lnTo>
                  <a:lnTo>
                    <a:pt x="105" y="111"/>
                  </a:lnTo>
                  <a:lnTo>
                    <a:pt x="105" y="192"/>
                  </a:lnTo>
                  <a:lnTo>
                    <a:pt x="86" y="207"/>
                  </a:lnTo>
                  <a:lnTo>
                    <a:pt x="0" y="222"/>
                  </a:lnTo>
                  <a:lnTo>
                    <a:pt x="0" y="255"/>
                  </a:lnTo>
                  <a:lnTo>
                    <a:pt x="34" y="288"/>
                  </a:lnTo>
                  <a:lnTo>
                    <a:pt x="52" y="288"/>
                  </a:lnTo>
                  <a:lnTo>
                    <a:pt x="52" y="303"/>
                  </a:lnTo>
                  <a:lnTo>
                    <a:pt x="52" y="288"/>
                  </a:lnTo>
                  <a:lnTo>
                    <a:pt x="69" y="288"/>
                  </a:lnTo>
                  <a:lnTo>
                    <a:pt x="86" y="303"/>
                  </a:lnTo>
                  <a:lnTo>
                    <a:pt x="86" y="288"/>
                  </a:lnTo>
                  <a:lnTo>
                    <a:pt x="123" y="255"/>
                  </a:lnTo>
                  <a:lnTo>
                    <a:pt x="140" y="255"/>
                  </a:lnTo>
                  <a:lnTo>
                    <a:pt x="192" y="270"/>
                  </a:lnTo>
                  <a:lnTo>
                    <a:pt x="209" y="270"/>
                  </a:lnTo>
                  <a:lnTo>
                    <a:pt x="244" y="288"/>
                  </a:lnTo>
                  <a:lnTo>
                    <a:pt x="278" y="270"/>
                  </a:lnTo>
                  <a:lnTo>
                    <a:pt x="332" y="270"/>
                  </a:lnTo>
                  <a:lnTo>
                    <a:pt x="349" y="255"/>
                  </a:lnTo>
                  <a:lnTo>
                    <a:pt x="366" y="25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31" name="Freeform 1648">
              <a:extLst>
                <a:ext uri="{FF2B5EF4-FFF2-40B4-BE49-F238E27FC236}">
                  <a16:creationId xmlns:a16="http://schemas.microsoft.com/office/drawing/2014/main" id="{AB469FAE-F3DE-4AB8-9AC9-67DFF8E3A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284" y="4565202"/>
              <a:ext cx="153050" cy="112260"/>
            </a:xfrm>
            <a:custGeom>
              <a:avLst/>
              <a:gdLst>
                <a:gd name="T0" fmla="*/ 0 w 173"/>
                <a:gd name="T1" fmla="*/ 0 h 113"/>
                <a:gd name="T2" fmla="*/ 0 w 173"/>
                <a:gd name="T3" fmla="*/ 0 h 113"/>
                <a:gd name="T4" fmla="*/ 0 w 173"/>
                <a:gd name="T5" fmla="*/ 0 h 113"/>
                <a:gd name="T6" fmla="*/ 0 w 173"/>
                <a:gd name="T7" fmla="*/ 0 h 113"/>
                <a:gd name="T8" fmla="*/ 0 w 173"/>
                <a:gd name="T9" fmla="*/ 0 h 113"/>
                <a:gd name="T10" fmla="*/ 0 w 173"/>
                <a:gd name="T11" fmla="*/ 0 h 113"/>
                <a:gd name="T12" fmla="*/ 0 w 173"/>
                <a:gd name="T13" fmla="*/ 0 h 113"/>
                <a:gd name="T14" fmla="*/ 0 w 173"/>
                <a:gd name="T15" fmla="*/ 0 h 113"/>
                <a:gd name="T16" fmla="*/ 0 w 173"/>
                <a:gd name="T17" fmla="*/ 0 h 113"/>
                <a:gd name="T18" fmla="*/ 0 w 173"/>
                <a:gd name="T19" fmla="*/ 0 h 113"/>
                <a:gd name="T20" fmla="*/ 0 w 173"/>
                <a:gd name="T21" fmla="*/ 0 h 113"/>
                <a:gd name="T22" fmla="*/ 0 w 173"/>
                <a:gd name="T23" fmla="*/ 0 h 113"/>
                <a:gd name="T24" fmla="*/ 0 w 173"/>
                <a:gd name="T25" fmla="*/ 0 h 113"/>
                <a:gd name="T26" fmla="*/ 0 w 173"/>
                <a:gd name="T27" fmla="*/ 0 h 113"/>
                <a:gd name="T28" fmla="*/ 0 w 173"/>
                <a:gd name="T29" fmla="*/ 0 h 113"/>
                <a:gd name="T30" fmla="*/ 0 w 173"/>
                <a:gd name="T31" fmla="*/ 0 h 113"/>
                <a:gd name="T32" fmla="*/ 0 w 173"/>
                <a:gd name="T33" fmla="*/ 0 h 113"/>
                <a:gd name="T34" fmla="*/ 0 w 173"/>
                <a:gd name="T35" fmla="*/ 0 h 1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73"/>
                <a:gd name="T55" fmla="*/ 0 h 113"/>
                <a:gd name="T56" fmla="*/ 173 w 173"/>
                <a:gd name="T57" fmla="*/ 113 h 1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73" h="113">
                  <a:moveTo>
                    <a:pt x="17" y="95"/>
                  </a:moveTo>
                  <a:lnTo>
                    <a:pt x="17" y="95"/>
                  </a:lnTo>
                  <a:lnTo>
                    <a:pt x="35" y="95"/>
                  </a:lnTo>
                  <a:lnTo>
                    <a:pt x="69" y="80"/>
                  </a:lnTo>
                  <a:lnTo>
                    <a:pt x="86" y="95"/>
                  </a:lnTo>
                  <a:lnTo>
                    <a:pt x="104" y="80"/>
                  </a:lnTo>
                  <a:lnTo>
                    <a:pt x="69" y="80"/>
                  </a:lnTo>
                  <a:lnTo>
                    <a:pt x="17" y="80"/>
                  </a:lnTo>
                  <a:lnTo>
                    <a:pt x="0" y="47"/>
                  </a:lnTo>
                  <a:lnTo>
                    <a:pt x="17" y="17"/>
                  </a:lnTo>
                  <a:lnTo>
                    <a:pt x="35" y="0"/>
                  </a:lnTo>
                  <a:lnTo>
                    <a:pt x="69" y="0"/>
                  </a:lnTo>
                  <a:lnTo>
                    <a:pt x="121" y="17"/>
                  </a:lnTo>
                  <a:lnTo>
                    <a:pt x="138" y="47"/>
                  </a:lnTo>
                  <a:lnTo>
                    <a:pt x="173" y="113"/>
                  </a:lnTo>
                  <a:lnTo>
                    <a:pt x="104" y="113"/>
                  </a:lnTo>
                  <a:lnTo>
                    <a:pt x="17" y="113"/>
                  </a:lnTo>
                  <a:lnTo>
                    <a:pt x="17" y="9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32" name="Freeform 1649">
              <a:extLst>
                <a:ext uri="{FF2B5EF4-FFF2-40B4-BE49-F238E27FC236}">
                  <a16:creationId xmlns:a16="http://schemas.microsoft.com/office/drawing/2014/main" id="{6E4B6D4E-93AB-4646-A5C8-91F2FEE7E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4880" y="4711481"/>
              <a:ext cx="95138" cy="159885"/>
            </a:xfrm>
            <a:custGeom>
              <a:avLst/>
              <a:gdLst>
                <a:gd name="T0" fmla="*/ 0 w 104"/>
                <a:gd name="T1" fmla="*/ 0 h 162"/>
                <a:gd name="T2" fmla="*/ 0 w 104"/>
                <a:gd name="T3" fmla="*/ 0 h 162"/>
                <a:gd name="T4" fmla="*/ 0 w 104"/>
                <a:gd name="T5" fmla="*/ 0 h 162"/>
                <a:gd name="T6" fmla="*/ 0 w 104"/>
                <a:gd name="T7" fmla="*/ 0 h 162"/>
                <a:gd name="T8" fmla="*/ 1 w 104"/>
                <a:gd name="T9" fmla="*/ 0 h 162"/>
                <a:gd name="T10" fmla="*/ 1 w 104"/>
                <a:gd name="T11" fmla="*/ 0 h 162"/>
                <a:gd name="T12" fmla="*/ 1 w 104"/>
                <a:gd name="T13" fmla="*/ 0 h 162"/>
                <a:gd name="T14" fmla="*/ 1 w 104"/>
                <a:gd name="T15" fmla="*/ 0 h 162"/>
                <a:gd name="T16" fmla="*/ 1 w 104"/>
                <a:gd name="T17" fmla="*/ 0 h 162"/>
                <a:gd name="T18" fmla="*/ 0 w 104"/>
                <a:gd name="T19" fmla="*/ 0 h 162"/>
                <a:gd name="T20" fmla="*/ 0 w 104"/>
                <a:gd name="T21" fmla="*/ 0 h 162"/>
                <a:gd name="T22" fmla="*/ 1 w 104"/>
                <a:gd name="T23" fmla="*/ 0 h 162"/>
                <a:gd name="T24" fmla="*/ 0 w 104"/>
                <a:gd name="T25" fmla="*/ 0 h 1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162"/>
                <a:gd name="T41" fmla="*/ 104 w 104"/>
                <a:gd name="T42" fmla="*/ 162 h 1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162">
                  <a:moveTo>
                    <a:pt x="0" y="48"/>
                  </a:moveTo>
                  <a:lnTo>
                    <a:pt x="0" y="4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69" y="0"/>
                  </a:lnTo>
                  <a:lnTo>
                    <a:pt x="87" y="66"/>
                  </a:lnTo>
                  <a:lnTo>
                    <a:pt x="104" y="114"/>
                  </a:lnTo>
                  <a:lnTo>
                    <a:pt x="104" y="129"/>
                  </a:lnTo>
                  <a:lnTo>
                    <a:pt x="18" y="162"/>
                  </a:lnTo>
                  <a:lnTo>
                    <a:pt x="0" y="162"/>
                  </a:lnTo>
                  <a:lnTo>
                    <a:pt x="0" y="114"/>
                  </a:lnTo>
                  <a:lnTo>
                    <a:pt x="18" y="81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33" name="Freeform 1650">
              <a:extLst>
                <a:ext uri="{FF2B5EF4-FFF2-40B4-BE49-F238E27FC236}">
                  <a16:creationId xmlns:a16="http://schemas.microsoft.com/office/drawing/2014/main" id="{33CD4AA5-DD02-44F1-9B69-B27DECC97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381" y="4646846"/>
              <a:ext cx="281278" cy="241531"/>
            </a:xfrm>
            <a:custGeom>
              <a:avLst/>
              <a:gdLst>
                <a:gd name="T0" fmla="*/ 0 w 317"/>
                <a:gd name="T1" fmla="*/ 1 h 240"/>
                <a:gd name="T2" fmla="*/ 0 w 317"/>
                <a:gd name="T3" fmla="*/ 1 h 240"/>
                <a:gd name="T4" fmla="*/ 0 w 317"/>
                <a:gd name="T5" fmla="*/ 1 h 240"/>
                <a:gd name="T6" fmla="*/ 0 w 317"/>
                <a:gd name="T7" fmla="*/ 1 h 240"/>
                <a:gd name="T8" fmla="*/ 0 w 317"/>
                <a:gd name="T9" fmla="*/ 1 h 240"/>
                <a:gd name="T10" fmla="*/ 0 w 317"/>
                <a:gd name="T11" fmla="*/ 1 h 240"/>
                <a:gd name="T12" fmla="*/ 0 w 317"/>
                <a:gd name="T13" fmla="*/ 1 h 240"/>
                <a:gd name="T14" fmla="*/ 0 w 317"/>
                <a:gd name="T15" fmla="*/ 1 h 240"/>
                <a:gd name="T16" fmla="*/ 0 w 317"/>
                <a:gd name="T17" fmla="*/ 1 h 240"/>
                <a:gd name="T18" fmla="*/ 0 w 317"/>
                <a:gd name="T19" fmla="*/ 1 h 240"/>
                <a:gd name="T20" fmla="*/ 0 w 317"/>
                <a:gd name="T21" fmla="*/ 1 h 240"/>
                <a:gd name="T22" fmla="*/ 0 w 317"/>
                <a:gd name="T23" fmla="*/ 0 h 240"/>
                <a:gd name="T24" fmla="*/ 0 w 317"/>
                <a:gd name="T25" fmla="*/ 0 h 240"/>
                <a:gd name="T26" fmla="*/ 0 w 317"/>
                <a:gd name="T27" fmla="*/ 1 h 240"/>
                <a:gd name="T28" fmla="*/ 0 w 317"/>
                <a:gd name="T29" fmla="*/ 1 h 240"/>
                <a:gd name="T30" fmla="*/ 0 w 317"/>
                <a:gd name="T31" fmla="*/ 1 h 240"/>
                <a:gd name="T32" fmla="*/ 0 w 317"/>
                <a:gd name="T33" fmla="*/ 1 h 240"/>
                <a:gd name="T34" fmla="*/ 0 w 317"/>
                <a:gd name="T35" fmla="*/ 1 h 240"/>
                <a:gd name="T36" fmla="*/ 0 w 317"/>
                <a:gd name="T37" fmla="*/ 0 h 240"/>
                <a:gd name="T38" fmla="*/ 0 w 317"/>
                <a:gd name="T39" fmla="*/ 0 h 240"/>
                <a:gd name="T40" fmla="*/ 0 w 317"/>
                <a:gd name="T41" fmla="*/ 1 h 240"/>
                <a:gd name="T42" fmla="*/ 0 w 317"/>
                <a:gd name="T43" fmla="*/ 1 h 240"/>
                <a:gd name="T44" fmla="*/ 0 w 317"/>
                <a:gd name="T45" fmla="*/ 1 h 240"/>
                <a:gd name="T46" fmla="*/ 0 w 317"/>
                <a:gd name="T47" fmla="*/ 1 h 240"/>
                <a:gd name="T48" fmla="*/ 0 w 317"/>
                <a:gd name="T49" fmla="*/ 1 h 240"/>
                <a:gd name="T50" fmla="*/ 0 w 317"/>
                <a:gd name="T51" fmla="*/ 1 h 240"/>
                <a:gd name="T52" fmla="*/ 0 w 317"/>
                <a:gd name="T53" fmla="*/ 1 h 240"/>
                <a:gd name="T54" fmla="*/ 0 w 317"/>
                <a:gd name="T55" fmla="*/ 1 h 240"/>
                <a:gd name="T56" fmla="*/ 0 w 317"/>
                <a:gd name="T57" fmla="*/ 1 h 240"/>
                <a:gd name="T58" fmla="*/ 0 w 317"/>
                <a:gd name="T59" fmla="*/ 1 h 240"/>
                <a:gd name="T60" fmla="*/ 0 w 317"/>
                <a:gd name="T61" fmla="*/ 1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17"/>
                <a:gd name="T94" fmla="*/ 0 h 240"/>
                <a:gd name="T95" fmla="*/ 317 w 317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17" h="240">
                  <a:moveTo>
                    <a:pt x="159" y="225"/>
                  </a:moveTo>
                  <a:lnTo>
                    <a:pt x="159" y="225"/>
                  </a:lnTo>
                  <a:lnTo>
                    <a:pt x="194" y="177"/>
                  </a:lnTo>
                  <a:lnTo>
                    <a:pt x="211" y="177"/>
                  </a:lnTo>
                  <a:lnTo>
                    <a:pt x="228" y="192"/>
                  </a:lnTo>
                  <a:lnTo>
                    <a:pt x="246" y="177"/>
                  </a:lnTo>
                  <a:lnTo>
                    <a:pt x="282" y="129"/>
                  </a:lnTo>
                  <a:lnTo>
                    <a:pt x="299" y="81"/>
                  </a:lnTo>
                  <a:lnTo>
                    <a:pt x="317" y="48"/>
                  </a:lnTo>
                  <a:lnTo>
                    <a:pt x="317" y="33"/>
                  </a:lnTo>
                  <a:lnTo>
                    <a:pt x="317" y="15"/>
                  </a:lnTo>
                  <a:lnTo>
                    <a:pt x="299" y="0"/>
                  </a:lnTo>
                  <a:lnTo>
                    <a:pt x="282" y="0"/>
                  </a:lnTo>
                  <a:lnTo>
                    <a:pt x="265" y="15"/>
                  </a:lnTo>
                  <a:lnTo>
                    <a:pt x="211" y="15"/>
                  </a:lnTo>
                  <a:lnTo>
                    <a:pt x="177" y="33"/>
                  </a:lnTo>
                  <a:lnTo>
                    <a:pt x="142" y="15"/>
                  </a:lnTo>
                  <a:lnTo>
                    <a:pt x="123" y="15"/>
                  </a:lnTo>
                  <a:lnTo>
                    <a:pt x="71" y="0"/>
                  </a:lnTo>
                  <a:lnTo>
                    <a:pt x="54" y="0"/>
                  </a:lnTo>
                  <a:lnTo>
                    <a:pt x="19" y="33"/>
                  </a:lnTo>
                  <a:lnTo>
                    <a:pt x="19" y="48"/>
                  </a:lnTo>
                  <a:lnTo>
                    <a:pt x="19" y="81"/>
                  </a:lnTo>
                  <a:lnTo>
                    <a:pt x="0" y="144"/>
                  </a:lnTo>
                  <a:lnTo>
                    <a:pt x="0" y="192"/>
                  </a:lnTo>
                  <a:lnTo>
                    <a:pt x="54" y="192"/>
                  </a:lnTo>
                  <a:lnTo>
                    <a:pt x="54" y="207"/>
                  </a:lnTo>
                  <a:lnTo>
                    <a:pt x="71" y="240"/>
                  </a:lnTo>
                  <a:lnTo>
                    <a:pt x="88" y="240"/>
                  </a:lnTo>
                  <a:lnTo>
                    <a:pt x="159" y="240"/>
                  </a:lnTo>
                  <a:lnTo>
                    <a:pt x="159" y="225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34" name="Freeform 1651">
              <a:extLst>
                <a:ext uri="{FF2B5EF4-FFF2-40B4-BE49-F238E27FC236}">
                  <a16:creationId xmlns:a16="http://schemas.microsoft.com/office/drawing/2014/main" id="{A3021CAE-B963-4AB2-9488-6B1075220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018" y="4677464"/>
              <a:ext cx="62048" cy="163288"/>
            </a:xfrm>
            <a:custGeom>
              <a:avLst/>
              <a:gdLst>
                <a:gd name="T0" fmla="*/ 1 w 69"/>
                <a:gd name="T1" fmla="*/ 1 h 159"/>
                <a:gd name="T2" fmla="*/ 1 w 69"/>
                <a:gd name="T3" fmla="*/ 1 h 159"/>
                <a:gd name="T4" fmla="*/ 0 w 69"/>
                <a:gd name="T5" fmla="*/ 1 h 159"/>
                <a:gd name="T6" fmla="*/ 0 w 69"/>
                <a:gd name="T7" fmla="*/ 1 h 159"/>
                <a:gd name="T8" fmla="*/ 1 w 69"/>
                <a:gd name="T9" fmla="*/ 1 h 159"/>
                <a:gd name="T10" fmla="*/ 1 w 69"/>
                <a:gd name="T11" fmla="*/ 1 h 159"/>
                <a:gd name="T12" fmla="*/ 1 w 69"/>
                <a:gd name="T13" fmla="*/ 1 h 159"/>
                <a:gd name="T14" fmla="*/ 1 w 69"/>
                <a:gd name="T15" fmla="*/ 1 h 159"/>
                <a:gd name="T16" fmla="*/ 1 w 69"/>
                <a:gd name="T17" fmla="*/ 1 h 159"/>
                <a:gd name="T18" fmla="*/ 1 w 69"/>
                <a:gd name="T19" fmla="*/ 1 h 159"/>
                <a:gd name="T20" fmla="*/ 1 w 69"/>
                <a:gd name="T21" fmla="*/ 1 h 159"/>
                <a:gd name="T22" fmla="*/ 1 w 69"/>
                <a:gd name="T23" fmla="*/ 0 h 159"/>
                <a:gd name="T24" fmla="*/ 1 w 69"/>
                <a:gd name="T25" fmla="*/ 0 h 159"/>
                <a:gd name="T26" fmla="*/ 1 w 69"/>
                <a:gd name="T27" fmla="*/ 1 h 1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9"/>
                <a:gd name="T43" fmla="*/ 0 h 159"/>
                <a:gd name="T44" fmla="*/ 69 w 69"/>
                <a:gd name="T45" fmla="*/ 159 h 1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9" h="159">
                  <a:moveTo>
                    <a:pt x="35" y="15"/>
                  </a:moveTo>
                  <a:lnTo>
                    <a:pt x="35" y="15"/>
                  </a:lnTo>
                  <a:lnTo>
                    <a:pt x="0" y="30"/>
                  </a:lnTo>
                  <a:lnTo>
                    <a:pt x="0" y="48"/>
                  </a:lnTo>
                  <a:lnTo>
                    <a:pt x="17" y="63"/>
                  </a:lnTo>
                  <a:lnTo>
                    <a:pt x="17" y="96"/>
                  </a:lnTo>
                  <a:lnTo>
                    <a:pt x="17" y="159"/>
                  </a:lnTo>
                  <a:lnTo>
                    <a:pt x="52" y="159"/>
                  </a:lnTo>
                  <a:lnTo>
                    <a:pt x="52" y="111"/>
                  </a:lnTo>
                  <a:lnTo>
                    <a:pt x="69" y="48"/>
                  </a:lnTo>
                  <a:lnTo>
                    <a:pt x="69" y="15"/>
                  </a:lnTo>
                  <a:lnTo>
                    <a:pt x="52" y="0"/>
                  </a:lnTo>
                  <a:lnTo>
                    <a:pt x="35" y="0"/>
                  </a:lnTo>
                  <a:lnTo>
                    <a:pt x="35" y="15"/>
                  </a:lnTo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35" name="Freeform 1652">
              <a:extLst>
                <a:ext uri="{FF2B5EF4-FFF2-40B4-BE49-F238E27FC236}">
                  <a16:creationId xmlns:a16="http://schemas.microsoft.com/office/drawing/2014/main" id="{17F09B01-7606-4695-B353-BB39B5156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332" y="4677464"/>
              <a:ext cx="165456" cy="129269"/>
            </a:xfrm>
            <a:custGeom>
              <a:avLst/>
              <a:gdLst>
                <a:gd name="T0" fmla="*/ 1 w 190"/>
                <a:gd name="T1" fmla="*/ 1 h 126"/>
                <a:gd name="T2" fmla="*/ 1 w 190"/>
                <a:gd name="T3" fmla="*/ 1 h 126"/>
                <a:gd name="T4" fmla="*/ 1 w 190"/>
                <a:gd name="T5" fmla="*/ 1 h 126"/>
                <a:gd name="T6" fmla="*/ 1 w 190"/>
                <a:gd name="T7" fmla="*/ 1 h 126"/>
                <a:gd name="T8" fmla="*/ 1 w 190"/>
                <a:gd name="T9" fmla="*/ 1 h 126"/>
                <a:gd name="T10" fmla="*/ 1 w 190"/>
                <a:gd name="T11" fmla="*/ 1 h 126"/>
                <a:gd name="T12" fmla="*/ 1 w 190"/>
                <a:gd name="T13" fmla="*/ 1 h 126"/>
                <a:gd name="T14" fmla="*/ 1 w 190"/>
                <a:gd name="T15" fmla="*/ 0 h 126"/>
                <a:gd name="T16" fmla="*/ 1 w 190"/>
                <a:gd name="T17" fmla="*/ 1 h 126"/>
                <a:gd name="T18" fmla="*/ 1 w 190"/>
                <a:gd name="T19" fmla="*/ 1 h 126"/>
                <a:gd name="T20" fmla="*/ 1 w 190"/>
                <a:gd name="T21" fmla="*/ 0 h 126"/>
                <a:gd name="T22" fmla="*/ 1 w 190"/>
                <a:gd name="T23" fmla="*/ 0 h 126"/>
                <a:gd name="T24" fmla="*/ 1 w 190"/>
                <a:gd name="T25" fmla="*/ 1 h 126"/>
                <a:gd name="T26" fmla="*/ 0 w 190"/>
                <a:gd name="T27" fmla="*/ 1 h 126"/>
                <a:gd name="T28" fmla="*/ 1 w 190"/>
                <a:gd name="T29" fmla="*/ 1 h 126"/>
                <a:gd name="T30" fmla="*/ 1 w 190"/>
                <a:gd name="T31" fmla="*/ 1 h 126"/>
                <a:gd name="T32" fmla="*/ 1 w 190"/>
                <a:gd name="T33" fmla="*/ 1 h 126"/>
                <a:gd name="T34" fmla="*/ 1 w 190"/>
                <a:gd name="T35" fmla="*/ 1 h 126"/>
                <a:gd name="T36" fmla="*/ 1 w 190"/>
                <a:gd name="T37" fmla="*/ 1 h 126"/>
                <a:gd name="T38" fmla="*/ 1 w 190"/>
                <a:gd name="T39" fmla="*/ 1 h 126"/>
                <a:gd name="T40" fmla="*/ 1 w 190"/>
                <a:gd name="T41" fmla="*/ 1 h 126"/>
                <a:gd name="T42" fmla="*/ 1 w 190"/>
                <a:gd name="T43" fmla="*/ 1 h 1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90"/>
                <a:gd name="T67" fmla="*/ 0 h 126"/>
                <a:gd name="T68" fmla="*/ 190 w 190"/>
                <a:gd name="T69" fmla="*/ 126 h 1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90" h="126">
                  <a:moveTo>
                    <a:pt x="173" y="126"/>
                  </a:moveTo>
                  <a:lnTo>
                    <a:pt x="173" y="126"/>
                  </a:lnTo>
                  <a:lnTo>
                    <a:pt x="190" y="126"/>
                  </a:lnTo>
                  <a:lnTo>
                    <a:pt x="190" y="111"/>
                  </a:lnTo>
                  <a:lnTo>
                    <a:pt x="190" y="96"/>
                  </a:lnTo>
                  <a:lnTo>
                    <a:pt x="190" y="78"/>
                  </a:lnTo>
                  <a:lnTo>
                    <a:pt x="190" y="63"/>
                  </a:lnTo>
                  <a:lnTo>
                    <a:pt x="156" y="0"/>
                  </a:lnTo>
                  <a:lnTo>
                    <a:pt x="121" y="15"/>
                  </a:lnTo>
                  <a:lnTo>
                    <a:pt x="87" y="15"/>
                  </a:lnTo>
                  <a:lnTo>
                    <a:pt x="104" y="0"/>
                  </a:lnTo>
                  <a:lnTo>
                    <a:pt x="35" y="0"/>
                  </a:lnTo>
                  <a:lnTo>
                    <a:pt x="35" y="15"/>
                  </a:lnTo>
                  <a:lnTo>
                    <a:pt x="0" y="48"/>
                  </a:lnTo>
                  <a:lnTo>
                    <a:pt x="52" y="78"/>
                  </a:lnTo>
                  <a:lnTo>
                    <a:pt x="69" y="63"/>
                  </a:lnTo>
                  <a:lnTo>
                    <a:pt x="87" y="63"/>
                  </a:lnTo>
                  <a:lnTo>
                    <a:pt x="121" y="96"/>
                  </a:lnTo>
                  <a:lnTo>
                    <a:pt x="121" y="111"/>
                  </a:lnTo>
                  <a:lnTo>
                    <a:pt x="138" y="96"/>
                  </a:lnTo>
                  <a:lnTo>
                    <a:pt x="156" y="126"/>
                  </a:lnTo>
                  <a:lnTo>
                    <a:pt x="173" y="126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grpSp>
          <p:nvGrpSpPr>
            <p:cNvPr id="336" name="Group 1653">
              <a:extLst>
                <a:ext uri="{FF2B5EF4-FFF2-40B4-BE49-F238E27FC236}">
                  <a16:creationId xmlns:a16="http://schemas.microsoft.com/office/drawing/2014/main" id="{700FD29D-755A-4C3E-AFF5-E3FEAE95DE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4722" y="2934259"/>
              <a:ext cx="5377051" cy="2439031"/>
              <a:chOff x="1442" y="1902"/>
              <a:chExt cx="3028" cy="1207"/>
            </a:xfrm>
            <a:grpFill/>
          </p:grpSpPr>
          <p:sp>
            <p:nvSpPr>
              <p:cNvPr id="470" name="Freeform 1654">
                <a:extLst>
                  <a:ext uri="{FF2B5EF4-FFF2-40B4-BE49-F238E27FC236}">
                    <a16:creationId xmlns:a16="http://schemas.microsoft.com/office/drawing/2014/main" id="{2EC43CEF-3B4C-4ED6-A390-FAEFBC3F7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" y="1981"/>
                <a:ext cx="53" cy="32"/>
              </a:xfrm>
              <a:custGeom>
                <a:avLst/>
                <a:gdLst>
                  <a:gd name="T0" fmla="*/ 0 w 106"/>
                  <a:gd name="T1" fmla="*/ 1 h 63"/>
                  <a:gd name="T2" fmla="*/ 0 w 106"/>
                  <a:gd name="T3" fmla="*/ 1 h 63"/>
                  <a:gd name="T4" fmla="*/ 1 w 106"/>
                  <a:gd name="T5" fmla="*/ 1 h 63"/>
                  <a:gd name="T6" fmla="*/ 1 w 106"/>
                  <a:gd name="T7" fmla="*/ 1 h 63"/>
                  <a:gd name="T8" fmla="*/ 1 w 106"/>
                  <a:gd name="T9" fmla="*/ 1 h 63"/>
                  <a:gd name="T10" fmla="*/ 1 w 106"/>
                  <a:gd name="T11" fmla="*/ 0 h 63"/>
                  <a:gd name="T12" fmla="*/ 0 w 106"/>
                  <a:gd name="T13" fmla="*/ 1 h 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63"/>
                  <a:gd name="T23" fmla="*/ 106 w 106"/>
                  <a:gd name="T24" fmla="*/ 63 h 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63">
                    <a:moveTo>
                      <a:pt x="0" y="48"/>
                    </a:moveTo>
                    <a:lnTo>
                      <a:pt x="0" y="48"/>
                    </a:lnTo>
                    <a:lnTo>
                      <a:pt x="19" y="63"/>
                    </a:lnTo>
                    <a:lnTo>
                      <a:pt x="37" y="48"/>
                    </a:lnTo>
                    <a:lnTo>
                      <a:pt x="106" y="33"/>
                    </a:lnTo>
                    <a:lnTo>
                      <a:pt x="37" y="0"/>
                    </a:lnTo>
                    <a:lnTo>
                      <a:pt x="0" y="48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1" name="Freeform 1655">
                <a:extLst>
                  <a:ext uri="{FF2B5EF4-FFF2-40B4-BE49-F238E27FC236}">
                    <a16:creationId xmlns:a16="http://schemas.microsoft.com/office/drawing/2014/main" id="{DB199F51-F49C-406D-91E0-297AD0664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2022"/>
                <a:ext cx="18" cy="39"/>
              </a:xfrm>
              <a:custGeom>
                <a:avLst/>
                <a:gdLst>
                  <a:gd name="T0" fmla="*/ 0 w 34"/>
                  <a:gd name="T1" fmla="*/ 1 h 78"/>
                  <a:gd name="T2" fmla="*/ 0 w 34"/>
                  <a:gd name="T3" fmla="*/ 1 h 78"/>
                  <a:gd name="T4" fmla="*/ 1 w 34"/>
                  <a:gd name="T5" fmla="*/ 1 h 78"/>
                  <a:gd name="T6" fmla="*/ 1 w 34"/>
                  <a:gd name="T7" fmla="*/ 1 h 78"/>
                  <a:gd name="T8" fmla="*/ 1 w 34"/>
                  <a:gd name="T9" fmla="*/ 1 h 78"/>
                  <a:gd name="T10" fmla="*/ 1 w 34"/>
                  <a:gd name="T11" fmla="*/ 0 h 78"/>
                  <a:gd name="T12" fmla="*/ 0 w 34"/>
                  <a:gd name="T13" fmla="*/ 1 h 78"/>
                  <a:gd name="T14" fmla="*/ 1 w 34"/>
                  <a:gd name="T15" fmla="*/ 1 h 78"/>
                  <a:gd name="T16" fmla="*/ 0 w 34"/>
                  <a:gd name="T17" fmla="*/ 1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4"/>
                  <a:gd name="T28" fmla="*/ 0 h 78"/>
                  <a:gd name="T29" fmla="*/ 34 w 34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4" h="78">
                    <a:moveTo>
                      <a:pt x="0" y="78"/>
                    </a:moveTo>
                    <a:lnTo>
                      <a:pt x="0" y="78"/>
                    </a:lnTo>
                    <a:lnTo>
                      <a:pt x="17" y="78"/>
                    </a:lnTo>
                    <a:lnTo>
                      <a:pt x="17" y="30"/>
                    </a:lnTo>
                    <a:lnTo>
                      <a:pt x="34" y="15"/>
                    </a:lnTo>
                    <a:lnTo>
                      <a:pt x="17" y="0"/>
                    </a:lnTo>
                    <a:lnTo>
                      <a:pt x="0" y="30"/>
                    </a:lnTo>
                    <a:lnTo>
                      <a:pt x="17" y="48"/>
                    </a:lnTo>
                    <a:lnTo>
                      <a:pt x="0" y="78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2" name="Freeform 1656">
                <a:extLst>
                  <a:ext uri="{FF2B5EF4-FFF2-40B4-BE49-F238E27FC236}">
                    <a16:creationId xmlns:a16="http://schemas.microsoft.com/office/drawing/2014/main" id="{60A6F31A-82B9-4AB9-AF41-8592BC40B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7" y="2118"/>
                <a:ext cx="43" cy="72"/>
              </a:xfrm>
              <a:custGeom>
                <a:avLst/>
                <a:gdLst>
                  <a:gd name="T0" fmla="*/ 0 w 87"/>
                  <a:gd name="T1" fmla="*/ 1 h 144"/>
                  <a:gd name="T2" fmla="*/ 0 w 87"/>
                  <a:gd name="T3" fmla="*/ 1 h 144"/>
                  <a:gd name="T4" fmla="*/ 0 w 87"/>
                  <a:gd name="T5" fmla="*/ 1 h 144"/>
                  <a:gd name="T6" fmla="*/ 0 w 87"/>
                  <a:gd name="T7" fmla="*/ 1 h 144"/>
                  <a:gd name="T8" fmla="*/ 0 w 87"/>
                  <a:gd name="T9" fmla="*/ 1 h 144"/>
                  <a:gd name="T10" fmla="*/ 0 w 87"/>
                  <a:gd name="T11" fmla="*/ 1 h 144"/>
                  <a:gd name="T12" fmla="*/ 0 w 87"/>
                  <a:gd name="T13" fmla="*/ 1 h 144"/>
                  <a:gd name="T14" fmla="*/ 0 w 87"/>
                  <a:gd name="T15" fmla="*/ 1 h 144"/>
                  <a:gd name="T16" fmla="*/ 0 w 87"/>
                  <a:gd name="T17" fmla="*/ 1 h 144"/>
                  <a:gd name="T18" fmla="*/ 0 w 87"/>
                  <a:gd name="T19" fmla="*/ 1 h 144"/>
                  <a:gd name="T20" fmla="*/ 0 w 87"/>
                  <a:gd name="T21" fmla="*/ 1 h 144"/>
                  <a:gd name="T22" fmla="*/ 0 w 87"/>
                  <a:gd name="T23" fmla="*/ 0 h 144"/>
                  <a:gd name="T24" fmla="*/ 0 w 87"/>
                  <a:gd name="T25" fmla="*/ 1 h 1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"/>
                  <a:gd name="T40" fmla="*/ 0 h 144"/>
                  <a:gd name="T41" fmla="*/ 87 w 87"/>
                  <a:gd name="T42" fmla="*/ 144 h 1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" h="144">
                    <a:moveTo>
                      <a:pt x="0" y="16"/>
                    </a:moveTo>
                    <a:lnTo>
                      <a:pt x="0" y="16"/>
                    </a:lnTo>
                    <a:lnTo>
                      <a:pt x="35" y="64"/>
                    </a:lnTo>
                    <a:lnTo>
                      <a:pt x="35" y="79"/>
                    </a:lnTo>
                    <a:lnTo>
                      <a:pt x="52" y="79"/>
                    </a:lnTo>
                    <a:lnTo>
                      <a:pt x="52" y="96"/>
                    </a:lnTo>
                    <a:lnTo>
                      <a:pt x="70" y="96"/>
                    </a:lnTo>
                    <a:lnTo>
                      <a:pt x="52" y="144"/>
                    </a:lnTo>
                    <a:lnTo>
                      <a:pt x="70" y="144"/>
                    </a:lnTo>
                    <a:lnTo>
                      <a:pt x="87" y="112"/>
                    </a:lnTo>
                    <a:lnTo>
                      <a:pt x="35" y="16"/>
                    </a:lnTo>
                    <a:lnTo>
                      <a:pt x="0" y="0"/>
                    </a:lnTo>
                    <a:lnTo>
                      <a:pt x="0" y="16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3" name="Freeform 1657">
                <a:extLst>
                  <a:ext uri="{FF2B5EF4-FFF2-40B4-BE49-F238E27FC236}">
                    <a16:creationId xmlns:a16="http://schemas.microsoft.com/office/drawing/2014/main" id="{74832351-217B-47B8-B08D-703E99867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" y="2133"/>
                <a:ext cx="44" cy="64"/>
              </a:xfrm>
              <a:custGeom>
                <a:avLst/>
                <a:gdLst>
                  <a:gd name="T0" fmla="*/ 0 w 86"/>
                  <a:gd name="T1" fmla="*/ 0 h 129"/>
                  <a:gd name="T2" fmla="*/ 0 w 86"/>
                  <a:gd name="T3" fmla="*/ 0 h 129"/>
                  <a:gd name="T4" fmla="*/ 0 w 86"/>
                  <a:gd name="T5" fmla="*/ 0 h 129"/>
                  <a:gd name="T6" fmla="*/ 1 w 86"/>
                  <a:gd name="T7" fmla="*/ 0 h 129"/>
                  <a:gd name="T8" fmla="*/ 1 w 86"/>
                  <a:gd name="T9" fmla="*/ 0 h 129"/>
                  <a:gd name="T10" fmla="*/ 1 w 86"/>
                  <a:gd name="T11" fmla="*/ 0 h 129"/>
                  <a:gd name="T12" fmla="*/ 1 w 86"/>
                  <a:gd name="T13" fmla="*/ 0 h 129"/>
                  <a:gd name="T14" fmla="*/ 1 w 86"/>
                  <a:gd name="T15" fmla="*/ 0 h 129"/>
                  <a:gd name="T16" fmla="*/ 1 w 86"/>
                  <a:gd name="T17" fmla="*/ 0 h 129"/>
                  <a:gd name="T18" fmla="*/ 1 w 86"/>
                  <a:gd name="T19" fmla="*/ 0 h 129"/>
                  <a:gd name="T20" fmla="*/ 1 w 86"/>
                  <a:gd name="T21" fmla="*/ 0 h 129"/>
                  <a:gd name="T22" fmla="*/ 1 w 86"/>
                  <a:gd name="T23" fmla="*/ 0 h 129"/>
                  <a:gd name="T24" fmla="*/ 1 w 86"/>
                  <a:gd name="T25" fmla="*/ 0 h 129"/>
                  <a:gd name="T26" fmla="*/ 1 w 86"/>
                  <a:gd name="T27" fmla="*/ 0 h 129"/>
                  <a:gd name="T28" fmla="*/ 0 w 86"/>
                  <a:gd name="T29" fmla="*/ 0 h 1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6"/>
                  <a:gd name="T46" fmla="*/ 0 h 129"/>
                  <a:gd name="T47" fmla="*/ 86 w 86"/>
                  <a:gd name="T48" fmla="*/ 129 h 12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6" h="129">
                    <a:moveTo>
                      <a:pt x="0" y="0"/>
                    </a:moveTo>
                    <a:lnTo>
                      <a:pt x="0" y="0"/>
                    </a:lnTo>
                    <a:lnTo>
                      <a:pt x="0" y="17"/>
                    </a:lnTo>
                    <a:lnTo>
                      <a:pt x="17" y="17"/>
                    </a:lnTo>
                    <a:lnTo>
                      <a:pt x="34" y="17"/>
                    </a:lnTo>
                    <a:lnTo>
                      <a:pt x="17" y="48"/>
                    </a:lnTo>
                    <a:lnTo>
                      <a:pt x="51" y="81"/>
                    </a:lnTo>
                    <a:lnTo>
                      <a:pt x="69" y="129"/>
                    </a:lnTo>
                    <a:lnTo>
                      <a:pt x="86" y="113"/>
                    </a:lnTo>
                    <a:lnTo>
                      <a:pt x="69" y="81"/>
                    </a:lnTo>
                    <a:lnTo>
                      <a:pt x="69" y="65"/>
                    </a:lnTo>
                    <a:lnTo>
                      <a:pt x="34" y="65"/>
                    </a:lnTo>
                    <a:lnTo>
                      <a:pt x="34" y="17"/>
                    </a:lnTo>
                    <a:lnTo>
                      <a:pt x="17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4" name="Freeform 1658">
                <a:extLst>
                  <a:ext uri="{FF2B5EF4-FFF2-40B4-BE49-F238E27FC236}">
                    <a16:creationId xmlns:a16="http://schemas.microsoft.com/office/drawing/2014/main" id="{77C9B792-1084-4767-9547-7A6BD7EE7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4" y="2269"/>
                <a:ext cx="111" cy="80"/>
              </a:xfrm>
              <a:custGeom>
                <a:avLst/>
                <a:gdLst>
                  <a:gd name="T0" fmla="*/ 0 w 223"/>
                  <a:gd name="T1" fmla="*/ 0 h 159"/>
                  <a:gd name="T2" fmla="*/ 0 w 223"/>
                  <a:gd name="T3" fmla="*/ 0 h 159"/>
                  <a:gd name="T4" fmla="*/ 0 w 223"/>
                  <a:gd name="T5" fmla="*/ 1 h 159"/>
                  <a:gd name="T6" fmla="*/ 0 w 223"/>
                  <a:gd name="T7" fmla="*/ 1 h 159"/>
                  <a:gd name="T8" fmla="*/ 0 w 223"/>
                  <a:gd name="T9" fmla="*/ 1 h 159"/>
                  <a:gd name="T10" fmla="*/ 0 w 223"/>
                  <a:gd name="T11" fmla="*/ 1 h 159"/>
                  <a:gd name="T12" fmla="*/ 0 w 223"/>
                  <a:gd name="T13" fmla="*/ 1 h 159"/>
                  <a:gd name="T14" fmla="*/ 0 w 223"/>
                  <a:gd name="T15" fmla="*/ 1 h 159"/>
                  <a:gd name="T16" fmla="*/ 0 w 223"/>
                  <a:gd name="T17" fmla="*/ 1 h 159"/>
                  <a:gd name="T18" fmla="*/ 0 w 223"/>
                  <a:gd name="T19" fmla="*/ 1 h 159"/>
                  <a:gd name="T20" fmla="*/ 0 w 223"/>
                  <a:gd name="T21" fmla="*/ 1 h 159"/>
                  <a:gd name="T22" fmla="*/ 0 w 223"/>
                  <a:gd name="T23" fmla="*/ 1 h 159"/>
                  <a:gd name="T24" fmla="*/ 0 w 223"/>
                  <a:gd name="T25" fmla="*/ 1 h 159"/>
                  <a:gd name="T26" fmla="*/ 0 w 223"/>
                  <a:gd name="T27" fmla="*/ 1 h 159"/>
                  <a:gd name="T28" fmla="*/ 0 w 223"/>
                  <a:gd name="T29" fmla="*/ 1 h 159"/>
                  <a:gd name="T30" fmla="*/ 0 w 223"/>
                  <a:gd name="T31" fmla="*/ 1 h 159"/>
                  <a:gd name="T32" fmla="*/ 0 w 223"/>
                  <a:gd name="T33" fmla="*/ 1 h 159"/>
                  <a:gd name="T34" fmla="*/ 0 w 223"/>
                  <a:gd name="T35" fmla="*/ 1 h 159"/>
                  <a:gd name="T36" fmla="*/ 0 w 223"/>
                  <a:gd name="T37" fmla="*/ 1 h 159"/>
                  <a:gd name="T38" fmla="*/ 0 w 223"/>
                  <a:gd name="T39" fmla="*/ 1 h 159"/>
                  <a:gd name="T40" fmla="*/ 0 w 223"/>
                  <a:gd name="T41" fmla="*/ 1 h 159"/>
                  <a:gd name="T42" fmla="*/ 0 w 223"/>
                  <a:gd name="T43" fmla="*/ 1 h 159"/>
                  <a:gd name="T44" fmla="*/ 0 w 223"/>
                  <a:gd name="T45" fmla="*/ 1 h 159"/>
                  <a:gd name="T46" fmla="*/ 0 w 223"/>
                  <a:gd name="T47" fmla="*/ 1 h 159"/>
                  <a:gd name="T48" fmla="*/ 0 w 223"/>
                  <a:gd name="T49" fmla="*/ 1 h 159"/>
                  <a:gd name="T50" fmla="*/ 0 w 223"/>
                  <a:gd name="T51" fmla="*/ 0 h 1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3"/>
                  <a:gd name="T79" fmla="*/ 0 h 159"/>
                  <a:gd name="T80" fmla="*/ 223 w 223"/>
                  <a:gd name="T81" fmla="*/ 159 h 1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3" h="159">
                    <a:moveTo>
                      <a:pt x="104" y="0"/>
                    </a:moveTo>
                    <a:lnTo>
                      <a:pt x="104" y="0"/>
                    </a:lnTo>
                    <a:lnTo>
                      <a:pt x="104" y="15"/>
                    </a:lnTo>
                    <a:lnTo>
                      <a:pt x="18" y="15"/>
                    </a:lnTo>
                    <a:lnTo>
                      <a:pt x="0" y="63"/>
                    </a:lnTo>
                    <a:lnTo>
                      <a:pt x="18" y="48"/>
                    </a:lnTo>
                    <a:lnTo>
                      <a:pt x="0" y="111"/>
                    </a:lnTo>
                    <a:lnTo>
                      <a:pt x="0" y="144"/>
                    </a:lnTo>
                    <a:lnTo>
                      <a:pt x="0" y="159"/>
                    </a:lnTo>
                    <a:lnTo>
                      <a:pt x="18" y="159"/>
                    </a:lnTo>
                    <a:lnTo>
                      <a:pt x="35" y="144"/>
                    </a:lnTo>
                    <a:lnTo>
                      <a:pt x="35" y="80"/>
                    </a:lnTo>
                    <a:lnTo>
                      <a:pt x="52" y="48"/>
                    </a:lnTo>
                    <a:lnTo>
                      <a:pt x="70" y="32"/>
                    </a:lnTo>
                    <a:lnTo>
                      <a:pt x="70" y="15"/>
                    </a:lnTo>
                    <a:lnTo>
                      <a:pt x="121" y="32"/>
                    </a:lnTo>
                    <a:lnTo>
                      <a:pt x="121" y="63"/>
                    </a:lnTo>
                    <a:lnTo>
                      <a:pt x="104" y="96"/>
                    </a:lnTo>
                    <a:lnTo>
                      <a:pt x="139" y="80"/>
                    </a:lnTo>
                    <a:lnTo>
                      <a:pt x="139" y="111"/>
                    </a:lnTo>
                    <a:lnTo>
                      <a:pt x="173" y="96"/>
                    </a:lnTo>
                    <a:lnTo>
                      <a:pt x="173" y="32"/>
                    </a:lnTo>
                    <a:lnTo>
                      <a:pt x="206" y="63"/>
                    </a:lnTo>
                    <a:lnTo>
                      <a:pt x="223" y="48"/>
                    </a:lnTo>
                    <a:lnTo>
                      <a:pt x="190" y="15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5" name="Freeform 1659">
                <a:extLst>
                  <a:ext uri="{FF2B5EF4-FFF2-40B4-BE49-F238E27FC236}">
                    <a16:creationId xmlns:a16="http://schemas.microsoft.com/office/drawing/2014/main" id="{36054BA6-F8D7-44EB-A375-89A589FD2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" y="2214"/>
                <a:ext cx="105" cy="48"/>
              </a:xfrm>
              <a:custGeom>
                <a:avLst/>
                <a:gdLst>
                  <a:gd name="T0" fmla="*/ 1 w 209"/>
                  <a:gd name="T1" fmla="*/ 1 h 96"/>
                  <a:gd name="T2" fmla="*/ 1 w 209"/>
                  <a:gd name="T3" fmla="*/ 1 h 96"/>
                  <a:gd name="T4" fmla="*/ 1 w 209"/>
                  <a:gd name="T5" fmla="*/ 1 h 96"/>
                  <a:gd name="T6" fmla="*/ 1 w 209"/>
                  <a:gd name="T7" fmla="*/ 1 h 96"/>
                  <a:gd name="T8" fmla="*/ 1 w 209"/>
                  <a:gd name="T9" fmla="*/ 1 h 96"/>
                  <a:gd name="T10" fmla="*/ 1 w 209"/>
                  <a:gd name="T11" fmla="*/ 1 h 96"/>
                  <a:gd name="T12" fmla="*/ 1 w 209"/>
                  <a:gd name="T13" fmla="*/ 1 h 96"/>
                  <a:gd name="T14" fmla="*/ 1 w 209"/>
                  <a:gd name="T15" fmla="*/ 1 h 96"/>
                  <a:gd name="T16" fmla="*/ 1 w 209"/>
                  <a:gd name="T17" fmla="*/ 1 h 96"/>
                  <a:gd name="T18" fmla="*/ 0 w 209"/>
                  <a:gd name="T19" fmla="*/ 1 h 96"/>
                  <a:gd name="T20" fmla="*/ 1 w 209"/>
                  <a:gd name="T21" fmla="*/ 1 h 96"/>
                  <a:gd name="T22" fmla="*/ 1 w 209"/>
                  <a:gd name="T23" fmla="*/ 0 h 96"/>
                  <a:gd name="T24" fmla="*/ 1 w 209"/>
                  <a:gd name="T25" fmla="*/ 1 h 96"/>
                  <a:gd name="T26" fmla="*/ 1 w 209"/>
                  <a:gd name="T27" fmla="*/ 1 h 96"/>
                  <a:gd name="T28" fmla="*/ 1 w 209"/>
                  <a:gd name="T29" fmla="*/ 1 h 96"/>
                  <a:gd name="T30" fmla="*/ 1 w 209"/>
                  <a:gd name="T31" fmla="*/ 1 h 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9"/>
                  <a:gd name="T49" fmla="*/ 0 h 96"/>
                  <a:gd name="T50" fmla="*/ 209 w 209"/>
                  <a:gd name="T51" fmla="*/ 96 h 9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9" h="96">
                    <a:moveTo>
                      <a:pt x="209" y="96"/>
                    </a:moveTo>
                    <a:lnTo>
                      <a:pt x="209" y="96"/>
                    </a:lnTo>
                    <a:lnTo>
                      <a:pt x="192" y="96"/>
                    </a:lnTo>
                    <a:lnTo>
                      <a:pt x="138" y="96"/>
                    </a:lnTo>
                    <a:lnTo>
                      <a:pt x="120" y="79"/>
                    </a:lnTo>
                    <a:lnTo>
                      <a:pt x="103" y="96"/>
                    </a:lnTo>
                    <a:lnTo>
                      <a:pt x="103" y="79"/>
                    </a:lnTo>
                    <a:lnTo>
                      <a:pt x="51" y="96"/>
                    </a:lnTo>
                    <a:lnTo>
                      <a:pt x="34" y="79"/>
                    </a:lnTo>
                    <a:lnTo>
                      <a:pt x="0" y="96"/>
                    </a:lnTo>
                    <a:lnTo>
                      <a:pt x="69" y="48"/>
                    </a:lnTo>
                    <a:lnTo>
                      <a:pt x="120" y="0"/>
                    </a:lnTo>
                    <a:lnTo>
                      <a:pt x="157" y="16"/>
                    </a:lnTo>
                    <a:lnTo>
                      <a:pt x="174" y="48"/>
                    </a:lnTo>
                    <a:lnTo>
                      <a:pt x="192" y="48"/>
                    </a:lnTo>
                    <a:lnTo>
                      <a:pt x="209" y="96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6" name="Freeform 1660">
                <a:extLst>
                  <a:ext uri="{FF2B5EF4-FFF2-40B4-BE49-F238E27FC236}">
                    <a16:creationId xmlns:a16="http://schemas.microsoft.com/office/drawing/2014/main" id="{9EBD27CA-8E9B-4F8E-A495-D812D0114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6" y="2301"/>
                <a:ext cx="43" cy="16"/>
              </a:xfrm>
              <a:custGeom>
                <a:avLst/>
                <a:gdLst>
                  <a:gd name="T0" fmla="*/ 1 w 86"/>
                  <a:gd name="T1" fmla="*/ 0 h 33"/>
                  <a:gd name="T2" fmla="*/ 1 w 86"/>
                  <a:gd name="T3" fmla="*/ 0 h 33"/>
                  <a:gd name="T4" fmla="*/ 0 w 86"/>
                  <a:gd name="T5" fmla="*/ 0 h 33"/>
                  <a:gd name="T6" fmla="*/ 1 w 86"/>
                  <a:gd name="T7" fmla="*/ 0 h 33"/>
                  <a:gd name="T8" fmla="*/ 1 w 86"/>
                  <a:gd name="T9" fmla="*/ 0 h 33"/>
                  <a:gd name="T10" fmla="*/ 1 w 86"/>
                  <a:gd name="T11" fmla="*/ 0 h 33"/>
                  <a:gd name="T12" fmla="*/ 1 w 86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33"/>
                  <a:gd name="T23" fmla="*/ 86 w 86"/>
                  <a:gd name="T24" fmla="*/ 33 h 3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33">
                    <a:moveTo>
                      <a:pt x="17" y="33"/>
                    </a:moveTo>
                    <a:lnTo>
                      <a:pt x="17" y="33"/>
                    </a:lnTo>
                    <a:lnTo>
                      <a:pt x="0" y="33"/>
                    </a:lnTo>
                    <a:lnTo>
                      <a:pt x="69" y="17"/>
                    </a:lnTo>
                    <a:lnTo>
                      <a:pt x="86" y="0"/>
                    </a:lnTo>
                    <a:lnTo>
                      <a:pt x="86" y="33"/>
                    </a:lnTo>
                    <a:lnTo>
                      <a:pt x="17" y="33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7" name="Freeform 1661">
                <a:extLst>
                  <a:ext uri="{FF2B5EF4-FFF2-40B4-BE49-F238E27FC236}">
                    <a16:creationId xmlns:a16="http://schemas.microsoft.com/office/drawing/2014/main" id="{572C29FF-144F-4975-9075-DD8F92278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3" y="2325"/>
                <a:ext cx="62" cy="24"/>
              </a:xfrm>
              <a:custGeom>
                <a:avLst/>
                <a:gdLst>
                  <a:gd name="T0" fmla="*/ 0 w 123"/>
                  <a:gd name="T1" fmla="*/ 1 h 48"/>
                  <a:gd name="T2" fmla="*/ 1 w 123"/>
                  <a:gd name="T3" fmla="*/ 1 h 48"/>
                  <a:gd name="T4" fmla="*/ 1 w 123"/>
                  <a:gd name="T5" fmla="*/ 1 h 48"/>
                  <a:gd name="T6" fmla="*/ 1 w 123"/>
                  <a:gd name="T7" fmla="*/ 0 h 48"/>
                  <a:gd name="T8" fmla="*/ 1 w 123"/>
                  <a:gd name="T9" fmla="*/ 1 h 48"/>
                  <a:gd name="T10" fmla="*/ 1 w 123"/>
                  <a:gd name="T11" fmla="*/ 1 h 48"/>
                  <a:gd name="T12" fmla="*/ 0 w 123"/>
                  <a:gd name="T13" fmla="*/ 1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3"/>
                  <a:gd name="T22" fmla="*/ 0 h 48"/>
                  <a:gd name="T23" fmla="*/ 123 w 123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3" h="48">
                    <a:moveTo>
                      <a:pt x="0" y="48"/>
                    </a:moveTo>
                    <a:lnTo>
                      <a:pt x="35" y="33"/>
                    </a:lnTo>
                    <a:lnTo>
                      <a:pt x="54" y="17"/>
                    </a:lnTo>
                    <a:lnTo>
                      <a:pt x="123" y="0"/>
                    </a:lnTo>
                    <a:lnTo>
                      <a:pt x="54" y="48"/>
                    </a:lnTo>
                    <a:lnTo>
                      <a:pt x="18" y="48"/>
                    </a:lnTo>
                    <a:lnTo>
                      <a:pt x="0" y="48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8" name="Freeform 1662">
                <a:extLst>
                  <a:ext uri="{FF2B5EF4-FFF2-40B4-BE49-F238E27FC236}">
                    <a16:creationId xmlns:a16="http://schemas.microsoft.com/office/drawing/2014/main" id="{4E216393-82D7-4608-B061-F8F9956CF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2262"/>
                <a:ext cx="52" cy="55"/>
              </a:xfrm>
              <a:custGeom>
                <a:avLst/>
                <a:gdLst>
                  <a:gd name="T0" fmla="*/ 0 w 103"/>
                  <a:gd name="T1" fmla="*/ 0 h 112"/>
                  <a:gd name="T2" fmla="*/ 0 w 103"/>
                  <a:gd name="T3" fmla="*/ 0 h 112"/>
                  <a:gd name="T4" fmla="*/ 1 w 103"/>
                  <a:gd name="T5" fmla="*/ 0 h 112"/>
                  <a:gd name="T6" fmla="*/ 1 w 103"/>
                  <a:gd name="T7" fmla="*/ 0 h 112"/>
                  <a:gd name="T8" fmla="*/ 1 w 103"/>
                  <a:gd name="T9" fmla="*/ 0 h 112"/>
                  <a:gd name="T10" fmla="*/ 1 w 103"/>
                  <a:gd name="T11" fmla="*/ 0 h 112"/>
                  <a:gd name="T12" fmla="*/ 1 w 103"/>
                  <a:gd name="T13" fmla="*/ 0 h 112"/>
                  <a:gd name="T14" fmla="*/ 1 w 103"/>
                  <a:gd name="T15" fmla="*/ 0 h 112"/>
                  <a:gd name="T16" fmla="*/ 1 w 103"/>
                  <a:gd name="T17" fmla="*/ 0 h 112"/>
                  <a:gd name="T18" fmla="*/ 1 w 103"/>
                  <a:gd name="T19" fmla="*/ 0 h 112"/>
                  <a:gd name="T20" fmla="*/ 1 w 103"/>
                  <a:gd name="T21" fmla="*/ 0 h 112"/>
                  <a:gd name="T22" fmla="*/ 1 w 103"/>
                  <a:gd name="T23" fmla="*/ 0 h 112"/>
                  <a:gd name="T24" fmla="*/ 1 w 103"/>
                  <a:gd name="T25" fmla="*/ 0 h 112"/>
                  <a:gd name="T26" fmla="*/ 1 w 103"/>
                  <a:gd name="T27" fmla="*/ 0 h 112"/>
                  <a:gd name="T28" fmla="*/ 0 w 103"/>
                  <a:gd name="T29" fmla="*/ 0 h 1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112"/>
                  <a:gd name="T47" fmla="*/ 103 w 103"/>
                  <a:gd name="T48" fmla="*/ 112 h 11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112">
                    <a:moveTo>
                      <a:pt x="0" y="64"/>
                    </a:moveTo>
                    <a:lnTo>
                      <a:pt x="0" y="64"/>
                    </a:lnTo>
                    <a:lnTo>
                      <a:pt x="17" y="112"/>
                    </a:lnTo>
                    <a:lnTo>
                      <a:pt x="52" y="112"/>
                    </a:lnTo>
                    <a:lnTo>
                      <a:pt x="69" y="112"/>
                    </a:lnTo>
                    <a:lnTo>
                      <a:pt x="86" y="79"/>
                    </a:lnTo>
                    <a:lnTo>
                      <a:pt x="86" y="64"/>
                    </a:lnTo>
                    <a:lnTo>
                      <a:pt x="103" y="64"/>
                    </a:lnTo>
                    <a:lnTo>
                      <a:pt x="86" y="31"/>
                    </a:lnTo>
                    <a:lnTo>
                      <a:pt x="103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34" y="31"/>
                    </a:lnTo>
                    <a:lnTo>
                      <a:pt x="17" y="31"/>
                    </a:lnTo>
                    <a:lnTo>
                      <a:pt x="0" y="64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79" name="Freeform 1663">
                <a:extLst>
                  <a:ext uri="{FF2B5EF4-FFF2-40B4-BE49-F238E27FC236}">
                    <a16:creationId xmlns:a16="http://schemas.microsoft.com/office/drawing/2014/main" id="{A07A5C3E-9666-4093-A3B0-282CE5901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2262"/>
                <a:ext cx="86" cy="31"/>
              </a:xfrm>
              <a:custGeom>
                <a:avLst/>
                <a:gdLst>
                  <a:gd name="T0" fmla="*/ 0 w 173"/>
                  <a:gd name="T1" fmla="*/ 0 h 64"/>
                  <a:gd name="T2" fmla="*/ 0 w 173"/>
                  <a:gd name="T3" fmla="*/ 0 h 64"/>
                  <a:gd name="T4" fmla="*/ 0 w 173"/>
                  <a:gd name="T5" fmla="*/ 0 h 64"/>
                  <a:gd name="T6" fmla="*/ 0 w 173"/>
                  <a:gd name="T7" fmla="*/ 0 h 64"/>
                  <a:gd name="T8" fmla="*/ 0 w 173"/>
                  <a:gd name="T9" fmla="*/ 0 h 64"/>
                  <a:gd name="T10" fmla="*/ 0 w 173"/>
                  <a:gd name="T11" fmla="*/ 0 h 64"/>
                  <a:gd name="T12" fmla="*/ 0 w 173"/>
                  <a:gd name="T13" fmla="*/ 0 h 64"/>
                  <a:gd name="T14" fmla="*/ 0 w 173"/>
                  <a:gd name="T15" fmla="*/ 0 h 64"/>
                  <a:gd name="T16" fmla="*/ 0 w 173"/>
                  <a:gd name="T17" fmla="*/ 0 h 64"/>
                  <a:gd name="T18" fmla="*/ 0 w 173"/>
                  <a:gd name="T19" fmla="*/ 0 h 64"/>
                  <a:gd name="T20" fmla="*/ 0 w 173"/>
                  <a:gd name="T21" fmla="*/ 0 h 64"/>
                  <a:gd name="T22" fmla="*/ 0 w 173"/>
                  <a:gd name="T23" fmla="*/ 0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3"/>
                  <a:gd name="T37" fmla="*/ 0 h 64"/>
                  <a:gd name="T38" fmla="*/ 173 w 173"/>
                  <a:gd name="T39" fmla="*/ 64 h 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3" h="64">
                    <a:moveTo>
                      <a:pt x="0" y="31"/>
                    </a:moveTo>
                    <a:lnTo>
                      <a:pt x="0" y="31"/>
                    </a:lnTo>
                    <a:lnTo>
                      <a:pt x="18" y="64"/>
                    </a:lnTo>
                    <a:lnTo>
                      <a:pt x="35" y="16"/>
                    </a:lnTo>
                    <a:lnTo>
                      <a:pt x="52" y="0"/>
                    </a:lnTo>
                    <a:lnTo>
                      <a:pt x="121" y="0"/>
                    </a:lnTo>
                    <a:lnTo>
                      <a:pt x="139" y="16"/>
                    </a:lnTo>
                    <a:lnTo>
                      <a:pt x="173" y="0"/>
                    </a:lnTo>
                    <a:lnTo>
                      <a:pt x="121" y="0"/>
                    </a:lnTo>
                    <a:lnTo>
                      <a:pt x="35" y="0"/>
                    </a:lnTo>
                    <a:lnTo>
                      <a:pt x="18" y="16"/>
                    </a:lnTo>
                    <a:lnTo>
                      <a:pt x="0" y="31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80" name="Freeform 1664">
                <a:extLst>
                  <a:ext uri="{FF2B5EF4-FFF2-40B4-BE49-F238E27FC236}">
                    <a16:creationId xmlns:a16="http://schemas.microsoft.com/office/drawing/2014/main" id="{93AFEB16-CC4A-4D1B-BD1D-F525031C9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" y="2077"/>
                <a:ext cx="88" cy="96"/>
              </a:xfrm>
              <a:custGeom>
                <a:avLst/>
                <a:gdLst>
                  <a:gd name="T0" fmla="*/ 0 w 174"/>
                  <a:gd name="T1" fmla="*/ 1 h 192"/>
                  <a:gd name="T2" fmla="*/ 0 w 174"/>
                  <a:gd name="T3" fmla="*/ 1 h 192"/>
                  <a:gd name="T4" fmla="*/ 1 w 174"/>
                  <a:gd name="T5" fmla="*/ 1 h 192"/>
                  <a:gd name="T6" fmla="*/ 1 w 174"/>
                  <a:gd name="T7" fmla="*/ 1 h 192"/>
                  <a:gd name="T8" fmla="*/ 1 w 174"/>
                  <a:gd name="T9" fmla="*/ 1 h 192"/>
                  <a:gd name="T10" fmla="*/ 1 w 174"/>
                  <a:gd name="T11" fmla="*/ 1 h 192"/>
                  <a:gd name="T12" fmla="*/ 1 w 174"/>
                  <a:gd name="T13" fmla="*/ 1 h 192"/>
                  <a:gd name="T14" fmla="*/ 1 w 174"/>
                  <a:gd name="T15" fmla="*/ 0 h 192"/>
                  <a:gd name="T16" fmla="*/ 1 w 174"/>
                  <a:gd name="T17" fmla="*/ 0 h 192"/>
                  <a:gd name="T18" fmla="*/ 1 w 174"/>
                  <a:gd name="T19" fmla="*/ 1 h 192"/>
                  <a:gd name="T20" fmla="*/ 1 w 174"/>
                  <a:gd name="T21" fmla="*/ 1 h 192"/>
                  <a:gd name="T22" fmla="*/ 0 w 174"/>
                  <a:gd name="T23" fmla="*/ 1 h 1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4"/>
                  <a:gd name="T37" fmla="*/ 0 h 192"/>
                  <a:gd name="T38" fmla="*/ 174 w 174"/>
                  <a:gd name="T39" fmla="*/ 192 h 1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4" h="192">
                    <a:moveTo>
                      <a:pt x="0" y="176"/>
                    </a:moveTo>
                    <a:lnTo>
                      <a:pt x="0" y="176"/>
                    </a:lnTo>
                    <a:lnTo>
                      <a:pt x="17" y="192"/>
                    </a:lnTo>
                    <a:lnTo>
                      <a:pt x="69" y="176"/>
                    </a:lnTo>
                    <a:lnTo>
                      <a:pt x="69" y="159"/>
                    </a:lnTo>
                    <a:lnTo>
                      <a:pt x="121" y="128"/>
                    </a:lnTo>
                    <a:lnTo>
                      <a:pt x="157" y="80"/>
                    </a:lnTo>
                    <a:lnTo>
                      <a:pt x="174" y="0"/>
                    </a:lnTo>
                    <a:lnTo>
                      <a:pt x="157" y="0"/>
                    </a:lnTo>
                    <a:lnTo>
                      <a:pt x="121" y="80"/>
                    </a:lnTo>
                    <a:lnTo>
                      <a:pt x="51" y="159"/>
                    </a:lnTo>
                    <a:lnTo>
                      <a:pt x="0" y="176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81" name="Freeform 1665">
                <a:extLst>
                  <a:ext uri="{FF2B5EF4-FFF2-40B4-BE49-F238E27FC236}">
                    <a16:creationId xmlns:a16="http://schemas.microsoft.com/office/drawing/2014/main" id="{2330CBD5-4761-4519-975B-652D897EC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" y="1934"/>
                <a:ext cx="35" cy="47"/>
              </a:xfrm>
              <a:custGeom>
                <a:avLst/>
                <a:gdLst>
                  <a:gd name="T0" fmla="*/ 0 w 69"/>
                  <a:gd name="T1" fmla="*/ 0 h 96"/>
                  <a:gd name="T2" fmla="*/ 0 w 69"/>
                  <a:gd name="T3" fmla="*/ 0 h 96"/>
                  <a:gd name="T4" fmla="*/ 1 w 69"/>
                  <a:gd name="T5" fmla="*/ 0 h 96"/>
                  <a:gd name="T6" fmla="*/ 1 w 69"/>
                  <a:gd name="T7" fmla="*/ 0 h 96"/>
                  <a:gd name="T8" fmla="*/ 1 w 69"/>
                  <a:gd name="T9" fmla="*/ 0 h 96"/>
                  <a:gd name="T10" fmla="*/ 1 w 69"/>
                  <a:gd name="T11" fmla="*/ 0 h 96"/>
                  <a:gd name="T12" fmla="*/ 1 w 69"/>
                  <a:gd name="T13" fmla="*/ 0 h 96"/>
                  <a:gd name="T14" fmla="*/ 1 w 69"/>
                  <a:gd name="T15" fmla="*/ 0 h 96"/>
                  <a:gd name="T16" fmla="*/ 1 w 69"/>
                  <a:gd name="T17" fmla="*/ 0 h 96"/>
                  <a:gd name="T18" fmla="*/ 0 w 69"/>
                  <a:gd name="T19" fmla="*/ 0 h 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9"/>
                  <a:gd name="T31" fmla="*/ 0 h 96"/>
                  <a:gd name="T32" fmla="*/ 69 w 69"/>
                  <a:gd name="T33" fmla="*/ 96 h 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9" h="96">
                    <a:moveTo>
                      <a:pt x="0" y="33"/>
                    </a:moveTo>
                    <a:lnTo>
                      <a:pt x="0" y="33"/>
                    </a:lnTo>
                    <a:lnTo>
                      <a:pt x="17" y="48"/>
                    </a:lnTo>
                    <a:lnTo>
                      <a:pt x="34" y="96"/>
                    </a:lnTo>
                    <a:lnTo>
                      <a:pt x="51" y="81"/>
                    </a:lnTo>
                    <a:lnTo>
                      <a:pt x="69" y="81"/>
                    </a:lnTo>
                    <a:lnTo>
                      <a:pt x="69" y="48"/>
                    </a:lnTo>
                    <a:lnTo>
                      <a:pt x="34" y="0"/>
                    </a:lnTo>
                    <a:lnTo>
                      <a:pt x="17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82" name="Freeform 1666">
                <a:extLst>
                  <a:ext uri="{FF2B5EF4-FFF2-40B4-BE49-F238E27FC236}">
                    <a16:creationId xmlns:a16="http://schemas.microsoft.com/office/drawing/2014/main" id="{07A0B6A0-5EFD-4213-92F8-283168C95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1902"/>
                <a:ext cx="26" cy="48"/>
              </a:xfrm>
              <a:custGeom>
                <a:avLst/>
                <a:gdLst>
                  <a:gd name="T0" fmla="*/ 0 w 51"/>
                  <a:gd name="T1" fmla="*/ 1 h 96"/>
                  <a:gd name="T2" fmla="*/ 0 w 51"/>
                  <a:gd name="T3" fmla="*/ 1 h 96"/>
                  <a:gd name="T4" fmla="*/ 1 w 51"/>
                  <a:gd name="T5" fmla="*/ 1 h 96"/>
                  <a:gd name="T6" fmla="*/ 1 w 51"/>
                  <a:gd name="T7" fmla="*/ 1 h 96"/>
                  <a:gd name="T8" fmla="*/ 1 w 51"/>
                  <a:gd name="T9" fmla="*/ 1 h 96"/>
                  <a:gd name="T10" fmla="*/ 1 w 51"/>
                  <a:gd name="T11" fmla="*/ 1 h 96"/>
                  <a:gd name="T12" fmla="*/ 1 w 51"/>
                  <a:gd name="T13" fmla="*/ 1 h 96"/>
                  <a:gd name="T14" fmla="*/ 1 w 51"/>
                  <a:gd name="T15" fmla="*/ 1 h 96"/>
                  <a:gd name="T16" fmla="*/ 0 w 51"/>
                  <a:gd name="T17" fmla="*/ 0 h 96"/>
                  <a:gd name="T18" fmla="*/ 1 w 51"/>
                  <a:gd name="T19" fmla="*/ 1 h 96"/>
                  <a:gd name="T20" fmla="*/ 1 w 51"/>
                  <a:gd name="T21" fmla="*/ 1 h 96"/>
                  <a:gd name="T22" fmla="*/ 0 w 51"/>
                  <a:gd name="T23" fmla="*/ 1 h 96"/>
                  <a:gd name="T24" fmla="*/ 0 w 51"/>
                  <a:gd name="T25" fmla="*/ 1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1"/>
                  <a:gd name="T40" fmla="*/ 0 h 96"/>
                  <a:gd name="T41" fmla="*/ 51 w 51"/>
                  <a:gd name="T42" fmla="*/ 96 h 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1" h="96">
                    <a:moveTo>
                      <a:pt x="0" y="63"/>
                    </a:moveTo>
                    <a:lnTo>
                      <a:pt x="0" y="63"/>
                    </a:lnTo>
                    <a:lnTo>
                      <a:pt x="34" y="78"/>
                    </a:lnTo>
                    <a:lnTo>
                      <a:pt x="34" y="96"/>
                    </a:lnTo>
                    <a:lnTo>
                      <a:pt x="51" y="96"/>
                    </a:lnTo>
                    <a:lnTo>
                      <a:pt x="34" y="48"/>
                    </a:lnTo>
                    <a:lnTo>
                      <a:pt x="34" y="15"/>
                    </a:lnTo>
                    <a:lnTo>
                      <a:pt x="17" y="15"/>
                    </a:lnTo>
                    <a:lnTo>
                      <a:pt x="0" y="0"/>
                    </a:lnTo>
                    <a:lnTo>
                      <a:pt x="17" y="15"/>
                    </a:lnTo>
                    <a:lnTo>
                      <a:pt x="17" y="30"/>
                    </a:lnTo>
                    <a:lnTo>
                      <a:pt x="0" y="30"/>
                    </a:lnTo>
                    <a:lnTo>
                      <a:pt x="0" y="63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83" name="Freeform 1667">
                <a:extLst>
                  <a:ext uri="{FF2B5EF4-FFF2-40B4-BE49-F238E27FC236}">
                    <a16:creationId xmlns:a16="http://schemas.microsoft.com/office/drawing/2014/main" id="{84A14487-7396-46A9-8C61-426D43EAE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3045"/>
                <a:ext cx="17" cy="64"/>
              </a:xfrm>
              <a:custGeom>
                <a:avLst/>
                <a:gdLst>
                  <a:gd name="T0" fmla="*/ 0 w 35"/>
                  <a:gd name="T1" fmla="*/ 0 h 129"/>
                  <a:gd name="T2" fmla="*/ 0 w 35"/>
                  <a:gd name="T3" fmla="*/ 0 h 129"/>
                  <a:gd name="T4" fmla="*/ 0 w 35"/>
                  <a:gd name="T5" fmla="*/ 0 h 129"/>
                  <a:gd name="T6" fmla="*/ 0 w 35"/>
                  <a:gd name="T7" fmla="*/ 0 h 129"/>
                  <a:gd name="T8" fmla="*/ 0 w 35"/>
                  <a:gd name="T9" fmla="*/ 0 h 129"/>
                  <a:gd name="T10" fmla="*/ 0 w 35"/>
                  <a:gd name="T11" fmla="*/ 0 h 129"/>
                  <a:gd name="T12" fmla="*/ 0 w 35"/>
                  <a:gd name="T13" fmla="*/ 0 h 129"/>
                  <a:gd name="T14" fmla="*/ 0 w 35"/>
                  <a:gd name="T15" fmla="*/ 0 h 1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"/>
                  <a:gd name="T25" fmla="*/ 0 h 129"/>
                  <a:gd name="T26" fmla="*/ 35 w 35"/>
                  <a:gd name="T27" fmla="*/ 129 h 1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" h="129">
                    <a:moveTo>
                      <a:pt x="0" y="65"/>
                    </a:moveTo>
                    <a:lnTo>
                      <a:pt x="0" y="65"/>
                    </a:lnTo>
                    <a:lnTo>
                      <a:pt x="18" y="96"/>
                    </a:lnTo>
                    <a:lnTo>
                      <a:pt x="35" y="129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18" y="48"/>
                    </a:lnTo>
                    <a:lnTo>
                      <a:pt x="0" y="65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84" name="Freeform 1668">
                <a:extLst>
                  <a:ext uri="{FF2B5EF4-FFF2-40B4-BE49-F238E27FC236}">
                    <a16:creationId xmlns:a16="http://schemas.microsoft.com/office/drawing/2014/main" id="{CE0363F7-47BC-4954-BCFD-FB8FCA1A3F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965"/>
                <a:ext cx="35" cy="72"/>
              </a:xfrm>
              <a:custGeom>
                <a:avLst/>
                <a:gdLst>
                  <a:gd name="T0" fmla="*/ 1 w 69"/>
                  <a:gd name="T1" fmla="*/ 1 h 144"/>
                  <a:gd name="T2" fmla="*/ 1 w 69"/>
                  <a:gd name="T3" fmla="*/ 1 h 144"/>
                  <a:gd name="T4" fmla="*/ 1 w 69"/>
                  <a:gd name="T5" fmla="*/ 1 h 144"/>
                  <a:gd name="T6" fmla="*/ 1 w 69"/>
                  <a:gd name="T7" fmla="*/ 1 h 144"/>
                  <a:gd name="T8" fmla="*/ 1 w 69"/>
                  <a:gd name="T9" fmla="*/ 1 h 144"/>
                  <a:gd name="T10" fmla="*/ 1 w 69"/>
                  <a:gd name="T11" fmla="*/ 1 h 144"/>
                  <a:gd name="T12" fmla="*/ 1 w 69"/>
                  <a:gd name="T13" fmla="*/ 1 h 144"/>
                  <a:gd name="T14" fmla="*/ 1 w 69"/>
                  <a:gd name="T15" fmla="*/ 1 h 144"/>
                  <a:gd name="T16" fmla="*/ 1 w 69"/>
                  <a:gd name="T17" fmla="*/ 0 h 144"/>
                  <a:gd name="T18" fmla="*/ 0 w 69"/>
                  <a:gd name="T19" fmla="*/ 1 h 144"/>
                  <a:gd name="T20" fmla="*/ 1 w 69"/>
                  <a:gd name="T21" fmla="*/ 1 h 1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9"/>
                  <a:gd name="T34" fmla="*/ 0 h 144"/>
                  <a:gd name="T35" fmla="*/ 69 w 69"/>
                  <a:gd name="T36" fmla="*/ 144 h 1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9" h="144">
                    <a:moveTo>
                      <a:pt x="17" y="63"/>
                    </a:moveTo>
                    <a:lnTo>
                      <a:pt x="17" y="63"/>
                    </a:lnTo>
                    <a:lnTo>
                      <a:pt x="35" y="96"/>
                    </a:lnTo>
                    <a:lnTo>
                      <a:pt x="52" y="128"/>
                    </a:lnTo>
                    <a:lnTo>
                      <a:pt x="69" y="144"/>
                    </a:lnTo>
                    <a:lnTo>
                      <a:pt x="52" y="96"/>
                    </a:lnTo>
                    <a:lnTo>
                      <a:pt x="17" y="80"/>
                    </a:lnTo>
                    <a:lnTo>
                      <a:pt x="35" y="63"/>
                    </a:lnTo>
                    <a:lnTo>
                      <a:pt x="17" y="0"/>
                    </a:lnTo>
                    <a:lnTo>
                      <a:pt x="0" y="15"/>
                    </a:lnTo>
                    <a:lnTo>
                      <a:pt x="17" y="63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85" name="Freeform 1669">
                <a:extLst>
                  <a:ext uri="{FF2B5EF4-FFF2-40B4-BE49-F238E27FC236}">
                    <a16:creationId xmlns:a16="http://schemas.microsoft.com/office/drawing/2014/main" id="{D1DE00D7-7C29-43FB-80B9-EFF8FC234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3" y="2917"/>
                <a:ext cx="43" cy="40"/>
              </a:xfrm>
              <a:custGeom>
                <a:avLst/>
                <a:gdLst>
                  <a:gd name="T0" fmla="*/ 0 w 87"/>
                  <a:gd name="T1" fmla="*/ 1 h 80"/>
                  <a:gd name="T2" fmla="*/ 0 w 87"/>
                  <a:gd name="T3" fmla="*/ 1 h 80"/>
                  <a:gd name="T4" fmla="*/ 0 w 87"/>
                  <a:gd name="T5" fmla="*/ 1 h 80"/>
                  <a:gd name="T6" fmla="*/ 0 w 87"/>
                  <a:gd name="T7" fmla="*/ 1 h 80"/>
                  <a:gd name="T8" fmla="*/ 0 w 87"/>
                  <a:gd name="T9" fmla="*/ 1 h 80"/>
                  <a:gd name="T10" fmla="*/ 0 w 87"/>
                  <a:gd name="T11" fmla="*/ 1 h 80"/>
                  <a:gd name="T12" fmla="*/ 0 w 87"/>
                  <a:gd name="T13" fmla="*/ 1 h 80"/>
                  <a:gd name="T14" fmla="*/ 0 w 87"/>
                  <a:gd name="T15" fmla="*/ 1 h 80"/>
                  <a:gd name="T16" fmla="*/ 0 w 87"/>
                  <a:gd name="T17" fmla="*/ 1 h 80"/>
                  <a:gd name="T18" fmla="*/ 0 w 87"/>
                  <a:gd name="T19" fmla="*/ 0 h 80"/>
                  <a:gd name="T20" fmla="*/ 0 w 87"/>
                  <a:gd name="T21" fmla="*/ 1 h 80"/>
                  <a:gd name="T22" fmla="*/ 0 w 87"/>
                  <a:gd name="T23" fmla="*/ 1 h 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80"/>
                  <a:gd name="T38" fmla="*/ 87 w 87"/>
                  <a:gd name="T39" fmla="*/ 80 h 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80">
                    <a:moveTo>
                      <a:pt x="0" y="63"/>
                    </a:moveTo>
                    <a:lnTo>
                      <a:pt x="0" y="63"/>
                    </a:lnTo>
                    <a:lnTo>
                      <a:pt x="17" y="80"/>
                    </a:lnTo>
                    <a:lnTo>
                      <a:pt x="17" y="63"/>
                    </a:lnTo>
                    <a:lnTo>
                      <a:pt x="52" y="80"/>
                    </a:lnTo>
                    <a:lnTo>
                      <a:pt x="69" y="63"/>
                    </a:lnTo>
                    <a:lnTo>
                      <a:pt x="52" y="63"/>
                    </a:lnTo>
                    <a:lnTo>
                      <a:pt x="87" y="15"/>
                    </a:lnTo>
                    <a:lnTo>
                      <a:pt x="69" y="15"/>
                    </a:lnTo>
                    <a:lnTo>
                      <a:pt x="52" y="0"/>
                    </a:lnTo>
                    <a:lnTo>
                      <a:pt x="17" y="15"/>
                    </a:lnTo>
                    <a:lnTo>
                      <a:pt x="0" y="63"/>
                    </a:lnTo>
                  </a:path>
                </a:pathLst>
              </a:custGeom>
              <a:grpFill/>
              <a:ln w="952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 kern="0">
                  <a:solidFill>
                    <a:sysClr val="windowText" lastClr="000000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37" name="Oval 344">
              <a:extLst>
                <a:ext uri="{FF2B5EF4-FFF2-40B4-BE49-F238E27FC236}">
                  <a16:creationId xmlns:a16="http://schemas.microsoft.com/office/drawing/2014/main" id="{D4B79FAD-495C-4BCE-B0B6-695A42F5E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0424" y="4031118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38" name="Oval 346">
              <a:extLst>
                <a:ext uri="{FF2B5EF4-FFF2-40B4-BE49-F238E27FC236}">
                  <a16:creationId xmlns:a16="http://schemas.microsoft.com/office/drawing/2014/main" id="{2CED9AC8-6FAE-4E82-96E4-EDCB6580D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2790" y="3864429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39" name="Oval 347">
              <a:extLst>
                <a:ext uri="{FF2B5EF4-FFF2-40B4-BE49-F238E27FC236}">
                  <a16:creationId xmlns:a16="http://schemas.microsoft.com/office/drawing/2014/main" id="{7C24C4AF-1592-4419-BACB-1C8EA47D6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291" y="3816804"/>
              <a:ext cx="41363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40" name="Oval 348">
              <a:extLst>
                <a:ext uri="{FF2B5EF4-FFF2-40B4-BE49-F238E27FC236}">
                  <a16:creationId xmlns:a16="http://schemas.microsoft.com/office/drawing/2014/main" id="{FEFD342B-3B29-4CB2-B8B0-EB92F1C53B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1381" y="3762375"/>
              <a:ext cx="37228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41" name="Oval 349">
              <a:extLst>
                <a:ext uri="{FF2B5EF4-FFF2-40B4-BE49-F238E27FC236}">
                  <a16:creationId xmlns:a16="http://schemas.microsoft.com/office/drawing/2014/main" id="{7F8B5880-6E6B-4B02-AF1B-92390DF2B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7564" y="3762375"/>
              <a:ext cx="41363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42" name="Oval 350">
              <a:extLst>
                <a:ext uri="{FF2B5EF4-FFF2-40B4-BE49-F238E27FC236}">
                  <a16:creationId xmlns:a16="http://schemas.microsoft.com/office/drawing/2014/main" id="{09AF2FAB-4468-47C5-8A5A-44FF3321F4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885" y="3728356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43" name="Oval 351">
              <a:extLst>
                <a:ext uri="{FF2B5EF4-FFF2-40B4-BE49-F238E27FC236}">
                  <a16:creationId xmlns:a16="http://schemas.microsoft.com/office/drawing/2014/main" id="{B1AB8046-DD31-4E26-B43B-D178BD7FB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7521" y="3782785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44" name="Oval 352">
              <a:extLst>
                <a:ext uri="{FF2B5EF4-FFF2-40B4-BE49-F238E27FC236}">
                  <a16:creationId xmlns:a16="http://schemas.microsoft.com/office/drawing/2014/main" id="{85CA7C52-FBDF-4FB4-9E1A-324FE905E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36113" y="3844019"/>
              <a:ext cx="37228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45" name="Oval 353">
              <a:extLst>
                <a:ext uri="{FF2B5EF4-FFF2-40B4-BE49-F238E27FC236}">
                  <a16:creationId xmlns:a16="http://schemas.microsoft.com/office/drawing/2014/main" id="{4A84DDDB-F604-4FFB-9FFC-34E6559DA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32" y="3881440"/>
              <a:ext cx="41363" cy="44223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46" name="Oval 354">
              <a:extLst>
                <a:ext uri="{FF2B5EF4-FFF2-40B4-BE49-F238E27FC236}">
                  <a16:creationId xmlns:a16="http://schemas.microsoft.com/office/drawing/2014/main" id="{97504B04-A887-461B-9451-1DF4FBEAA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932" y="3918858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47" name="Oval 355">
              <a:extLst>
                <a:ext uri="{FF2B5EF4-FFF2-40B4-BE49-F238E27FC236}">
                  <a16:creationId xmlns:a16="http://schemas.microsoft.com/office/drawing/2014/main" id="{672D9ACB-673C-40C6-92C2-EEE3E1967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295" y="3918858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48" name="Oval 356">
              <a:extLst>
                <a:ext uri="{FF2B5EF4-FFF2-40B4-BE49-F238E27FC236}">
                  <a16:creationId xmlns:a16="http://schemas.microsoft.com/office/drawing/2014/main" id="{4C11E9AC-8737-4FB4-B68B-7F197DA39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8376" y="3813403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49" name="Oval 357">
              <a:extLst>
                <a:ext uri="{FF2B5EF4-FFF2-40B4-BE49-F238E27FC236}">
                  <a16:creationId xmlns:a16="http://schemas.microsoft.com/office/drawing/2014/main" id="{94FBA2F8-D2A6-4CDF-8558-2EDE560E6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6650" y="3758974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50" name="Oval 358">
              <a:extLst>
                <a:ext uri="{FF2B5EF4-FFF2-40B4-BE49-F238E27FC236}">
                  <a16:creationId xmlns:a16="http://schemas.microsoft.com/office/drawing/2014/main" id="{3DCEB3E4-109B-4492-B153-F7FE28B7D1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153" y="3483426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51" name="Oval 359">
              <a:extLst>
                <a:ext uri="{FF2B5EF4-FFF2-40B4-BE49-F238E27FC236}">
                  <a16:creationId xmlns:a16="http://schemas.microsoft.com/office/drawing/2014/main" id="{972D70E4-7775-4A92-BD68-D1391B3FC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379" y="3463016"/>
              <a:ext cx="41363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52" name="Oval 361">
              <a:extLst>
                <a:ext uri="{FF2B5EF4-FFF2-40B4-BE49-F238E27FC236}">
                  <a16:creationId xmlns:a16="http://schemas.microsoft.com/office/drawing/2014/main" id="{E3315EC6-D701-4B19-B5D5-498C9DDF5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0699" y="3476623"/>
              <a:ext cx="41363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53" name="Oval 362">
              <a:extLst>
                <a:ext uri="{FF2B5EF4-FFF2-40B4-BE49-F238E27FC236}">
                  <a16:creationId xmlns:a16="http://schemas.microsoft.com/office/drawing/2014/main" id="{97D31AD0-81B1-4CC7-AE4C-014AA3FD6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4474" y="3435801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54" name="Oval 363">
              <a:extLst>
                <a:ext uri="{FF2B5EF4-FFF2-40B4-BE49-F238E27FC236}">
                  <a16:creationId xmlns:a16="http://schemas.microsoft.com/office/drawing/2014/main" id="{8FB983CA-CEB9-4280-A59B-17F4441A2F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837" y="3377973"/>
              <a:ext cx="41363" cy="44223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55" name="Oval 364">
              <a:extLst>
                <a:ext uri="{FF2B5EF4-FFF2-40B4-BE49-F238E27FC236}">
                  <a16:creationId xmlns:a16="http://schemas.microsoft.com/office/drawing/2014/main" id="{9DE35190-7A5F-49E0-841C-002F33ECD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201" y="3258908"/>
              <a:ext cx="41363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56" name="Oval 365">
              <a:extLst>
                <a:ext uri="{FF2B5EF4-FFF2-40B4-BE49-F238E27FC236}">
                  <a16:creationId xmlns:a16="http://schemas.microsoft.com/office/drawing/2014/main" id="{576416F1-8654-425C-B596-B10B73F0EB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693" y="4497167"/>
              <a:ext cx="41363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57" name="Oval 366">
              <a:extLst>
                <a:ext uri="{FF2B5EF4-FFF2-40B4-BE49-F238E27FC236}">
                  <a16:creationId xmlns:a16="http://schemas.microsoft.com/office/drawing/2014/main" id="{C34E8538-CF05-45BD-A725-769C71A5F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284" y="4595820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58" name="Oval 367">
              <a:extLst>
                <a:ext uri="{FF2B5EF4-FFF2-40B4-BE49-F238E27FC236}">
                  <a16:creationId xmlns:a16="http://schemas.microsoft.com/office/drawing/2014/main" id="{03A4CA9F-1C29-4748-83AE-46304C87C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286" y="4837348"/>
              <a:ext cx="37228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59" name="Oval 368">
              <a:extLst>
                <a:ext uri="{FF2B5EF4-FFF2-40B4-BE49-F238E27FC236}">
                  <a16:creationId xmlns:a16="http://schemas.microsoft.com/office/drawing/2014/main" id="{ABB077A3-E7B0-4971-873D-F4AAC882F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835" y="4820340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60" name="Oval 369">
              <a:extLst>
                <a:ext uri="{FF2B5EF4-FFF2-40B4-BE49-F238E27FC236}">
                  <a16:creationId xmlns:a16="http://schemas.microsoft.com/office/drawing/2014/main" id="{755A8DA8-2225-4CC2-90FF-9E00A4C1D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3471" y="4820340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61" name="Oval 370">
              <a:extLst>
                <a:ext uri="{FF2B5EF4-FFF2-40B4-BE49-F238E27FC236}">
                  <a16:creationId xmlns:a16="http://schemas.microsoft.com/office/drawing/2014/main" id="{A9D12C15-4286-417B-9C7E-7FAE6A271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835" y="4820340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62" name="Oval 371">
              <a:extLst>
                <a:ext uri="{FF2B5EF4-FFF2-40B4-BE49-F238E27FC236}">
                  <a16:creationId xmlns:a16="http://schemas.microsoft.com/office/drawing/2014/main" id="{454C784A-9BFE-4F97-B35D-F5F89FE55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384" y="4861162"/>
              <a:ext cx="41363" cy="44223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63" name="Oval 372">
              <a:extLst>
                <a:ext uri="{FF2B5EF4-FFF2-40B4-BE49-F238E27FC236}">
                  <a16:creationId xmlns:a16="http://schemas.microsoft.com/office/drawing/2014/main" id="{B3919F2C-F34F-4DDE-8031-DFF93AC2C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7885" y="4976823"/>
              <a:ext cx="41363" cy="44223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64" name="Oval 373">
              <a:extLst>
                <a:ext uri="{FF2B5EF4-FFF2-40B4-BE49-F238E27FC236}">
                  <a16:creationId xmlns:a16="http://schemas.microsoft.com/office/drawing/2014/main" id="{6C4139AF-3282-432A-96D8-AF03A28B3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7158" y="5296594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65" name="Oval 374">
              <a:extLst>
                <a:ext uri="{FF2B5EF4-FFF2-40B4-BE49-F238E27FC236}">
                  <a16:creationId xmlns:a16="http://schemas.microsoft.com/office/drawing/2014/main" id="{F59B01CC-7F2F-42B4-9F96-06FCFB788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9365" y="5055064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66" name="Oval 375">
              <a:extLst>
                <a:ext uri="{FF2B5EF4-FFF2-40B4-BE49-F238E27FC236}">
                  <a16:creationId xmlns:a16="http://schemas.microsoft.com/office/drawing/2014/main" id="{B1124818-08D9-42C1-A6FD-6AAD06993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182" y="5575539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67" name="Oval 376">
              <a:extLst>
                <a:ext uri="{FF2B5EF4-FFF2-40B4-BE49-F238E27FC236}">
                  <a16:creationId xmlns:a16="http://schemas.microsoft.com/office/drawing/2014/main" id="{16C7A2AE-5445-4B96-9FAD-A294169E7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3546" y="5602756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68" name="Oval 377">
              <a:extLst>
                <a:ext uri="{FF2B5EF4-FFF2-40B4-BE49-F238E27FC236}">
                  <a16:creationId xmlns:a16="http://schemas.microsoft.com/office/drawing/2014/main" id="{6629DBB0-2C5D-4617-83D2-15954BE4D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909" y="5657183"/>
              <a:ext cx="41363" cy="44223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69" name="Oval 378">
              <a:extLst>
                <a:ext uri="{FF2B5EF4-FFF2-40B4-BE49-F238E27FC236}">
                  <a16:creationId xmlns:a16="http://schemas.microsoft.com/office/drawing/2014/main" id="{1EA37EA6-1C59-455F-97A5-B46B92934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2591" y="5905515"/>
              <a:ext cx="41363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70" name="Oval 379">
              <a:extLst>
                <a:ext uri="{FF2B5EF4-FFF2-40B4-BE49-F238E27FC236}">
                  <a16:creationId xmlns:a16="http://schemas.microsoft.com/office/drawing/2014/main" id="{92DB1DD1-1FFE-479B-A8B8-3B522EF29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2955" y="5976953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71" name="Oval 380">
              <a:extLst>
                <a:ext uri="{FF2B5EF4-FFF2-40B4-BE49-F238E27FC236}">
                  <a16:creationId xmlns:a16="http://schemas.microsoft.com/office/drawing/2014/main" id="{3764AAC9-D03C-4C86-B163-29E80B35E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6259" y="4245432"/>
              <a:ext cx="41363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72" name="Oval 381">
              <a:extLst>
                <a:ext uri="{FF2B5EF4-FFF2-40B4-BE49-F238E27FC236}">
                  <a16:creationId xmlns:a16="http://schemas.microsoft.com/office/drawing/2014/main" id="{69D7F650-8ACE-4BFD-9074-2F515B7E3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4855" y="4041324"/>
              <a:ext cx="41363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73" name="Oval 382">
              <a:extLst>
                <a:ext uri="{FF2B5EF4-FFF2-40B4-BE49-F238E27FC236}">
                  <a16:creationId xmlns:a16="http://schemas.microsoft.com/office/drawing/2014/main" id="{608BAA90-A983-4912-AC99-287C301E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1720" y="3840618"/>
              <a:ext cx="37228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74" name="Oval 383">
              <a:extLst>
                <a:ext uri="{FF2B5EF4-FFF2-40B4-BE49-F238E27FC236}">
                  <a16:creationId xmlns:a16="http://schemas.microsoft.com/office/drawing/2014/main" id="{EA2FCD81-0596-4601-829F-5925E1910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767" y="3612694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75" name="Oval 384">
              <a:extLst>
                <a:ext uri="{FF2B5EF4-FFF2-40B4-BE49-F238E27FC236}">
                  <a16:creationId xmlns:a16="http://schemas.microsoft.com/office/drawing/2014/main" id="{C7C819C1-D668-4783-B482-1666CBB9AA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390" y="4143378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76" name="Oval 385">
              <a:extLst>
                <a:ext uri="{FF2B5EF4-FFF2-40B4-BE49-F238E27FC236}">
                  <a16:creationId xmlns:a16="http://schemas.microsoft.com/office/drawing/2014/main" id="{48BFE63F-B42A-4DC1-A8BC-1C7A6AF16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7621" y="4371298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77" name="Oval 386">
              <a:extLst>
                <a:ext uri="{FF2B5EF4-FFF2-40B4-BE49-F238E27FC236}">
                  <a16:creationId xmlns:a16="http://schemas.microsoft.com/office/drawing/2014/main" id="{1259BDB4-7DEC-4EAE-9E94-CF559DD4D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5036" y="4497165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78" name="Oval 387">
              <a:extLst>
                <a:ext uri="{FF2B5EF4-FFF2-40B4-BE49-F238E27FC236}">
                  <a16:creationId xmlns:a16="http://schemas.microsoft.com/office/drawing/2014/main" id="{01490966-903B-4E60-A771-D707A6330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4718" y="4313469"/>
              <a:ext cx="41363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79" name="Oval 388">
              <a:extLst>
                <a:ext uri="{FF2B5EF4-FFF2-40B4-BE49-F238E27FC236}">
                  <a16:creationId xmlns:a16="http://schemas.microsoft.com/office/drawing/2014/main" id="{8461CBE8-8BD2-4967-8290-8B4DF5EA5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5587" y="4585611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80" name="Oval 389">
              <a:extLst>
                <a:ext uri="{FF2B5EF4-FFF2-40B4-BE49-F238E27FC236}">
                  <a16:creationId xmlns:a16="http://schemas.microsoft.com/office/drawing/2014/main" id="{85C75C99-F02E-4649-8C1B-3AFDD4EC8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3454" y="4731891"/>
              <a:ext cx="37225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81" name="Oval 390">
              <a:extLst>
                <a:ext uri="{FF2B5EF4-FFF2-40B4-BE49-F238E27FC236}">
                  <a16:creationId xmlns:a16="http://schemas.microsoft.com/office/drawing/2014/main" id="{4270D8FC-0B3F-4313-9BF0-6FB137234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734" y="4949606"/>
              <a:ext cx="37225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82" name="Oval 391">
              <a:extLst>
                <a:ext uri="{FF2B5EF4-FFF2-40B4-BE49-F238E27FC236}">
                  <a16:creationId xmlns:a16="http://schemas.microsoft.com/office/drawing/2014/main" id="{919FEC31-DDA6-4B43-8BB9-E12FE2CF8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1826" y="4949606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83" name="Oval 392">
              <a:extLst>
                <a:ext uri="{FF2B5EF4-FFF2-40B4-BE49-F238E27FC236}">
                  <a16:creationId xmlns:a16="http://schemas.microsoft.com/office/drawing/2014/main" id="{17B13DAB-E7C0-4C93-9C1C-9402024B4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9052" y="5034651"/>
              <a:ext cx="37228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84" name="Oval 393">
              <a:extLst>
                <a:ext uri="{FF2B5EF4-FFF2-40B4-BE49-F238E27FC236}">
                  <a16:creationId xmlns:a16="http://schemas.microsoft.com/office/drawing/2014/main" id="{E62E456F-4E8A-4C99-8D5E-61CA4E3D5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4146" y="5089079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85" name="Oval 394">
              <a:extLst>
                <a:ext uri="{FF2B5EF4-FFF2-40B4-BE49-F238E27FC236}">
                  <a16:creationId xmlns:a16="http://schemas.microsoft.com/office/drawing/2014/main" id="{A7FBB923-3313-4ADF-9AF6-BA41A2AD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1375" y="4388308"/>
              <a:ext cx="41363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86" name="Oval 395">
              <a:extLst>
                <a:ext uri="{FF2B5EF4-FFF2-40B4-BE49-F238E27FC236}">
                  <a16:creationId xmlns:a16="http://schemas.microsoft.com/office/drawing/2014/main" id="{80B73643-7D3D-482A-A6D2-000E0D765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287" y="4037923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87" name="Oval 396">
              <a:extLst>
                <a:ext uri="{FF2B5EF4-FFF2-40B4-BE49-F238E27FC236}">
                  <a16:creationId xmlns:a16="http://schemas.microsoft.com/office/drawing/2014/main" id="{870BEAE5-82F6-41DA-B22E-6D524AC56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3695" y="4129771"/>
              <a:ext cx="37228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88" name="Oval 397">
              <a:extLst>
                <a:ext uri="{FF2B5EF4-FFF2-40B4-BE49-F238E27FC236}">
                  <a16:creationId xmlns:a16="http://schemas.microsoft.com/office/drawing/2014/main" id="{797FF75E-BC97-460F-B90A-DAF15ACB0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605" y="4017511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89" name="Oval 398">
              <a:extLst>
                <a:ext uri="{FF2B5EF4-FFF2-40B4-BE49-F238E27FC236}">
                  <a16:creationId xmlns:a16="http://schemas.microsoft.com/office/drawing/2014/main" id="{40E83775-5A98-4597-9259-064AB16B4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3655" y="4065136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90" name="Oval 399">
              <a:extLst>
                <a:ext uri="{FF2B5EF4-FFF2-40B4-BE49-F238E27FC236}">
                  <a16:creationId xmlns:a16="http://schemas.microsoft.com/office/drawing/2014/main" id="{4EEEE9C4-93AB-439F-89BC-D83F356675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7747" y="3758974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91" name="Oval 400">
              <a:extLst>
                <a:ext uri="{FF2B5EF4-FFF2-40B4-BE49-F238E27FC236}">
                  <a16:creationId xmlns:a16="http://schemas.microsoft.com/office/drawing/2014/main" id="{13F1D698-E3A1-478D-AFB1-6329A254C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7747" y="3684134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92" name="Oval 401">
              <a:extLst>
                <a:ext uri="{FF2B5EF4-FFF2-40B4-BE49-F238E27FC236}">
                  <a16:creationId xmlns:a16="http://schemas.microsoft.com/office/drawing/2014/main" id="{742AF700-AC49-48AF-9F67-51BB1A461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7747" y="3401782"/>
              <a:ext cx="41363" cy="442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93" name="Oval 402">
              <a:extLst>
                <a:ext uri="{FF2B5EF4-FFF2-40B4-BE49-F238E27FC236}">
                  <a16:creationId xmlns:a16="http://schemas.microsoft.com/office/drawing/2014/main" id="{2B21AD9C-5B8B-4271-BE4D-BB955728C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4655" y="3337148"/>
              <a:ext cx="41363" cy="44223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94" name="Oval 403">
              <a:extLst>
                <a:ext uri="{FF2B5EF4-FFF2-40B4-BE49-F238E27FC236}">
                  <a16:creationId xmlns:a16="http://schemas.microsoft.com/office/drawing/2014/main" id="{1335E337-81A0-4C3D-9CE1-1E18968D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2607" y="3337148"/>
              <a:ext cx="41363" cy="44223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95" name="Oval 404">
              <a:extLst>
                <a:ext uri="{FF2B5EF4-FFF2-40B4-BE49-F238E27FC236}">
                  <a16:creationId xmlns:a16="http://schemas.microsoft.com/office/drawing/2014/main" id="{3FAC9A06-DB97-4CFA-8265-801E4C2A6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65203" y="3279318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96" name="Oval 405">
              <a:extLst>
                <a:ext uri="{FF2B5EF4-FFF2-40B4-BE49-F238E27FC236}">
                  <a16:creationId xmlns:a16="http://schemas.microsoft.com/office/drawing/2014/main" id="{CE014950-A80B-4BB1-957C-6314D9D6C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614" y="3207880"/>
              <a:ext cx="41363" cy="44223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cxnSp>
          <p:nvCxnSpPr>
            <p:cNvPr id="397" name="AutoShape 406">
              <a:extLst>
                <a:ext uri="{FF2B5EF4-FFF2-40B4-BE49-F238E27FC236}">
                  <a16:creationId xmlns:a16="http://schemas.microsoft.com/office/drawing/2014/main" id="{42F4B5BE-7B6F-40A9-812D-5FF82042EDBD}"/>
                </a:ext>
              </a:extLst>
            </p:cNvPr>
            <p:cNvCxnSpPr>
              <a:cxnSpLocks noChangeShapeType="1"/>
              <a:stCxn id="337" idx="2"/>
              <a:endCxn id="22" idx="3"/>
            </p:cNvCxnSpPr>
            <p:nvPr/>
          </p:nvCxnSpPr>
          <p:spPr bwMode="auto">
            <a:xfrm rot="10800000">
              <a:off x="4065286" y="3959678"/>
              <a:ext cx="95140" cy="95251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398" name="AutoShape 407">
              <a:extLst>
                <a:ext uri="{FF2B5EF4-FFF2-40B4-BE49-F238E27FC236}">
                  <a16:creationId xmlns:a16="http://schemas.microsoft.com/office/drawing/2014/main" id="{47CBAE9D-B1FC-4CC1-81E3-7ACAB7B8496D}"/>
                </a:ext>
              </a:extLst>
            </p:cNvPr>
            <p:cNvCxnSpPr>
              <a:cxnSpLocks noChangeShapeType="1"/>
              <a:stCxn id="337" idx="0"/>
              <a:endCxn id="348" idx="2"/>
            </p:cNvCxnSpPr>
            <p:nvPr/>
          </p:nvCxnSpPr>
          <p:spPr bwMode="auto">
            <a:xfrm rot="5400000" flipH="1">
              <a:off x="4042789" y="3892800"/>
              <a:ext cx="193904" cy="82729"/>
            </a:xfrm>
            <a:prstGeom prst="curvedConnector4">
              <a:avLst>
                <a:gd name="adj1" fmla="val 16662"/>
                <a:gd name="adj2" fmla="val 321273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399" name="AutoShape 408">
              <a:extLst>
                <a:ext uri="{FF2B5EF4-FFF2-40B4-BE49-F238E27FC236}">
                  <a16:creationId xmlns:a16="http://schemas.microsoft.com/office/drawing/2014/main" id="{93835237-2DE6-477F-BE88-4BC33FE82EED}"/>
                </a:ext>
              </a:extLst>
            </p:cNvPr>
            <p:cNvCxnSpPr>
              <a:cxnSpLocks noChangeShapeType="1"/>
              <a:stCxn id="337" idx="2"/>
              <a:endCxn id="349" idx="2"/>
            </p:cNvCxnSpPr>
            <p:nvPr/>
          </p:nvCxnSpPr>
          <p:spPr bwMode="auto">
            <a:xfrm rot="10800000">
              <a:off x="4106650" y="3782783"/>
              <a:ext cx="53774" cy="272145"/>
            </a:xfrm>
            <a:prstGeom prst="curvedConnector3">
              <a:avLst>
                <a:gd name="adj1" fmla="val 596551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00" name="AutoShape 409">
              <a:extLst>
                <a:ext uri="{FF2B5EF4-FFF2-40B4-BE49-F238E27FC236}">
                  <a16:creationId xmlns:a16="http://schemas.microsoft.com/office/drawing/2014/main" id="{F5717DB2-8F60-4E90-9B3C-6442093E3D1E}"/>
                </a:ext>
              </a:extLst>
            </p:cNvPr>
            <p:cNvCxnSpPr>
              <a:cxnSpLocks noChangeShapeType="1"/>
              <a:stCxn id="348" idx="2"/>
              <a:endCxn id="349" idx="2"/>
            </p:cNvCxnSpPr>
            <p:nvPr/>
          </p:nvCxnSpPr>
          <p:spPr bwMode="auto">
            <a:xfrm rot="10800000" flipH="1">
              <a:off x="4098376" y="3782783"/>
              <a:ext cx="8273" cy="54429"/>
            </a:xfrm>
            <a:prstGeom prst="curvedConnector3">
              <a:avLst>
                <a:gd name="adj1" fmla="val -333333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401" name="AutoShape 410">
              <a:extLst>
                <a:ext uri="{FF2B5EF4-FFF2-40B4-BE49-F238E27FC236}">
                  <a16:creationId xmlns:a16="http://schemas.microsoft.com/office/drawing/2014/main" id="{59AA7BB4-9AD6-4E0A-A7BC-1D316F4B3291}"/>
                </a:ext>
              </a:extLst>
            </p:cNvPr>
            <p:cNvCxnSpPr>
              <a:cxnSpLocks noChangeShapeType="1"/>
              <a:stCxn id="337" idx="6"/>
              <a:endCxn id="338" idx="4"/>
            </p:cNvCxnSpPr>
            <p:nvPr/>
          </p:nvCxnSpPr>
          <p:spPr bwMode="auto">
            <a:xfrm flipV="1">
              <a:off x="4201790" y="3912051"/>
              <a:ext cx="111681" cy="142876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02" name="AutoShape 411">
              <a:extLst>
                <a:ext uri="{FF2B5EF4-FFF2-40B4-BE49-F238E27FC236}">
                  <a16:creationId xmlns:a16="http://schemas.microsoft.com/office/drawing/2014/main" id="{6C1411BE-6418-4C7B-BB80-761C16B12111}"/>
                </a:ext>
              </a:extLst>
            </p:cNvPr>
            <p:cNvCxnSpPr>
              <a:cxnSpLocks noChangeShapeType="1"/>
              <a:stCxn id="337" idx="6"/>
              <a:endCxn id="339" idx="4"/>
            </p:cNvCxnSpPr>
            <p:nvPr/>
          </p:nvCxnSpPr>
          <p:spPr bwMode="auto">
            <a:xfrm flipV="1">
              <a:off x="4201790" y="3861028"/>
              <a:ext cx="157185" cy="193902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03" name="AutoShape 412">
              <a:extLst>
                <a:ext uri="{FF2B5EF4-FFF2-40B4-BE49-F238E27FC236}">
                  <a16:creationId xmlns:a16="http://schemas.microsoft.com/office/drawing/2014/main" id="{A04053A4-042C-4B66-966E-AD542CA133F8}"/>
                </a:ext>
              </a:extLst>
            </p:cNvPr>
            <p:cNvCxnSpPr>
              <a:cxnSpLocks noChangeShapeType="1"/>
              <a:stCxn id="337" idx="6"/>
              <a:endCxn id="340" idx="4"/>
            </p:cNvCxnSpPr>
            <p:nvPr/>
          </p:nvCxnSpPr>
          <p:spPr bwMode="auto">
            <a:xfrm flipV="1">
              <a:off x="4201790" y="3806596"/>
              <a:ext cx="190275" cy="248331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04" name="AutoShape 415">
              <a:extLst>
                <a:ext uri="{FF2B5EF4-FFF2-40B4-BE49-F238E27FC236}">
                  <a16:creationId xmlns:a16="http://schemas.microsoft.com/office/drawing/2014/main" id="{36EE844D-AA5A-44C9-9814-57A07F5ED9B9}"/>
                </a:ext>
              </a:extLst>
            </p:cNvPr>
            <p:cNvCxnSpPr>
              <a:cxnSpLocks noChangeShapeType="1"/>
              <a:stCxn id="340" idx="6"/>
              <a:endCxn id="341" idx="2"/>
            </p:cNvCxnSpPr>
            <p:nvPr/>
          </p:nvCxnSpPr>
          <p:spPr bwMode="auto">
            <a:xfrm>
              <a:off x="4408612" y="3786186"/>
              <a:ext cx="28955" cy="0"/>
            </a:xfrm>
            <a:prstGeom prst="straightConnector1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405" name="AutoShape 416">
              <a:extLst>
                <a:ext uri="{FF2B5EF4-FFF2-40B4-BE49-F238E27FC236}">
                  <a16:creationId xmlns:a16="http://schemas.microsoft.com/office/drawing/2014/main" id="{F055FDE7-3DBC-4D2C-A2D1-C3923482FD22}"/>
                </a:ext>
              </a:extLst>
            </p:cNvPr>
            <p:cNvCxnSpPr>
              <a:cxnSpLocks noChangeShapeType="1"/>
              <a:stCxn id="345" idx="6"/>
              <a:endCxn id="347" idx="7"/>
            </p:cNvCxnSpPr>
            <p:nvPr/>
          </p:nvCxnSpPr>
          <p:spPr bwMode="auto">
            <a:xfrm>
              <a:off x="4702295" y="3905249"/>
              <a:ext cx="33090" cy="20410"/>
            </a:xfrm>
            <a:prstGeom prst="curvedConnector2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sp>
          <p:nvSpPr>
            <p:cNvPr id="406" name="Oval 417">
              <a:extLst>
                <a:ext uri="{FF2B5EF4-FFF2-40B4-BE49-F238E27FC236}">
                  <a16:creationId xmlns:a16="http://schemas.microsoft.com/office/drawing/2014/main" id="{CC1DD100-A0D1-4E53-BDCC-AC5AD260A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702" y="3993696"/>
              <a:ext cx="41363" cy="47625"/>
            </a:xfrm>
            <a:prstGeom prst="ellipse">
              <a:avLst/>
            </a:prstGeom>
            <a:grpFill/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cxnSp>
          <p:nvCxnSpPr>
            <p:cNvPr id="407" name="AutoShape 418">
              <a:extLst>
                <a:ext uri="{FF2B5EF4-FFF2-40B4-BE49-F238E27FC236}">
                  <a16:creationId xmlns:a16="http://schemas.microsoft.com/office/drawing/2014/main" id="{54B27557-AF97-41D5-9191-878F31A4001E}"/>
                </a:ext>
              </a:extLst>
            </p:cNvPr>
            <p:cNvCxnSpPr>
              <a:cxnSpLocks noChangeShapeType="1"/>
              <a:stCxn id="346" idx="4"/>
              <a:endCxn id="406" idx="6"/>
            </p:cNvCxnSpPr>
            <p:nvPr/>
          </p:nvCxnSpPr>
          <p:spPr bwMode="auto">
            <a:xfrm rot="5400000">
              <a:off x="4604390" y="3936155"/>
              <a:ext cx="51028" cy="111681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08" name="AutoShape 419">
              <a:extLst>
                <a:ext uri="{FF2B5EF4-FFF2-40B4-BE49-F238E27FC236}">
                  <a16:creationId xmlns:a16="http://schemas.microsoft.com/office/drawing/2014/main" id="{2B3ECC71-90F7-452C-A416-CC89B2DAC223}"/>
                </a:ext>
              </a:extLst>
            </p:cNvPr>
            <p:cNvCxnSpPr>
              <a:cxnSpLocks noChangeShapeType="1"/>
              <a:stCxn id="339" idx="6"/>
              <a:endCxn id="343" idx="4"/>
            </p:cNvCxnSpPr>
            <p:nvPr/>
          </p:nvCxnSpPr>
          <p:spPr bwMode="auto">
            <a:xfrm flipV="1">
              <a:off x="4379654" y="3830412"/>
              <a:ext cx="198549" cy="10206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09" name="AutoShape 420">
              <a:extLst>
                <a:ext uri="{FF2B5EF4-FFF2-40B4-BE49-F238E27FC236}">
                  <a16:creationId xmlns:a16="http://schemas.microsoft.com/office/drawing/2014/main" id="{13FB6A8F-6746-4CC2-BAC4-1C1FBC3DAFF0}"/>
                </a:ext>
              </a:extLst>
            </p:cNvPr>
            <p:cNvCxnSpPr>
              <a:cxnSpLocks noChangeShapeType="1"/>
              <a:stCxn id="342" idx="4"/>
              <a:endCxn id="343" idx="1"/>
            </p:cNvCxnSpPr>
            <p:nvPr/>
          </p:nvCxnSpPr>
          <p:spPr bwMode="auto">
            <a:xfrm rot="16200000" flipH="1">
              <a:off x="4540374" y="3768310"/>
              <a:ext cx="13607" cy="28955"/>
            </a:xfrm>
            <a:prstGeom prst="curvedConnector3">
              <a:avLst>
                <a:gd name="adj1" fmla="val 14287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410" name="AutoShape 421">
              <a:extLst>
                <a:ext uri="{FF2B5EF4-FFF2-40B4-BE49-F238E27FC236}">
                  <a16:creationId xmlns:a16="http://schemas.microsoft.com/office/drawing/2014/main" id="{448DCB73-44B7-445A-817A-0FF8CEDEFFA2}"/>
                </a:ext>
              </a:extLst>
            </p:cNvPr>
            <p:cNvCxnSpPr>
              <a:cxnSpLocks noChangeShapeType="1"/>
              <a:stCxn id="337" idx="2"/>
              <a:endCxn id="350" idx="2"/>
            </p:cNvCxnSpPr>
            <p:nvPr/>
          </p:nvCxnSpPr>
          <p:spPr bwMode="auto">
            <a:xfrm rot="10800000" flipH="1">
              <a:off x="4160424" y="3507237"/>
              <a:ext cx="82729" cy="547691"/>
            </a:xfrm>
            <a:prstGeom prst="curvedConnector3">
              <a:avLst>
                <a:gd name="adj1" fmla="val -313042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11" name="AutoShape 422">
              <a:extLst>
                <a:ext uri="{FF2B5EF4-FFF2-40B4-BE49-F238E27FC236}">
                  <a16:creationId xmlns:a16="http://schemas.microsoft.com/office/drawing/2014/main" id="{D8602C90-235E-4686-ADBF-8B1A1FC6C1FA}"/>
                </a:ext>
              </a:extLst>
            </p:cNvPr>
            <p:cNvCxnSpPr>
              <a:cxnSpLocks noChangeShapeType="1"/>
              <a:stCxn id="350" idx="5"/>
              <a:endCxn id="351" idx="5"/>
            </p:cNvCxnSpPr>
            <p:nvPr/>
          </p:nvCxnSpPr>
          <p:spPr bwMode="auto">
            <a:xfrm rot="5400000" flipH="1" flipV="1">
              <a:off x="4284652" y="3495429"/>
              <a:ext cx="20410" cy="37225"/>
            </a:xfrm>
            <a:prstGeom prst="curvedConnector3">
              <a:avLst>
                <a:gd name="adj1" fmla="val -54546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12" name="AutoShape 423">
              <a:extLst>
                <a:ext uri="{FF2B5EF4-FFF2-40B4-BE49-F238E27FC236}">
                  <a16:creationId xmlns:a16="http://schemas.microsoft.com/office/drawing/2014/main" id="{2207C021-D414-499A-9BE8-8A3AAD783229}"/>
                </a:ext>
              </a:extLst>
            </p:cNvPr>
            <p:cNvCxnSpPr>
              <a:cxnSpLocks noChangeShapeType="1"/>
              <a:stCxn id="351" idx="6"/>
              <a:endCxn id="20" idx="4"/>
            </p:cNvCxnSpPr>
            <p:nvPr/>
          </p:nvCxnSpPr>
          <p:spPr bwMode="auto">
            <a:xfrm flipV="1">
              <a:off x="4321745" y="3432400"/>
              <a:ext cx="12411" cy="54429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13" name="AutoShape 424">
              <a:extLst>
                <a:ext uri="{FF2B5EF4-FFF2-40B4-BE49-F238E27FC236}">
                  <a16:creationId xmlns:a16="http://schemas.microsoft.com/office/drawing/2014/main" id="{0AEFAD94-BBB8-4800-AD1F-088220EE1F1A}"/>
                </a:ext>
              </a:extLst>
            </p:cNvPr>
            <p:cNvCxnSpPr>
              <a:cxnSpLocks noChangeShapeType="1"/>
              <a:stCxn id="20" idx="6"/>
              <a:endCxn id="352" idx="1"/>
            </p:cNvCxnSpPr>
            <p:nvPr/>
          </p:nvCxnSpPr>
          <p:spPr bwMode="auto">
            <a:xfrm>
              <a:off x="4350699" y="3411990"/>
              <a:ext cx="8273" cy="71438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14" name="AutoShape 425">
              <a:extLst>
                <a:ext uri="{FF2B5EF4-FFF2-40B4-BE49-F238E27FC236}">
                  <a16:creationId xmlns:a16="http://schemas.microsoft.com/office/drawing/2014/main" id="{394FB284-563F-4C41-BF06-869141DE332C}"/>
                </a:ext>
              </a:extLst>
            </p:cNvPr>
            <p:cNvCxnSpPr>
              <a:cxnSpLocks noChangeShapeType="1"/>
              <a:stCxn id="352" idx="1"/>
              <a:endCxn id="353" idx="1"/>
            </p:cNvCxnSpPr>
            <p:nvPr/>
          </p:nvCxnSpPr>
          <p:spPr bwMode="auto">
            <a:xfrm rot="16200000">
              <a:off x="4363010" y="3437829"/>
              <a:ext cx="37419" cy="53774"/>
            </a:xfrm>
            <a:prstGeom prst="curvedConnector3">
              <a:avLst>
                <a:gd name="adj1" fmla="val 89472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15" name="AutoShape 426">
              <a:extLst>
                <a:ext uri="{FF2B5EF4-FFF2-40B4-BE49-F238E27FC236}">
                  <a16:creationId xmlns:a16="http://schemas.microsoft.com/office/drawing/2014/main" id="{BEE60D04-2BB0-4DA9-AF2C-FB38F1A0F051}"/>
                </a:ext>
              </a:extLst>
            </p:cNvPr>
            <p:cNvCxnSpPr>
              <a:cxnSpLocks noChangeShapeType="1"/>
              <a:stCxn id="353" idx="1"/>
              <a:endCxn id="354" idx="1"/>
            </p:cNvCxnSpPr>
            <p:nvPr/>
          </p:nvCxnSpPr>
          <p:spPr bwMode="auto">
            <a:xfrm rot="16200000">
              <a:off x="4402808" y="3391306"/>
              <a:ext cx="61232" cy="41363"/>
            </a:xfrm>
            <a:prstGeom prst="curvedConnector3">
              <a:avLst>
                <a:gd name="adj1" fmla="val 86662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16" name="AutoShape 427">
              <a:extLst>
                <a:ext uri="{FF2B5EF4-FFF2-40B4-BE49-F238E27FC236}">
                  <a16:creationId xmlns:a16="http://schemas.microsoft.com/office/drawing/2014/main" id="{830FF60B-43C4-47EA-ADAF-32A32205CB5A}"/>
                </a:ext>
              </a:extLst>
            </p:cNvPr>
            <p:cNvCxnSpPr>
              <a:cxnSpLocks noChangeShapeType="1"/>
              <a:stCxn id="354" idx="1"/>
              <a:endCxn id="355" idx="2"/>
            </p:cNvCxnSpPr>
            <p:nvPr/>
          </p:nvCxnSpPr>
          <p:spPr bwMode="auto">
            <a:xfrm rot="16200000">
              <a:off x="4419261" y="3313433"/>
              <a:ext cx="98651" cy="37225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17" name="AutoShape 429">
              <a:extLst>
                <a:ext uri="{FF2B5EF4-FFF2-40B4-BE49-F238E27FC236}">
                  <a16:creationId xmlns:a16="http://schemas.microsoft.com/office/drawing/2014/main" id="{F43941C2-3D8C-4BB6-8655-4A15544625C7}"/>
                </a:ext>
              </a:extLst>
            </p:cNvPr>
            <p:cNvCxnSpPr>
              <a:cxnSpLocks noChangeShapeType="1"/>
              <a:stCxn id="354" idx="1"/>
              <a:endCxn id="21" idx="0"/>
            </p:cNvCxnSpPr>
            <p:nvPr/>
          </p:nvCxnSpPr>
          <p:spPr bwMode="auto">
            <a:xfrm rot="16200000" flipH="1" flipV="1">
              <a:off x="4403873" y="3348877"/>
              <a:ext cx="13607" cy="78594"/>
            </a:xfrm>
            <a:prstGeom prst="curvedConnector3">
              <a:avLst>
                <a:gd name="adj1" fmla="val -266667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18" name="AutoShape 430">
              <a:extLst>
                <a:ext uri="{FF2B5EF4-FFF2-40B4-BE49-F238E27FC236}">
                  <a16:creationId xmlns:a16="http://schemas.microsoft.com/office/drawing/2014/main" id="{F26897BC-5C85-4CF9-ABCC-6BBABB1AB598}"/>
                </a:ext>
              </a:extLst>
            </p:cNvPr>
            <p:cNvCxnSpPr>
              <a:cxnSpLocks noChangeShapeType="1"/>
              <a:stCxn id="337" idx="7"/>
              <a:endCxn id="375" idx="2"/>
            </p:cNvCxnSpPr>
            <p:nvPr/>
          </p:nvCxnSpPr>
          <p:spPr bwMode="auto">
            <a:xfrm rot="5400000" flipV="1">
              <a:off x="4580117" y="3651318"/>
              <a:ext cx="132670" cy="905876"/>
            </a:xfrm>
            <a:prstGeom prst="curvedConnector4">
              <a:avLst>
                <a:gd name="adj1" fmla="val -53847"/>
                <a:gd name="adj2" fmla="val 57255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19" name="AutoShape 431">
              <a:extLst>
                <a:ext uri="{FF2B5EF4-FFF2-40B4-BE49-F238E27FC236}">
                  <a16:creationId xmlns:a16="http://schemas.microsoft.com/office/drawing/2014/main" id="{2D5D900A-4420-4204-BAFD-97453DB7EEC9}"/>
                </a:ext>
              </a:extLst>
            </p:cNvPr>
            <p:cNvCxnSpPr>
              <a:cxnSpLocks noChangeShapeType="1"/>
              <a:stCxn id="375" idx="4"/>
              <a:endCxn id="376" idx="2"/>
            </p:cNvCxnSpPr>
            <p:nvPr/>
          </p:nvCxnSpPr>
          <p:spPr bwMode="auto">
            <a:xfrm rot="16200000" flipH="1">
              <a:off x="5073861" y="4241349"/>
              <a:ext cx="204108" cy="103411"/>
            </a:xfrm>
            <a:prstGeom prst="curvedConnector2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420" name="AutoShape 432">
              <a:extLst>
                <a:ext uri="{FF2B5EF4-FFF2-40B4-BE49-F238E27FC236}">
                  <a16:creationId xmlns:a16="http://schemas.microsoft.com/office/drawing/2014/main" id="{87B198D6-DB71-4C75-9C90-0826D9664CF4}"/>
                </a:ext>
              </a:extLst>
            </p:cNvPr>
            <p:cNvCxnSpPr>
              <a:cxnSpLocks noChangeShapeType="1"/>
              <a:stCxn id="376" idx="4"/>
              <a:endCxn id="377" idx="4"/>
            </p:cNvCxnSpPr>
            <p:nvPr/>
          </p:nvCxnSpPr>
          <p:spPr bwMode="auto">
            <a:xfrm rot="16200000" flipH="1">
              <a:off x="5419076" y="4248148"/>
              <a:ext cx="125865" cy="467418"/>
            </a:xfrm>
            <a:prstGeom prst="curvedConnector3">
              <a:avLst>
                <a:gd name="adj1" fmla="val 215870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21" name="AutoShape 433">
              <a:extLst>
                <a:ext uri="{FF2B5EF4-FFF2-40B4-BE49-F238E27FC236}">
                  <a16:creationId xmlns:a16="http://schemas.microsoft.com/office/drawing/2014/main" id="{FEE2F426-8F08-49E7-A109-10D97D42771F}"/>
                </a:ext>
              </a:extLst>
            </p:cNvPr>
            <p:cNvCxnSpPr>
              <a:cxnSpLocks noChangeShapeType="1"/>
              <a:stCxn id="377" idx="6"/>
              <a:endCxn id="378" idx="6"/>
            </p:cNvCxnSpPr>
            <p:nvPr/>
          </p:nvCxnSpPr>
          <p:spPr bwMode="auto">
            <a:xfrm flipH="1" flipV="1">
              <a:off x="5666081" y="4337280"/>
              <a:ext cx="70318" cy="183698"/>
            </a:xfrm>
            <a:prstGeom prst="curvedConnector3">
              <a:avLst>
                <a:gd name="adj1" fmla="val -72500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22" name="AutoShape 434">
              <a:extLst>
                <a:ext uri="{FF2B5EF4-FFF2-40B4-BE49-F238E27FC236}">
                  <a16:creationId xmlns:a16="http://schemas.microsoft.com/office/drawing/2014/main" id="{AB9A6028-D518-476C-9528-CE481A812833}"/>
                </a:ext>
              </a:extLst>
            </p:cNvPr>
            <p:cNvCxnSpPr>
              <a:cxnSpLocks noChangeShapeType="1"/>
              <a:stCxn id="375" idx="4"/>
              <a:endCxn id="380" idx="3"/>
            </p:cNvCxnSpPr>
            <p:nvPr/>
          </p:nvCxnSpPr>
          <p:spPr bwMode="auto">
            <a:xfrm rot="16200000" flipH="1">
              <a:off x="5400043" y="3915167"/>
              <a:ext cx="581712" cy="1133379"/>
            </a:xfrm>
            <a:prstGeom prst="curvedConnector3">
              <a:avLst>
                <a:gd name="adj1" fmla="val 104162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23" name="AutoShape 435">
              <a:extLst>
                <a:ext uri="{FF2B5EF4-FFF2-40B4-BE49-F238E27FC236}">
                  <a16:creationId xmlns:a16="http://schemas.microsoft.com/office/drawing/2014/main" id="{328923BB-038D-48C4-AC18-213BF8C510A5}"/>
                </a:ext>
              </a:extLst>
            </p:cNvPr>
            <p:cNvCxnSpPr>
              <a:cxnSpLocks noChangeShapeType="1"/>
              <a:stCxn id="378" idx="6"/>
              <a:endCxn id="379" idx="2"/>
            </p:cNvCxnSpPr>
            <p:nvPr/>
          </p:nvCxnSpPr>
          <p:spPr bwMode="auto">
            <a:xfrm>
              <a:off x="5666081" y="4337280"/>
              <a:ext cx="409506" cy="272145"/>
            </a:xfrm>
            <a:prstGeom prst="curvedConnector3">
              <a:avLst>
                <a:gd name="adj1" fmla="val 49782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24" name="AutoShape 436">
              <a:extLst>
                <a:ext uri="{FF2B5EF4-FFF2-40B4-BE49-F238E27FC236}">
                  <a16:creationId xmlns:a16="http://schemas.microsoft.com/office/drawing/2014/main" id="{7A6ACA3C-84CE-41BC-8A89-2FF94A770691}"/>
                </a:ext>
              </a:extLst>
            </p:cNvPr>
            <p:cNvCxnSpPr>
              <a:cxnSpLocks noChangeShapeType="1"/>
              <a:stCxn id="378" idx="6"/>
              <a:endCxn id="381" idx="2"/>
            </p:cNvCxnSpPr>
            <p:nvPr/>
          </p:nvCxnSpPr>
          <p:spPr bwMode="auto">
            <a:xfrm>
              <a:off x="5666081" y="4337280"/>
              <a:ext cx="1141650" cy="639541"/>
            </a:xfrm>
            <a:prstGeom prst="curvedConnector3">
              <a:avLst>
                <a:gd name="adj1" fmla="val 33023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25" name="AutoShape 437">
              <a:extLst>
                <a:ext uri="{FF2B5EF4-FFF2-40B4-BE49-F238E27FC236}">
                  <a16:creationId xmlns:a16="http://schemas.microsoft.com/office/drawing/2014/main" id="{1681D61E-73E5-4E18-BFD8-74537647A6DA}"/>
                </a:ext>
              </a:extLst>
            </p:cNvPr>
            <p:cNvCxnSpPr>
              <a:cxnSpLocks noChangeShapeType="1"/>
              <a:stCxn id="375" idx="4"/>
              <a:endCxn id="381" idx="2"/>
            </p:cNvCxnSpPr>
            <p:nvPr/>
          </p:nvCxnSpPr>
          <p:spPr bwMode="auto">
            <a:xfrm rot="16200000" flipH="1">
              <a:off x="5573063" y="3742148"/>
              <a:ext cx="785818" cy="1683524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26" name="AutoShape 438">
              <a:extLst>
                <a:ext uri="{FF2B5EF4-FFF2-40B4-BE49-F238E27FC236}">
                  <a16:creationId xmlns:a16="http://schemas.microsoft.com/office/drawing/2014/main" id="{93629DB2-2A15-4597-91BC-9D080A9F5E1F}"/>
                </a:ext>
              </a:extLst>
            </p:cNvPr>
            <p:cNvCxnSpPr>
              <a:cxnSpLocks noChangeShapeType="1"/>
              <a:stCxn id="380" idx="6"/>
              <a:endCxn id="381" idx="2"/>
            </p:cNvCxnSpPr>
            <p:nvPr/>
          </p:nvCxnSpPr>
          <p:spPr bwMode="auto">
            <a:xfrm>
              <a:off x="6290679" y="4755702"/>
              <a:ext cx="517054" cy="221119"/>
            </a:xfrm>
            <a:prstGeom prst="curvedConnector3">
              <a:avLst>
                <a:gd name="adj1" fmla="val 49829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27" name="AutoShape 439">
              <a:extLst>
                <a:ext uri="{FF2B5EF4-FFF2-40B4-BE49-F238E27FC236}">
                  <a16:creationId xmlns:a16="http://schemas.microsoft.com/office/drawing/2014/main" id="{E5F72E73-EF77-4AD9-A746-AEE62B719FF2}"/>
                </a:ext>
              </a:extLst>
            </p:cNvPr>
            <p:cNvCxnSpPr>
              <a:cxnSpLocks noChangeShapeType="1"/>
              <a:stCxn id="381" idx="6"/>
              <a:endCxn id="384" idx="2"/>
            </p:cNvCxnSpPr>
            <p:nvPr/>
          </p:nvCxnSpPr>
          <p:spPr bwMode="auto">
            <a:xfrm>
              <a:off x="6844959" y="4976821"/>
              <a:ext cx="339188" cy="139473"/>
            </a:xfrm>
            <a:prstGeom prst="curvedConnector3">
              <a:avLst>
                <a:gd name="adj1" fmla="val 10472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28" name="AutoShape 440">
              <a:extLst>
                <a:ext uri="{FF2B5EF4-FFF2-40B4-BE49-F238E27FC236}">
                  <a16:creationId xmlns:a16="http://schemas.microsoft.com/office/drawing/2014/main" id="{E1CE41AD-6F6D-4A01-B716-3BB8C4A77AD6}"/>
                </a:ext>
              </a:extLst>
            </p:cNvPr>
            <p:cNvCxnSpPr>
              <a:cxnSpLocks noChangeShapeType="1"/>
              <a:stCxn id="382" idx="4"/>
              <a:endCxn id="383" idx="2"/>
            </p:cNvCxnSpPr>
            <p:nvPr/>
          </p:nvCxnSpPr>
          <p:spPr bwMode="auto">
            <a:xfrm rot="16200000" flipH="1">
              <a:off x="6932231" y="5021645"/>
              <a:ext cx="61232" cy="12408"/>
            </a:xfrm>
            <a:prstGeom prst="curvedConnector2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429" name="AutoShape 441">
              <a:extLst>
                <a:ext uri="{FF2B5EF4-FFF2-40B4-BE49-F238E27FC236}">
                  <a16:creationId xmlns:a16="http://schemas.microsoft.com/office/drawing/2014/main" id="{C65D5296-97D5-46C6-8518-3D126F5F000F}"/>
                </a:ext>
              </a:extLst>
            </p:cNvPr>
            <p:cNvCxnSpPr>
              <a:cxnSpLocks noChangeShapeType="1"/>
              <a:stCxn id="383" idx="5"/>
              <a:endCxn id="384" idx="2"/>
            </p:cNvCxnSpPr>
            <p:nvPr/>
          </p:nvCxnSpPr>
          <p:spPr bwMode="auto">
            <a:xfrm rot="16200000" flipH="1">
              <a:off x="7074803" y="4999413"/>
              <a:ext cx="40822" cy="186140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30" name="AutoShape 442">
              <a:extLst>
                <a:ext uri="{FF2B5EF4-FFF2-40B4-BE49-F238E27FC236}">
                  <a16:creationId xmlns:a16="http://schemas.microsoft.com/office/drawing/2014/main" id="{A3B859A1-0C14-484B-BF79-B5C614A7F324}"/>
                </a:ext>
              </a:extLst>
            </p:cNvPr>
            <p:cNvCxnSpPr>
              <a:cxnSpLocks noChangeShapeType="1"/>
              <a:stCxn id="384" idx="0"/>
              <a:endCxn id="385" idx="2"/>
            </p:cNvCxnSpPr>
            <p:nvPr/>
          </p:nvCxnSpPr>
          <p:spPr bwMode="auto">
            <a:xfrm rot="16200000">
              <a:off x="6876691" y="4744392"/>
              <a:ext cx="676959" cy="12411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31" name="AutoShape 443">
              <a:extLst>
                <a:ext uri="{FF2B5EF4-FFF2-40B4-BE49-F238E27FC236}">
                  <a16:creationId xmlns:a16="http://schemas.microsoft.com/office/drawing/2014/main" id="{92FCF0D4-9298-4B8A-884E-38C54F628433}"/>
                </a:ext>
              </a:extLst>
            </p:cNvPr>
            <p:cNvCxnSpPr>
              <a:cxnSpLocks noChangeShapeType="1"/>
              <a:stCxn id="384" idx="0"/>
              <a:endCxn id="386" idx="4"/>
            </p:cNvCxnSpPr>
            <p:nvPr/>
          </p:nvCxnSpPr>
          <p:spPr bwMode="auto">
            <a:xfrm rot="16200000">
              <a:off x="6798198" y="4496311"/>
              <a:ext cx="1003531" cy="182002"/>
            </a:xfrm>
            <a:prstGeom prst="curvedConnector3">
              <a:avLst>
                <a:gd name="adj1" fmla="val 50000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32" name="AutoShape 444">
              <a:extLst>
                <a:ext uri="{FF2B5EF4-FFF2-40B4-BE49-F238E27FC236}">
                  <a16:creationId xmlns:a16="http://schemas.microsoft.com/office/drawing/2014/main" id="{75620CF3-109A-49E1-AC33-479848CBE24C}"/>
                </a:ext>
              </a:extLst>
            </p:cNvPr>
            <p:cNvCxnSpPr>
              <a:cxnSpLocks noChangeShapeType="1"/>
              <a:stCxn id="384" idx="0"/>
              <a:endCxn id="387" idx="4"/>
            </p:cNvCxnSpPr>
            <p:nvPr/>
          </p:nvCxnSpPr>
          <p:spPr bwMode="auto">
            <a:xfrm rot="16200000">
              <a:off x="6895829" y="4490528"/>
              <a:ext cx="911685" cy="285416"/>
            </a:xfrm>
            <a:prstGeom prst="curvedConnector3">
              <a:avLst>
                <a:gd name="adj1" fmla="val 50000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33" name="AutoShape 445">
              <a:extLst>
                <a:ext uri="{FF2B5EF4-FFF2-40B4-BE49-F238E27FC236}">
                  <a16:creationId xmlns:a16="http://schemas.microsoft.com/office/drawing/2014/main" id="{259CF0AB-9416-460F-A842-DAC8483ED9FB}"/>
                </a:ext>
              </a:extLst>
            </p:cNvPr>
            <p:cNvCxnSpPr>
              <a:cxnSpLocks noChangeShapeType="1"/>
              <a:stCxn id="385" idx="6"/>
              <a:endCxn id="395" idx="4"/>
            </p:cNvCxnSpPr>
            <p:nvPr/>
          </p:nvCxnSpPr>
          <p:spPr bwMode="auto">
            <a:xfrm flipV="1">
              <a:off x="7262740" y="3326942"/>
              <a:ext cx="823144" cy="1085179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34" name="AutoShape 446">
              <a:extLst>
                <a:ext uri="{FF2B5EF4-FFF2-40B4-BE49-F238E27FC236}">
                  <a16:creationId xmlns:a16="http://schemas.microsoft.com/office/drawing/2014/main" id="{251E6352-78CF-47E6-8038-28A7B70558CD}"/>
                </a:ext>
              </a:extLst>
            </p:cNvPr>
            <p:cNvCxnSpPr>
              <a:cxnSpLocks noChangeShapeType="1"/>
              <a:stCxn id="385" idx="6"/>
              <a:endCxn id="390" idx="5"/>
            </p:cNvCxnSpPr>
            <p:nvPr/>
          </p:nvCxnSpPr>
          <p:spPr bwMode="auto">
            <a:xfrm flipV="1">
              <a:off x="7262740" y="3799796"/>
              <a:ext cx="492232" cy="612326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35" name="AutoShape 447">
              <a:extLst>
                <a:ext uri="{FF2B5EF4-FFF2-40B4-BE49-F238E27FC236}">
                  <a16:creationId xmlns:a16="http://schemas.microsoft.com/office/drawing/2014/main" id="{4E6884CE-F2E9-411C-B2BD-F64F8EA97CB9}"/>
                </a:ext>
              </a:extLst>
            </p:cNvPr>
            <p:cNvCxnSpPr>
              <a:cxnSpLocks noChangeShapeType="1"/>
              <a:stCxn id="390" idx="6"/>
              <a:endCxn id="392" idx="6"/>
            </p:cNvCxnSpPr>
            <p:nvPr/>
          </p:nvCxnSpPr>
          <p:spPr bwMode="auto">
            <a:xfrm flipV="1">
              <a:off x="7759111" y="3425595"/>
              <a:ext cx="4135" cy="357190"/>
            </a:xfrm>
            <a:prstGeom prst="curvedConnector3">
              <a:avLst>
                <a:gd name="adj1" fmla="val 14300005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36" name="AutoShape 448">
              <a:extLst>
                <a:ext uri="{FF2B5EF4-FFF2-40B4-BE49-F238E27FC236}">
                  <a16:creationId xmlns:a16="http://schemas.microsoft.com/office/drawing/2014/main" id="{8A2A89D4-CCC3-4AD6-88BF-803E631C422F}"/>
                </a:ext>
              </a:extLst>
            </p:cNvPr>
            <p:cNvCxnSpPr>
              <a:cxnSpLocks noChangeShapeType="1"/>
              <a:stCxn id="390" idx="6"/>
              <a:endCxn id="393" idx="6"/>
            </p:cNvCxnSpPr>
            <p:nvPr/>
          </p:nvCxnSpPr>
          <p:spPr bwMode="auto">
            <a:xfrm flipH="1" flipV="1">
              <a:off x="7726018" y="3360962"/>
              <a:ext cx="33090" cy="421825"/>
            </a:xfrm>
            <a:prstGeom prst="curvedConnector3">
              <a:avLst>
                <a:gd name="adj1" fmla="val -752630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37" name="AutoShape 449">
              <a:extLst>
                <a:ext uri="{FF2B5EF4-FFF2-40B4-BE49-F238E27FC236}">
                  <a16:creationId xmlns:a16="http://schemas.microsoft.com/office/drawing/2014/main" id="{79C1DD89-AD57-49B5-A02C-98BBD6523DAB}"/>
                </a:ext>
              </a:extLst>
            </p:cNvPr>
            <p:cNvCxnSpPr>
              <a:cxnSpLocks noChangeShapeType="1"/>
              <a:stCxn id="391" idx="6"/>
              <a:endCxn id="396" idx="2"/>
            </p:cNvCxnSpPr>
            <p:nvPr/>
          </p:nvCxnSpPr>
          <p:spPr bwMode="auto">
            <a:xfrm flipV="1">
              <a:off x="7759111" y="3231691"/>
              <a:ext cx="318503" cy="476255"/>
            </a:xfrm>
            <a:prstGeom prst="curvedConnector3">
              <a:avLst>
                <a:gd name="adj1" fmla="val 49722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38" name="AutoShape 450">
              <a:extLst>
                <a:ext uri="{FF2B5EF4-FFF2-40B4-BE49-F238E27FC236}">
                  <a16:creationId xmlns:a16="http://schemas.microsoft.com/office/drawing/2014/main" id="{99FBFA2D-0BE0-4ADE-BB9A-11D83BF6954A}"/>
                </a:ext>
              </a:extLst>
            </p:cNvPr>
            <p:cNvCxnSpPr>
              <a:cxnSpLocks noChangeShapeType="1"/>
              <a:stCxn id="395" idx="2"/>
              <a:endCxn id="394" idx="0"/>
            </p:cNvCxnSpPr>
            <p:nvPr/>
          </p:nvCxnSpPr>
          <p:spPr bwMode="auto">
            <a:xfrm rot="10800000" flipV="1">
              <a:off x="7643291" y="3303129"/>
              <a:ext cx="421917" cy="34017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39" name="AutoShape 451">
              <a:extLst>
                <a:ext uri="{FF2B5EF4-FFF2-40B4-BE49-F238E27FC236}">
                  <a16:creationId xmlns:a16="http://schemas.microsoft.com/office/drawing/2014/main" id="{09A7E94B-3515-4438-A47B-1237C92E7702}"/>
                </a:ext>
              </a:extLst>
            </p:cNvPr>
            <p:cNvCxnSpPr>
              <a:cxnSpLocks noChangeShapeType="1"/>
              <a:stCxn id="395" idx="2"/>
              <a:endCxn id="393" idx="6"/>
            </p:cNvCxnSpPr>
            <p:nvPr/>
          </p:nvCxnSpPr>
          <p:spPr bwMode="auto">
            <a:xfrm rot="10800000" flipV="1">
              <a:off x="7726021" y="3303129"/>
              <a:ext cx="339188" cy="57831"/>
            </a:xfrm>
            <a:prstGeom prst="curvedConnector3">
              <a:avLst>
                <a:gd name="adj1" fmla="val 50264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40" name="AutoShape 452">
              <a:extLst>
                <a:ext uri="{FF2B5EF4-FFF2-40B4-BE49-F238E27FC236}">
                  <a16:creationId xmlns:a16="http://schemas.microsoft.com/office/drawing/2014/main" id="{08F05454-0021-4C91-8B08-9AAFCE2B29F0}"/>
                </a:ext>
              </a:extLst>
            </p:cNvPr>
            <p:cNvCxnSpPr>
              <a:cxnSpLocks noChangeShapeType="1"/>
              <a:stCxn id="386" idx="6"/>
              <a:endCxn id="388" idx="2"/>
            </p:cNvCxnSpPr>
            <p:nvPr/>
          </p:nvCxnSpPr>
          <p:spPr bwMode="auto">
            <a:xfrm flipV="1">
              <a:off x="7411650" y="4041322"/>
              <a:ext cx="119955" cy="20410"/>
            </a:xfrm>
            <a:prstGeom prst="curvedConnector3">
              <a:avLst>
                <a:gd name="adj1" fmla="val 48528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41" name="AutoShape 453">
              <a:extLst>
                <a:ext uri="{FF2B5EF4-FFF2-40B4-BE49-F238E27FC236}">
                  <a16:creationId xmlns:a16="http://schemas.microsoft.com/office/drawing/2014/main" id="{6D3C5CAB-FC30-48F5-91D4-63B981B4BAC9}"/>
                </a:ext>
              </a:extLst>
            </p:cNvPr>
            <p:cNvCxnSpPr>
              <a:cxnSpLocks noChangeShapeType="1"/>
              <a:stCxn id="388" idx="3"/>
              <a:endCxn id="387" idx="7"/>
            </p:cNvCxnSpPr>
            <p:nvPr/>
          </p:nvCxnSpPr>
          <p:spPr bwMode="auto">
            <a:xfrm rot="5400000">
              <a:off x="7482147" y="4082971"/>
              <a:ext cx="78241" cy="28957"/>
            </a:xfrm>
            <a:prstGeom prst="curvedConnector3">
              <a:avLst>
                <a:gd name="adj1" fmla="val 48718"/>
              </a:avLst>
            </a:pr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</p:cxnSp>
        <p:cxnSp>
          <p:nvCxnSpPr>
            <p:cNvPr id="442" name="AutoShape 454">
              <a:extLst>
                <a:ext uri="{FF2B5EF4-FFF2-40B4-BE49-F238E27FC236}">
                  <a16:creationId xmlns:a16="http://schemas.microsoft.com/office/drawing/2014/main" id="{4533CB70-73B7-44F9-B195-835F13EB83D5}"/>
                </a:ext>
              </a:extLst>
            </p:cNvPr>
            <p:cNvCxnSpPr>
              <a:cxnSpLocks noChangeShapeType="1"/>
              <a:stCxn id="337" idx="2"/>
              <a:endCxn id="356" idx="2"/>
            </p:cNvCxnSpPr>
            <p:nvPr/>
          </p:nvCxnSpPr>
          <p:spPr bwMode="auto">
            <a:xfrm rot="10800000" flipV="1">
              <a:off x="3895693" y="4054927"/>
              <a:ext cx="264731" cy="466049"/>
            </a:xfrm>
            <a:prstGeom prst="curvedConnector3">
              <a:avLst>
                <a:gd name="adj1" fmla="val 196644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43" name="AutoShape 455">
              <a:extLst>
                <a:ext uri="{FF2B5EF4-FFF2-40B4-BE49-F238E27FC236}">
                  <a16:creationId xmlns:a16="http://schemas.microsoft.com/office/drawing/2014/main" id="{6A755A8D-16DD-4E9A-8FF2-6013CCE6B598}"/>
                </a:ext>
              </a:extLst>
            </p:cNvPr>
            <p:cNvCxnSpPr>
              <a:cxnSpLocks noChangeShapeType="1"/>
              <a:stCxn id="337" idx="2"/>
              <a:endCxn id="357" idx="2"/>
            </p:cNvCxnSpPr>
            <p:nvPr/>
          </p:nvCxnSpPr>
          <p:spPr bwMode="auto">
            <a:xfrm rot="10800000" flipV="1">
              <a:off x="3883284" y="4054927"/>
              <a:ext cx="277143" cy="564701"/>
            </a:xfrm>
            <a:prstGeom prst="curvedConnector3">
              <a:avLst>
                <a:gd name="adj1" fmla="val 192903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44" name="AutoShape 456">
              <a:extLst>
                <a:ext uri="{FF2B5EF4-FFF2-40B4-BE49-F238E27FC236}">
                  <a16:creationId xmlns:a16="http://schemas.microsoft.com/office/drawing/2014/main" id="{57A00D83-9DF5-42AA-AA64-B73A8F445BE4}"/>
                </a:ext>
              </a:extLst>
            </p:cNvPr>
            <p:cNvCxnSpPr>
              <a:cxnSpLocks noChangeShapeType="1"/>
              <a:stCxn id="337" idx="2"/>
              <a:endCxn id="358" idx="4"/>
            </p:cNvCxnSpPr>
            <p:nvPr/>
          </p:nvCxnSpPr>
          <p:spPr bwMode="auto">
            <a:xfrm rot="10800000" flipH="1" flipV="1">
              <a:off x="4160424" y="4054927"/>
              <a:ext cx="16546" cy="830043"/>
            </a:xfrm>
            <a:prstGeom prst="curvedConnector4">
              <a:avLst>
                <a:gd name="adj1" fmla="val -2600000"/>
                <a:gd name="adj2" fmla="val 109023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45" name="AutoShape 457">
              <a:extLst>
                <a:ext uri="{FF2B5EF4-FFF2-40B4-BE49-F238E27FC236}">
                  <a16:creationId xmlns:a16="http://schemas.microsoft.com/office/drawing/2014/main" id="{9548F414-7437-469B-8D53-871977B0092D}"/>
                </a:ext>
              </a:extLst>
            </p:cNvPr>
            <p:cNvCxnSpPr>
              <a:cxnSpLocks noChangeShapeType="1"/>
              <a:stCxn id="337" idx="2"/>
              <a:endCxn id="359" idx="4"/>
            </p:cNvCxnSpPr>
            <p:nvPr/>
          </p:nvCxnSpPr>
          <p:spPr bwMode="auto">
            <a:xfrm rot="10800000" flipH="1" flipV="1">
              <a:off x="4160424" y="4054927"/>
              <a:ext cx="124093" cy="813035"/>
            </a:xfrm>
            <a:prstGeom prst="curvedConnector4">
              <a:avLst>
                <a:gd name="adj1" fmla="val -404227"/>
                <a:gd name="adj2" fmla="val 122139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46" name="AutoShape 458">
              <a:extLst>
                <a:ext uri="{FF2B5EF4-FFF2-40B4-BE49-F238E27FC236}">
                  <a16:creationId xmlns:a16="http://schemas.microsoft.com/office/drawing/2014/main" id="{68F560F3-9647-43DB-B5E3-650502C88DC7}"/>
                </a:ext>
              </a:extLst>
            </p:cNvPr>
            <p:cNvCxnSpPr>
              <a:cxnSpLocks noChangeShapeType="1"/>
              <a:stCxn id="337" idx="2"/>
              <a:endCxn id="360" idx="4"/>
            </p:cNvCxnSpPr>
            <p:nvPr/>
          </p:nvCxnSpPr>
          <p:spPr bwMode="auto">
            <a:xfrm rot="10800000" flipH="1" flipV="1">
              <a:off x="4160424" y="4054927"/>
              <a:ext cx="173729" cy="813035"/>
            </a:xfrm>
            <a:prstGeom prst="curvedConnector4">
              <a:avLst>
                <a:gd name="adj1" fmla="val -321431"/>
                <a:gd name="adj2" fmla="val 135574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47" name="AutoShape 459">
              <a:extLst>
                <a:ext uri="{FF2B5EF4-FFF2-40B4-BE49-F238E27FC236}">
                  <a16:creationId xmlns:a16="http://schemas.microsoft.com/office/drawing/2014/main" id="{F4B8A3EF-2E20-4AE4-95B4-4A108625A458}"/>
                </a:ext>
              </a:extLst>
            </p:cNvPr>
            <p:cNvCxnSpPr>
              <a:cxnSpLocks noChangeShapeType="1"/>
              <a:stCxn id="337" idx="2"/>
              <a:endCxn id="361" idx="4"/>
            </p:cNvCxnSpPr>
            <p:nvPr/>
          </p:nvCxnSpPr>
          <p:spPr bwMode="auto">
            <a:xfrm rot="10800000" flipH="1" flipV="1">
              <a:off x="4160424" y="4054927"/>
              <a:ext cx="215095" cy="813035"/>
            </a:xfrm>
            <a:prstGeom prst="curvedConnector4">
              <a:avLst>
                <a:gd name="adj1" fmla="val -277870"/>
                <a:gd name="adj2" fmla="val 139051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48" name="AutoShape 460">
              <a:extLst>
                <a:ext uri="{FF2B5EF4-FFF2-40B4-BE49-F238E27FC236}">
                  <a16:creationId xmlns:a16="http://schemas.microsoft.com/office/drawing/2014/main" id="{3F559302-836C-4F6F-9580-8546068EE73A}"/>
                </a:ext>
              </a:extLst>
            </p:cNvPr>
            <p:cNvCxnSpPr>
              <a:cxnSpLocks noChangeShapeType="1"/>
              <a:stCxn id="358" idx="4"/>
              <a:endCxn id="359" idx="4"/>
            </p:cNvCxnSpPr>
            <p:nvPr/>
          </p:nvCxnSpPr>
          <p:spPr bwMode="auto">
            <a:xfrm rot="5400000" flipH="1" flipV="1">
              <a:off x="4222241" y="4822692"/>
              <a:ext cx="17009" cy="107546"/>
            </a:xfrm>
            <a:prstGeom prst="curvedConnector3">
              <a:avLst>
                <a:gd name="adj1" fmla="val -175005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49" name="AutoShape 461">
              <a:extLst>
                <a:ext uri="{FF2B5EF4-FFF2-40B4-BE49-F238E27FC236}">
                  <a16:creationId xmlns:a16="http://schemas.microsoft.com/office/drawing/2014/main" id="{1E3381F8-7FAD-4337-9BC4-2E59714BBCA3}"/>
                </a:ext>
              </a:extLst>
            </p:cNvPr>
            <p:cNvCxnSpPr>
              <a:cxnSpLocks noChangeShapeType="1"/>
              <a:stCxn id="358" idx="4"/>
              <a:endCxn id="361" idx="4"/>
            </p:cNvCxnSpPr>
            <p:nvPr/>
          </p:nvCxnSpPr>
          <p:spPr bwMode="auto">
            <a:xfrm rot="5400000" flipH="1" flipV="1">
              <a:off x="4267739" y="4777193"/>
              <a:ext cx="17009" cy="198549"/>
            </a:xfrm>
            <a:prstGeom prst="curvedConnector3">
              <a:avLst>
                <a:gd name="adj1" fmla="val -637505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50" name="AutoShape 462">
              <a:extLst>
                <a:ext uri="{FF2B5EF4-FFF2-40B4-BE49-F238E27FC236}">
                  <a16:creationId xmlns:a16="http://schemas.microsoft.com/office/drawing/2014/main" id="{561E1661-76B3-41D7-B44F-A93AAAAD13EC}"/>
                </a:ext>
              </a:extLst>
            </p:cNvPr>
            <p:cNvCxnSpPr>
              <a:cxnSpLocks noChangeShapeType="1"/>
              <a:stCxn id="360" idx="4"/>
              <a:endCxn id="363" idx="2"/>
            </p:cNvCxnSpPr>
            <p:nvPr/>
          </p:nvCxnSpPr>
          <p:spPr bwMode="auto">
            <a:xfrm rot="16200000" flipH="1">
              <a:off x="4354683" y="4847433"/>
              <a:ext cx="132670" cy="173729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51" name="AutoShape 463">
              <a:extLst>
                <a:ext uri="{FF2B5EF4-FFF2-40B4-BE49-F238E27FC236}">
                  <a16:creationId xmlns:a16="http://schemas.microsoft.com/office/drawing/2014/main" id="{8668E8AE-8FFD-4690-BCCC-D27940A33C6A}"/>
                </a:ext>
              </a:extLst>
            </p:cNvPr>
            <p:cNvCxnSpPr>
              <a:cxnSpLocks noChangeShapeType="1"/>
              <a:stCxn id="360" idx="4"/>
              <a:endCxn id="364" idx="2"/>
            </p:cNvCxnSpPr>
            <p:nvPr/>
          </p:nvCxnSpPr>
          <p:spPr bwMode="auto">
            <a:xfrm rot="16200000" flipH="1">
              <a:off x="4244437" y="4957680"/>
              <a:ext cx="452439" cy="273005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52" name="AutoShape 464">
              <a:extLst>
                <a:ext uri="{FF2B5EF4-FFF2-40B4-BE49-F238E27FC236}">
                  <a16:creationId xmlns:a16="http://schemas.microsoft.com/office/drawing/2014/main" id="{8B3B020C-7E20-4199-AAFB-98C254371FD9}"/>
                </a:ext>
              </a:extLst>
            </p:cNvPr>
            <p:cNvCxnSpPr>
              <a:cxnSpLocks noChangeShapeType="1"/>
              <a:stCxn id="357" idx="2"/>
              <a:endCxn id="362" idx="4"/>
            </p:cNvCxnSpPr>
            <p:nvPr/>
          </p:nvCxnSpPr>
          <p:spPr bwMode="auto">
            <a:xfrm rot="10800000" flipH="1" flipV="1">
              <a:off x="3883284" y="4619629"/>
              <a:ext cx="599784" cy="285752"/>
            </a:xfrm>
            <a:prstGeom prst="curvedConnector4">
              <a:avLst>
                <a:gd name="adj1" fmla="val -13949"/>
                <a:gd name="adj2" fmla="val 200704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53" name="AutoShape 465">
              <a:extLst>
                <a:ext uri="{FF2B5EF4-FFF2-40B4-BE49-F238E27FC236}">
                  <a16:creationId xmlns:a16="http://schemas.microsoft.com/office/drawing/2014/main" id="{28DBB928-8BF1-4C99-B4EC-1B7B3955F789}"/>
                </a:ext>
              </a:extLst>
            </p:cNvPr>
            <p:cNvCxnSpPr>
              <a:cxnSpLocks noChangeShapeType="1"/>
              <a:stCxn id="363" idx="3"/>
              <a:endCxn id="364" idx="2"/>
            </p:cNvCxnSpPr>
            <p:nvPr/>
          </p:nvCxnSpPr>
          <p:spPr bwMode="auto">
            <a:xfrm rot="16200000" flipH="1">
              <a:off x="4408577" y="5121820"/>
              <a:ext cx="306164" cy="91002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54" name="AutoShape 466">
              <a:extLst>
                <a:ext uri="{FF2B5EF4-FFF2-40B4-BE49-F238E27FC236}">
                  <a16:creationId xmlns:a16="http://schemas.microsoft.com/office/drawing/2014/main" id="{C808E805-2DB2-417C-98F2-A92C0C0A2052}"/>
                </a:ext>
              </a:extLst>
            </p:cNvPr>
            <p:cNvCxnSpPr>
              <a:cxnSpLocks noChangeShapeType="1"/>
              <a:stCxn id="337" idx="2"/>
              <a:endCxn id="365" idx="0"/>
            </p:cNvCxnSpPr>
            <p:nvPr/>
          </p:nvCxnSpPr>
          <p:spPr bwMode="auto">
            <a:xfrm rot="10800000" flipV="1">
              <a:off x="3304182" y="4054927"/>
              <a:ext cx="856242" cy="1000130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55" name="AutoShape 467">
              <a:extLst>
                <a:ext uri="{FF2B5EF4-FFF2-40B4-BE49-F238E27FC236}">
                  <a16:creationId xmlns:a16="http://schemas.microsoft.com/office/drawing/2014/main" id="{A9443D45-E7E4-4357-BCFD-AF7501813B3F}"/>
                </a:ext>
              </a:extLst>
            </p:cNvPr>
            <p:cNvCxnSpPr>
              <a:cxnSpLocks noChangeShapeType="1"/>
              <a:stCxn id="365" idx="6"/>
              <a:endCxn id="366" idx="6"/>
            </p:cNvCxnSpPr>
            <p:nvPr/>
          </p:nvCxnSpPr>
          <p:spPr bwMode="auto">
            <a:xfrm flipH="1">
              <a:off x="3254546" y="5078875"/>
              <a:ext cx="66183" cy="520476"/>
            </a:xfrm>
            <a:prstGeom prst="curvedConnector3">
              <a:avLst>
                <a:gd name="adj1" fmla="val -376315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56" name="AutoShape 468">
              <a:extLst>
                <a:ext uri="{FF2B5EF4-FFF2-40B4-BE49-F238E27FC236}">
                  <a16:creationId xmlns:a16="http://schemas.microsoft.com/office/drawing/2014/main" id="{7919AE0C-3D08-481E-9745-55376A6BEE33}"/>
                </a:ext>
              </a:extLst>
            </p:cNvPr>
            <p:cNvCxnSpPr>
              <a:cxnSpLocks noChangeShapeType="1"/>
              <a:stCxn id="366" idx="5"/>
              <a:endCxn id="367" idx="5"/>
            </p:cNvCxnSpPr>
            <p:nvPr/>
          </p:nvCxnSpPr>
          <p:spPr bwMode="auto">
            <a:xfrm rot="5400000">
              <a:off x="3211986" y="5605149"/>
              <a:ext cx="27215" cy="49636"/>
            </a:xfrm>
            <a:prstGeom prst="curvedConnector3">
              <a:avLst>
                <a:gd name="adj1" fmla="val 121426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57" name="AutoShape 469">
              <a:extLst>
                <a:ext uri="{FF2B5EF4-FFF2-40B4-BE49-F238E27FC236}">
                  <a16:creationId xmlns:a16="http://schemas.microsoft.com/office/drawing/2014/main" id="{83AFFC0B-E3DA-4F5F-886D-ED9CD57DE75E}"/>
                </a:ext>
              </a:extLst>
            </p:cNvPr>
            <p:cNvCxnSpPr>
              <a:cxnSpLocks noChangeShapeType="1"/>
              <a:stCxn id="337" idx="2"/>
              <a:endCxn id="368" idx="6"/>
            </p:cNvCxnSpPr>
            <p:nvPr/>
          </p:nvCxnSpPr>
          <p:spPr bwMode="auto">
            <a:xfrm rot="10800000" flipV="1">
              <a:off x="3155273" y="4054927"/>
              <a:ext cx="1005154" cy="1626065"/>
            </a:xfrm>
            <a:prstGeom prst="curvedConnector3">
              <a:avLst>
                <a:gd name="adj1" fmla="val 39398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58" name="AutoShape 470">
              <a:extLst>
                <a:ext uri="{FF2B5EF4-FFF2-40B4-BE49-F238E27FC236}">
                  <a16:creationId xmlns:a16="http://schemas.microsoft.com/office/drawing/2014/main" id="{4CE79389-87DB-4B95-A50F-20B980AB86EA}"/>
                </a:ext>
              </a:extLst>
            </p:cNvPr>
            <p:cNvCxnSpPr>
              <a:cxnSpLocks noChangeShapeType="1"/>
              <a:stCxn id="369" idx="5"/>
              <a:endCxn id="370" idx="6"/>
            </p:cNvCxnSpPr>
            <p:nvPr/>
          </p:nvCxnSpPr>
          <p:spPr bwMode="auto">
            <a:xfrm rot="5400000">
              <a:off x="2939851" y="5950799"/>
              <a:ext cx="54429" cy="45499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59" name="AutoShape 471">
              <a:extLst>
                <a:ext uri="{FF2B5EF4-FFF2-40B4-BE49-F238E27FC236}">
                  <a16:creationId xmlns:a16="http://schemas.microsoft.com/office/drawing/2014/main" id="{97421D0F-2669-466F-8D96-370C0CAB99B2}"/>
                </a:ext>
              </a:extLst>
            </p:cNvPr>
            <p:cNvCxnSpPr>
              <a:cxnSpLocks noChangeShapeType="1"/>
              <a:stCxn id="368" idx="5"/>
              <a:endCxn id="369" idx="6"/>
            </p:cNvCxnSpPr>
            <p:nvPr/>
          </p:nvCxnSpPr>
          <p:spPr bwMode="auto">
            <a:xfrm rot="5400000">
              <a:off x="2956885" y="5735073"/>
              <a:ext cx="231323" cy="157185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60" name="AutoShape 472">
              <a:extLst>
                <a:ext uri="{FF2B5EF4-FFF2-40B4-BE49-F238E27FC236}">
                  <a16:creationId xmlns:a16="http://schemas.microsoft.com/office/drawing/2014/main" id="{F44F842E-8029-4441-9A8C-D2B7085460A6}"/>
                </a:ext>
              </a:extLst>
            </p:cNvPr>
            <p:cNvCxnSpPr>
              <a:cxnSpLocks noChangeShapeType="1"/>
              <a:stCxn id="367" idx="5"/>
              <a:endCxn id="368" idx="6"/>
            </p:cNvCxnSpPr>
            <p:nvPr/>
          </p:nvCxnSpPr>
          <p:spPr bwMode="auto">
            <a:xfrm rot="5400000">
              <a:off x="3159315" y="5639532"/>
              <a:ext cx="37419" cy="45501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61" name="AutoShape 473">
              <a:extLst>
                <a:ext uri="{FF2B5EF4-FFF2-40B4-BE49-F238E27FC236}">
                  <a16:creationId xmlns:a16="http://schemas.microsoft.com/office/drawing/2014/main" id="{1AE5440A-63A1-4B22-9D05-20A84E23907F}"/>
                </a:ext>
              </a:extLst>
            </p:cNvPr>
            <p:cNvCxnSpPr>
              <a:cxnSpLocks noChangeShapeType="1"/>
              <a:stCxn id="337" idx="2"/>
              <a:endCxn id="371" idx="6"/>
            </p:cNvCxnSpPr>
            <p:nvPr/>
          </p:nvCxnSpPr>
          <p:spPr bwMode="auto">
            <a:xfrm rot="10800000" flipV="1">
              <a:off x="2377627" y="4054927"/>
              <a:ext cx="1782800" cy="214316"/>
            </a:xfrm>
            <a:prstGeom prst="curvedConnector3">
              <a:avLst>
                <a:gd name="adj1" fmla="val 50051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62" name="AutoShape 474">
              <a:extLst>
                <a:ext uri="{FF2B5EF4-FFF2-40B4-BE49-F238E27FC236}">
                  <a16:creationId xmlns:a16="http://schemas.microsoft.com/office/drawing/2014/main" id="{642FE5CF-BCD9-4730-880B-DF11EE63FA67}"/>
                </a:ext>
              </a:extLst>
            </p:cNvPr>
            <p:cNvCxnSpPr>
              <a:cxnSpLocks noChangeShapeType="1"/>
              <a:stCxn id="22" idx="2"/>
              <a:endCxn id="374" idx="7"/>
            </p:cNvCxnSpPr>
            <p:nvPr/>
          </p:nvCxnSpPr>
          <p:spPr bwMode="auto">
            <a:xfrm rot="10800000">
              <a:off x="2600993" y="3619495"/>
              <a:ext cx="1460158" cy="323173"/>
            </a:xfrm>
            <a:prstGeom prst="curvedConnector4">
              <a:avLst>
                <a:gd name="adj1" fmla="val 49880"/>
                <a:gd name="adj2" fmla="val 132495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63" name="AutoShape 475">
              <a:extLst>
                <a:ext uri="{FF2B5EF4-FFF2-40B4-BE49-F238E27FC236}">
                  <a16:creationId xmlns:a16="http://schemas.microsoft.com/office/drawing/2014/main" id="{5711C256-C18C-4C8C-870B-3C6349710D8A}"/>
                </a:ext>
              </a:extLst>
            </p:cNvPr>
            <p:cNvCxnSpPr>
              <a:cxnSpLocks noChangeShapeType="1"/>
              <a:stCxn id="373" idx="6"/>
              <a:endCxn id="372" idx="6"/>
            </p:cNvCxnSpPr>
            <p:nvPr/>
          </p:nvCxnSpPr>
          <p:spPr bwMode="auto">
            <a:xfrm flipH="1">
              <a:off x="2456218" y="3864425"/>
              <a:ext cx="82729" cy="200709"/>
            </a:xfrm>
            <a:prstGeom prst="curvedConnector3">
              <a:avLst>
                <a:gd name="adj1" fmla="val -87236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64" name="AutoShape 476">
              <a:extLst>
                <a:ext uri="{FF2B5EF4-FFF2-40B4-BE49-F238E27FC236}">
                  <a16:creationId xmlns:a16="http://schemas.microsoft.com/office/drawing/2014/main" id="{A98D0FB6-E83B-4ED9-A8A2-46E7135A2BBF}"/>
                </a:ext>
              </a:extLst>
            </p:cNvPr>
            <p:cNvCxnSpPr>
              <a:cxnSpLocks noChangeShapeType="1"/>
              <a:stCxn id="372" idx="6"/>
              <a:endCxn id="371" idx="6"/>
            </p:cNvCxnSpPr>
            <p:nvPr/>
          </p:nvCxnSpPr>
          <p:spPr bwMode="auto">
            <a:xfrm flipH="1">
              <a:off x="2377627" y="4065133"/>
              <a:ext cx="78594" cy="204108"/>
            </a:xfrm>
            <a:prstGeom prst="curvedConnector3">
              <a:avLst>
                <a:gd name="adj1" fmla="val -88639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65" name="AutoShape 477">
              <a:extLst>
                <a:ext uri="{FF2B5EF4-FFF2-40B4-BE49-F238E27FC236}">
                  <a16:creationId xmlns:a16="http://schemas.microsoft.com/office/drawing/2014/main" id="{1FE11378-DCD3-4B5D-8DD4-47FD27AC7C6E}"/>
                </a:ext>
              </a:extLst>
            </p:cNvPr>
            <p:cNvCxnSpPr>
              <a:cxnSpLocks noChangeShapeType="1"/>
              <a:stCxn id="374" idx="7"/>
              <a:endCxn id="373" idx="6"/>
            </p:cNvCxnSpPr>
            <p:nvPr/>
          </p:nvCxnSpPr>
          <p:spPr bwMode="auto">
            <a:xfrm rot="16200000" flipH="1" flipV="1">
              <a:off x="2447505" y="3710942"/>
              <a:ext cx="244930" cy="62045"/>
            </a:xfrm>
            <a:prstGeom prst="curvedConnector4">
              <a:avLst>
                <a:gd name="adj1" fmla="val -27051"/>
                <a:gd name="adj2" fmla="val -438236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66" name="AutoShape 478">
              <a:extLst>
                <a:ext uri="{FF2B5EF4-FFF2-40B4-BE49-F238E27FC236}">
                  <a16:creationId xmlns:a16="http://schemas.microsoft.com/office/drawing/2014/main" id="{876240DD-BBE5-4847-8A8F-1E2EAAD60711}"/>
                </a:ext>
              </a:extLst>
            </p:cNvPr>
            <p:cNvCxnSpPr>
              <a:cxnSpLocks noChangeShapeType="1"/>
              <a:stCxn id="22" idx="2"/>
              <a:endCxn id="349" idx="2"/>
            </p:cNvCxnSpPr>
            <p:nvPr/>
          </p:nvCxnSpPr>
          <p:spPr bwMode="auto">
            <a:xfrm rot="10800000" flipH="1">
              <a:off x="4061151" y="3782785"/>
              <a:ext cx="45499" cy="159887"/>
            </a:xfrm>
            <a:prstGeom prst="curvedConnector3">
              <a:avLst>
                <a:gd name="adj1" fmla="val -51852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67" name="AutoShape 479">
              <a:extLst>
                <a:ext uri="{FF2B5EF4-FFF2-40B4-BE49-F238E27FC236}">
                  <a16:creationId xmlns:a16="http://schemas.microsoft.com/office/drawing/2014/main" id="{02E35A80-1802-4EB3-83E8-D0010EBBB1D5}"/>
                </a:ext>
              </a:extLst>
            </p:cNvPr>
            <p:cNvCxnSpPr>
              <a:cxnSpLocks noChangeShapeType="1"/>
              <a:stCxn id="337" idx="7"/>
              <a:endCxn id="345" idx="6"/>
            </p:cNvCxnSpPr>
            <p:nvPr/>
          </p:nvCxnSpPr>
          <p:spPr bwMode="auto">
            <a:xfrm rot="16200000">
              <a:off x="4381569" y="3717199"/>
              <a:ext cx="132672" cy="508779"/>
            </a:xfrm>
            <a:prstGeom prst="curvedConnector4">
              <a:avLst>
                <a:gd name="adj1" fmla="val 36361"/>
                <a:gd name="adj2" fmla="val 120977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68" name="AutoShape 480">
              <a:extLst>
                <a:ext uri="{FF2B5EF4-FFF2-40B4-BE49-F238E27FC236}">
                  <a16:creationId xmlns:a16="http://schemas.microsoft.com/office/drawing/2014/main" id="{6D19887F-6531-464C-9E5E-81BCACA80D11}"/>
                </a:ext>
              </a:extLst>
            </p:cNvPr>
            <p:cNvCxnSpPr>
              <a:cxnSpLocks noChangeShapeType="1"/>
              <a:stCxn id="389" idx="6"/>
              <a:endCxn id="388" idx="0"/>
            </p:cNvCxnSpPr>
            <p:nvPr/>
          </p:nvCxnSpPr>
          <p:spPr bwMode="auto">
            <a:xfrm flipH="1" flipV="1">
              <a:off x="7552291" y="4017520"/>
              <a:ext cx="82729" cy="71438"/>
            </a:xfrm>
            <a:prstGeom prst="curvedConnector4">
              <a:avLst>
                <a:gd name="adj1" fmla="val -273333"/>
                <a:gd name="adj2" fmla="val 363889"/>
              </a:avLst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  <p:cxnSp>
          <p:nvCxnSpPr>
            <p:cNvPr id="469" name="AutoShape 413">
              <a:extLst>
                <a:ext uri="{FF2B5EF4-FFF2-40B4-BE49-F238E27FC236}">
                  <a16:creationId xmlns:a16="http://schemas.microsoft.com/office/drawing/2014/main" id="{F6FBA245-15F7-46D5-B8AF-D00C291FE49A}"/>
                </a:ext>
              </a:extLst>
            </p:cNvPr>
            <p:cNvCxnSpPr>
              <a:cxnSpLocks noChangeShapeType="1"/>
              <a:stCxn id="337" idx="6"/>
              <a:endCxn id="342" idx="4"/>
            </p:cNvCxnSpPr>
            <p:nvPr/>
          </p:nvCxnSpPr>
          <p:spPr bwMode="auto">
            <a:xfrm flipV="1">
              <a:off x="4201806" y="3775987"/>
              <a:ext cx="330914" cy="278949"/>
            </a:xfrm>
            <a:prstGeom prst="curvedConnector2">
              <a:avLst/>
            </a:prstGeom>
            <a:grpFill/>
            <a:ln w="3175">
              <a:solidFill>
                <a:srgbClr val="C00000"/>
              </a:solidFill>
              <a:round/>
              <a:headEnd/>
              <a:tailEnd/>
            </a:ln>
          </p:spPr>
        </p:cxnSp>
      </p:grpSp>
      <p:sp>
        <p:nvSpPr>
          <p:cNvPr id="486" name="Rectangle 485">
            <a:extLst>
              <a:ext uri="{FF2B5EF4-FFF2-40B4-BE49-F238E27FC236}">
                <a16:creationId xmlns:a16="http://schemas.microsoft.com/office/drawing/2014/main" id="{96E88FEF-947A-462A-A573-6CEAE778ADA8}"/>
              </a:ext>
            </a:extLst>
          </p:cNvPr>
          <p:cNvSpPr/>
          <p:nvPr/>
        </p:nvSpPr>
        <p:spPr>
          <a:xfrm>
            <a:off x="182935" y="6108569"/>
            <a:ext cx="7589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fr-FR" sz="2000" b="1" kern="0" dirty="0" err="1">
                <a:ln w="6350">
                  <a:noFill/>
                </a:ln>
                <a:solidFill>
                  <a:srgbClr val="002060"/>
                </a:solidFill>
                <a:latin typeface="Cambria" panose="02040503050406030204" pitchFamily="18" charset="0"/>
              </a:rPr>
              <a:t>Located</a:t>
            </a:r>
            <a:r>
              <a:rPr lang="fr-FR" sz="2000" b="1" kern="0" dirty="0">
                <a:ln w="6350">
                  <a:noFill/>
                </a:ln>
                <a:solidFill>
                  <a:srgbClr val="002060"/>
                </a:solidFill>
                <a:latin typeface="Cambria" panose="02040503050406030204" pitchFamily="18" charset="0"/>
              </a:rPr>
              <a:t> on the principal international </a:t>
            </a:r>
            <a:r>
              <a:rPr lang="fr-FR" sz="2000" b="1" kern="0" dirty="0" err="1">
                <a:ln w="6350">
                  <a:noFill/>
                </a:ln>
                <a:solidFill>
                  <a:srgbClr val="002060"/>
                </a:solidFill>
                <a:latin typeface="Cambria" panose="02040503050406030204" pitchFamily="18" charset="0"/>
              </a:rPr>
              <a:t>trade</a:t>
            </a:r>
            <a:r>
              <a:rPr lang="fr-FR" sz="2000" b="1" kern="0" dirty="0">
                <a:ln w="6350">
                  <a:noFill/>
                </a:ln>
                <a:solidFill>
                  <a:srgbClr val="002060"/>
                </a:solidFill>
                <a:latin typeface="Cambria" panose="02040503050406030204" pitchFamily="18" charset="0"/>
              </a:rPr>
              <a:t> corridors and close to  big markets of production and </a:t>
            </a:r>
            <a:r>
              <a:rPr lang="fr-FR" sz="2000" b="1" kern="0" dirty="0" err="1">
                <a:ln w="6350">
                  <a:noFill/>
                </a:ln>
                <a:solidFill>
                  <a:srgbClr val="002060"/>
                </a:solidFill>
                <a:latin typeface="Cambria" panose="02040503050406030204" pitchFamily="18" charset="0"/>
              </a:rPr>
              <a:t>consumption</a:t>
            </a:r>
            <a:endParaRPr lang="fr-FR" sz="2000" b="1" kern="0" dirty="0">
              <a:ln w="6350">
                <a:noFill/>
              </a:ln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8">
            <a:extLst>
              <a:ext uri="{FF2B5EF4-FFF2-40B4-BE49-F238E27FC236}">
                <a16:creationId xmlns:a16="http://schemas.microsoft.com/office/drawing/2014/main" id="{11816AA5-E5ED-4A5C-A512-D2E3DED22E64}"/>
              </a:ext>
            </a:extLst>
          </p:cNvPr>
          <p:cNvSpPr txBox="1"/>
          <p:nvPr/>
        </p:nvSpPr>
        <p:spPr>
          <a:xfrm>
            <a:off x="182936" y="252558"/>
            <a:ext cx="551589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4000" dirty="0">
                <a:solidFill>
                  <a:schemeClr val="bg1"/>
                </a:solidFill>
              </a:rPr>
              <a:t>Morocco Overview</a:t>
            </a:r>
          </a:p>
        </p:txBody>
      </p:sp>
      <p:sp>
        <p:nvSpPr>
          <p:cNvPr id="12" name="Arrondir un rectangle avec un coin diagonal 7">
            <a:extLst>
              <a:ext uri="{FF2B5EF4-FFF2-40B4-BE49-F238E27FC236}">
                <a16:creationId xmlns:a16="http://schemas.microsoft.com/office/drawing/2014/main" id="{CDED4464-5265-4DF4-9F11-D48C95E881B5}"/>
              </a:ext>
            </a:extLst>
          </p:cNvPr>
          <p:cNvSpPr/>
          <p:nvPr/>
        </p:nvSpPr>
        <p:spPr>
          <a:xfrm>
            <a:off x="182936" y="1414530"/>
            <a:ext cx="7589463" cy="532257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+mn-ea"/>
                <a:cs typeface="Tanseek Modern Pro Arabic" pitchFamily="34" charset="-78"/>
              </a:rPr>
              <a:t> </a:t>
            </a:r>
            <a:r>
              <a:rPr lang="fr-FR" sz="2800" b="1" dirty="0" err="1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Strengths</a:t>
            </a:r>
            <a:r>
              <a: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 and </a:t>
            </a:r>
            <a:r>
              <a:rPr lang="fr-FR" sz="2800" b="1" dirty="0" err="1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Opportunities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Tanseek Modern Pro Arabic" pitchFamily="34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EE5632-A0B8-4AA3-918B-24E5348231A4}"/>
              </a:ext>
            </a:extLst>
          </p:cNvPr>
          <p:cNvSpPr/>
          <p:nvPr/>
        </p:nvSpPr>
        <p:spPr>
          <a:xfrm>
            <a:off x="182936" y="2908228"/>
            <a:ext cx="7589463" cy="50006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0">
            <a:schemeClr val="accent2"/>
          </a:lnRef>
          <a:fillRef idx="1001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Cost competitiveness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E4699F-AABD-4F7D-B8C2-A6FB6D5FE694}"/>
              </a:ext>
            </a:extLst>
          </p:cNvPr>
          <p:cNvSpPr/>
          <p:nvPr/>
        </p:nvSpPr>
        <p:spPr>
          <a:xfrm>
            <a:off x="182936" y="2184327"/>
            <a:ext cx="7589463" cy="50006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0">
            <a:schemeClr val="accent2"/>
          </a:lnRef>
          <a:fillRef idx="1001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Strong and stable political, economic and social situation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D479E0-0ED8-4BA9-9874-E931695CD1A0}"/>
              </a:ext>
            </a:extLst>
          </p:cNvPr>
          <p:cNvSpPr/>
          <p:nvPr/>
        </p:nvSpPr>
        <p:spPr>
          <a:xfrm>
            <a:off x="182936" y="3613087"/>
            <a:ext cx="7589463" cy="50006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0">
            <a:schemeClr val="accent2"/>
          </a:lnRef>
          <a:fillRef idx="1001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International standards infrastructure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BF33B-F6D9-454E-B231-89FAB29A01CF}"/>
              </a:ext>
            </a:extLst>
          </p:cNvPr>
          <p:cNvSpPr/>
          <p:nvPr/>
        </p:nvSpPr>
        <p:spPr>
          <a:xfrm>
            <a:off x="182936" y="4327467"/>
            <a:ext cx="7589463" cy="50006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0">
            <a:schemeClr val="accent2"/>
          </a:lnRef>
          <a:fillRef idx="1001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Skilled human capital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9EE36C-AE5D-4520-8477-94688B7F1F4E}"/>
              </a:ext>
            </a:extLst>
          </p:cNvPr>
          <p:cNvSpPr/>
          <p:nvPr/>
        </p:nvSpPr>
        <p:spPr>
          <a:xfrm>
            <a:off x="182936" y="5041847"/>
            <a:ext cx="7589463" cy="50006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0">
            <a:schemeClr val="accent2"/>
          </a:lnRef>
          <a:fillRef idx="1001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Ambitious sectoral strategies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7892DB-5400-4C55-B387-38B0510EE9B3}"/>
              </a:ext>
            </a:extLst>
          </p:cNvPr>
          <p:cNvSpPr/>
          <p:nvPr/>
        </p:nvSpPr>
        <p:spPr>
          <a:xfrm>
            <a:off x="182936" y="5756227"/>
            <a:ext cx="7589463" cy="500066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0">
            <a:schemeClr val="accent2"/>
          </a:lnRef>
          <a:fillRef idx="1001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2"/>
                </a:solidFill>
                <a:latin typeface="Cambria" panose="02040503050406030204" pitchFamily="18" charset="0"/>
              </a:rPr>
              <a:t>Favorable business environment</a:t>
            </a:r>
          </a:p>
        </p:txBody>
      </p:sp>
    </p:spTree>
    <p:extLst>
      <p:ext uri="{BB962C8B-B14F-4D97-AF65-F5344CB8AC3E}">
        <p14:creationId xmlns:p14="http://schemas.microsoft.com/office/powerpoint/2010/main" val="68805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BB39C031-348C-4227-A2EA-FC423204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203" y="2217159"/>
            <a:ext cx="2798397" cy="343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8">
            <a:extLst>
              <a:ext uri="{FF2B5EF4-FFF2-40B4-BE49-F238E27FC236}">
                <a16:creationId xmlns:a16="http://schemas.microsoft.com/office/drawing/2014/main" id="{11816AA5-E5ED-4A5C-A512-D2E3DED22E64}"/>
              </a:ext>
            </a:extLst>
          </p:cNvPr>
          <p:cNvSpPr txBox="1"/>
          <p:nvPr/>
        </p:nvSpPr>
        <p:spPr>
          <a:xfrm>
            <a:off x="182936" y="252558"/>
            <a:ext cx="551589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2000" b="1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charset="0"/>
              </a:defRPr>
            </a:lvl1pPr>
          </a:lstStyle>
          <a:p>
            <a:pPr defTabSz="685800">
              <a:spcBef>
                <a:spcPct val="20000"/>
              </a:spcBef>
              <a:buClr>
                <a:srgbClr val="EB641B"/>
              </a:buClr>
              <a:buSzPct val="95000"/>
              <a:defRPr/>
            </a:pPr>
            <a:r>
              <a:rPr lang="en-US" altLang="fr-FR" sz="4000" dirty="0">
                <a:solidFill>
                  <a:schemeClr val="bg1"/>
                </a:solidFill>
              </a:rPr>
              <a:t>Morocco Overview</a:t>
            </a:r>
          </a:p>
        </p:txBody>
      </p:sp>
      <p:sp>
        <p:nvSpPr>
          <p:cNvPr id="12" name="Arrondir un rectangle avec un coin diagonal 7">
            <a:extLst>
              <a:ext uri="{FF2B5EF4-FFF2-40B4-BE49-F238E27FC236}">
                <a16:creationId xmlns:a16="http://schemas.microsoft.com/office/drawing/2014/main" id="{CDED4464-5265-4DF4-9F11-D48C95E881B5}"/>
              </a:ext>
            </a:extLst>
          </p:cNvPr>
          <p:cNvSpPr/>
          <p:nvPr/>
        </p:nvSpPr>
        <p:spPr>
          <a:xfrm>
            <a:off x="182936" y="1414530"/>
            <a:ext cx="7589463" cy="532257"/>
          </a:xfrm>
          <a:prstGeom prst="round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 pitchFamily="18" charset="0"/>
                <a:ea typeface="+mn-ea"/>
                <a:cs typeface="Tanseek Modern Pro Arabic" pitchFamily="34" charset="-78"/>
              </a:rPr>
              <a:t> </a:t>
            </a:r>
            <a:r>
              <a:rPr lang="fr-FR" sz="2800" b="1" dirty="0" err="1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Strengths</a:t>
            </a:r>
            <a:r>
              <a:rPr lang="fr-FR" sz="2800" b="1" dirty="0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 and </a:t>
            </a:r>
            <a:r>
              <a:rPr lang="fr-FR" sz="2800" b="1" dirty="0" err="1">
                <a:solidFill>
                  <a:srgbClr val="1F497D"/>
                </a:solidFill>
                <a:latin typeface="Cambria" pitchFamily="18" charset="0"/>
                <a:cs typeface="Tanseek Modern Pro Arabic" pitchFamily="34" charset="-78"/>
              </a:rPr>
              <a:t>Opportunities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itchFamily="18" charset="0"/>
              <a:ea typeface="+mn-ea"/>
              <a:cs typeface="Tanseek Modern Pro Arabic" pitchFamily="34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8EF686-32FC-4CFC-B2D6-5A76BA73F58E}"/>
              </a:ext>
            </a:extLst>
          </p:cNvPr>
          <p:cNvSpPr/>
          <p:nvPr/>
        </p:nvSpPr>
        <p:spPr>
          <a:xfrm>
            <a:off x="350603" y="3558051"/>
            <a:ext cx="4978999" cy="1125965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0">
            <a:schemeClr val="accent2"/>
          </a:lnRef>
          <a:fillRef idx="1001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</a:rPr>
              <a:t>Morocco provides a platform for countries and businesses seeking easier access to the markets of the Maghreb and Africa.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868E54-C9C1-4F12-B2F9-299887125037}"/>
              </a:ext>
            </a:extLst>
          </p:cNvPr>
          <p:cNvSpPr/>
          <p:nvPr/>
        </p:nvSpPr>
        <p:spPr>
          <a:xfrm>
            <a:off x="350602" y="4931230"/>
            <a:ext cx="4978999" cy="1159328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0">
            <a:schemeClr val="accent2"/>
          </a:lnRef>
          <a:fillRef idx="1001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</a:rPr>
              <a:t>Morocco offers the main advantage of its increasing ability to meet the quality standards for manufacturing complex products.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0E019B-F6F5-4F5D-8ECB-7DEEA571C7FB}"/>
              </a:ext>
            </a:extLst>
          </p:cNvPr>
          <p:cNvSpPr/>
          <p:nvPr/>
        </p:nvSpPr>
        <p:spPr>
          <a:xfrm>
            <a:off x="350604" y="2433206"/>
            <a:ext cx="4978999" cy="856029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0">
            <a:schemeClr val="accent2"/>
          </a:lnRef>
          <a:fillRef idx="1001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Low"/>
            <a:r>
              <a:rPr lang="en-US" b="1" dirty="0">
                <a:solidFill>
                  <a:schemeClr val="tx2"/>
                </a:solidFill>
                <a:latin typeface="Cambria" panose="02040503050406030204" pitchFamily="18" charset="0"/>
              </a:rPr>
              <a:t>Africa’s economic and commercial potentials are insufficiently exploited by investors.</a:t>
            </a:r>
          </a:p>
        </p:txBody>
      </p:sp>
    </p:spTree>
    <p:extLst>
      <p:ext uri="{BB962C8B-B14F-4D97-AF65-F5344CB8AC3E}">
        <p14:creationId xmlns:p14="http://schemas.microsoft.com/office/powerpoint/2010/main" val="36199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5h6bKcRJ0C0ZFfb2UjgQ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eKAad35UGjzW2xrmGEr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5XBPJAk0aHqCWc4FpK1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d3WCRBWUObq3NyojHkQ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h_pu6JvEGzx8MHz1TnS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q_mCMybEOaRpxgaJ.8Q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f9hmc2ckCNz47AL5ti2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mJV6LQzku0IUhK0rmO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G19d8mTk2gp.n7nyms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tUqRyX6bUiSyS7Rx8sss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.K86i0CkKX1RPxsimHM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v2Wg7T6EWdsKnm1qIF_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HII5O_kaoj9m5KDtaS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aJ2_JH5UKfqfEFoTmJ2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3347</TotalTime>
  <Words>2295</Words>
  <Application>Microsoft Office PowerPoint</Application>
  <PresentationFormat>On-screen Show (4:3)</PresentationFormat>
  <Paragraphs>491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4" baseType="lpstr">
      <vt:lpstr>MS PGothic</vt:lpstr>
      <vt:lpstr>Arial</vt:lpstr>
      <vt:lpstr>Arial Black</vt:lpstr>
      <vt:lpstr>Calibri</vt:lpstr>
      <vt:lpstr>Cambria</vt:lpstr>
      <vt:lpstr>Corbel</vt:lpstr>
      <vt:lpstr>Sakkal Majalla</vt:lpstr>
      <vt:lpstr>Tanseek Modern Pro Arabic</vt:lpstr>
      <vt:lpstr>Times</vt:lpstr>
      <vt:lpstr>Times New Roman</vt:lpstr>
      <vt:lpstr>Trebuchet MS</vt:lpstr>
      <vt:lpstr>Wingdings</vt:lpstr>
      <vt:lpstr>Office Theme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L HASSAN</cp:lastModifiedBy>
  <cp:revision>200</cp:revision>
  <dcterms:created xsi:type="dcterms:W3CDTF">2018-10-03T09:04:32Z</dcterms:created>
  <dcterms:modified xsi:type="dcterms:W3CDTF">2018-10-22T16:14:59Z</dcterms:modified>
</cp:coreProperties>
</file>