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1153" r:id="rId2"/>
    <p:sldId id="1245" r:id="rId3"/>
    <p:sldId id="1252" r:id="rId4"/>
    <p:sldId id="1234" r:id="rId5"/>
    <p:sldId id="1235" r:id="rId6"/>
    <p:sldId id="1236" r:id="rId7"/>
    <p:sldId id="1246" r:id="rId8"/>
    <p:sldId id="1247" r:id="rId9"/>
    <p:sldId id="1239" r:id="rId10"/>
    <p:sldId id="1249" r:id="rId11"/>
    <p:sldId id="1242" r:id="rId12"/>
    <p:sldId id="1251" r:id="rId13"/>
    <p:sldId id="1240" r:id="rId14"/>
    <p:sldId id="1241" r:id="rId15"/>
    <p:sldId id="1173" r:id="rId16"/>
    <p:sldId id="1256" r:id="rId17"/>
    <p:sldId id="1253" r:id="rId18"/>
    <p:sldId id="1238" r:id="rId19"/>
    <p:sldId id="1248" r:id="rId20"/>
    <p:sldId id="1250" r:id="rId21"/>
    <p:sldId id="1254" r:id="rId22"/>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53"/>
            <p14:sldId id="1245"/>
            <p14:sldId id="1252"/>
            <p14:sldId id="1234"/>
            <p14:sldId id="1235"/>
            <p14:sldId id="1236"/>
            <p14:sldId id="1246"/>
            <p14:sldId id="1247"/>
            <p14:sldId id="1239"/>
            <p14:sldId id="1249"/>
            <p14:sldId id="1242"/>
            <p14:sldId id="1251"/>
            <p14:sldId id="1240"/>
            <p14:sldId id="1241"/>
            <p14:sldId id="1173"/>
            <p14:sldId id="1256"/>
            <p14:sldId id="1253"/>
            <p14:sldId id="1238"/>
            <p14:sldId id="1248"/>
            <p14:sldId id="1250"/>
            <p14:sldId id="125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A3"/>
    <a:srgbClr val="FEFEFE"/>
    <a:srgbClr val="E46C0A"/>
    <a:srgbClr val="25D129"/>
    <a:srgbClr val="DC4234"/>
    <a:srgbClr val="00AEB3"/>
    <a:srgbClr val="FFCC00"/>
    <a:srgbClr val="ED7D31"/>
    <a:srgbClr val="A6A6A6"/>
    <a:srgbClr val="70A8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7864" autoAdjust="0"/>
  </p:normalViewPr>
  <p:slideViewPr>
    <p:cSldViewPr snapToGrid="0">
      <p:cViewPr varScale="1">
        <p:scale>
          <a:sx n="55" d="100"/>
          <a:sy n="55" d="100"/>
        </p:scale>
        <p:origin x="640" y="48"/>
      </p:cViewPr>
      <p:guideLst/>
    </p:cSldViewPr>
  </p:slideViewPr>
  <p:outlineViewPr>
    <p:cViewPr>
      <p:scale>
        <a:sx n="33" d="100"/>
        <a:sy n="33" d="100"/>
      </p:scale>
      <p:origin x="0" y="-110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67" d="100"/>
          <a:sy n="167" d="100"/>
        </p:scale>
        <p:origin x="4152" y="184"/>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12/6/2021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12/6/2021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226429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12/6/2021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3324538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05BF9-2A92-FA4A-AE68-6B1AFBD20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3714" y="697150"/>
            <a:ext cx="1241727" cy="1243780"/>
          </a:xfrm>
          <a:prstGeom prst="rect">
            <a:avLst/>
          </a:prstGeom>
        </p:spPr>
      </p:pic>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Text,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Two-Column,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cxnSp>
        <p:nvCxnSpPr>
          <p:cNvPr id="5" name="Straight Connector 4">
            <a:extLst>
              <a:ext uri="{FF2B5EF4-FFF2-40B4-BE49-F238E27FC236}">
                <a16:creationId xmlns:a16="http://schemas.microsoft.com/office/drawing/2014/main" id="{F82B71F5-23BD-A943-8CA6-64D3C92123D3}"/>
              </a:ext>
            </a:extLst>
          </p:cNvPr>
          <p:cNvCxnSpPr>
            <a:cxnSpLocks/>
          </p:cNvCxnSpPr>
          <p:nvPr userDrawn="1"/>
        </p:nvCxnSpPr>
        <p:spPr>
          <a:xfrm>
            <a:off x="6096000" y="1670538"/>
            <a:ext cx="0" cy="442546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Photo, Whit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Large-Photo, White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FUND---NOT FOR QUOTE OR DISTRIBUTION</a:t>
            </a:r>
            <a:endParaRPr lang="en-US" sz="90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Text,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Blue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FUND---NOT FOR QUOTE OR DISTRIBUTION</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FUND---NOT FOR QUOTE OR DISTRIBUTION</a:t>
            </a:r>
            <a:endParaRPr lang="en-US" sz="90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Photo,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987607" y="5349451"/>
            <a:ext cx="10216785" cy="978486"/>
          </a:xfrm>
          <a:prstGeom prst="rect">
            <a:avLst/>
          </a:prstGeom>
        </p:spPr>
        <p:txBody>
          <a:bodyPr vert="horz" lIns="0" tIns="182880" rIns="0" bIns="0" rtlCol="0" anchor="t">
            <a:no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INTERNATIONAL MONETARY FUND</a:t>
            </a:r>
            <a:endParaRPr lang="en-US" sz="90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INTERNATIONAL MONETARY FUND---NOT FOR QUOTE OR DISTRIBUTION</a:t>
            </a:r>
            <a:endParaRPr lang="en-US" sz="90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07" r:id="rId2"/>
    <p:sldLayoutId id="2147483748" r:id="rId3"/>
    <p:sldLayoutId id="2147483744" r:id="rId4"/>
    <p:sldLayoutId id="2147483747" r:id="rId5"/>
    <p:sldLayoutId id="2147483745" r:id="rId6"/>
    <p:sldLayoutId id="2147483749" r:id="rId7"/>
    <p:sldLayoutId id="2147483746" r:id="rId8"/>
    <p:sldLayoutId id="2147483743" r:id="rId9"/>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blogs.imf.org/2021/08/11/putting-public-investment-to-work/" TargetMode="External"/><Relationship Id="rId2" Type="http://schemas.openxmlformats.org/officeDocument/2006/relationships/hyperlink" Target="https://www.imf.org/en/publications/wp/issues/2021/05/06/the-direct-employment-impact-of-public-investment-5025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741047" y="2146852"/>
            <a:ext cx="6079892" cy="2033415"/>
          </a:xfrm>
        </p:spPr>
        <p:txBody>
          <a:bodyPr>
            <a:normAutofit/>
          </a:bodyPr>
          <a:lstStyle/>
          <a:p>
            <a:r>
              <a:rPr lang="en-US"/>
              <a:t>The Direct Employment Impact of Public Investment</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p:txBody>
          <a:bodyPr/>
          <a:lstStyle/>
          <a:p>
            <a:r>
              <a:rPr lang="en-US" dirty="0"/>
              <a:t>December 7, 2021</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p:txBody>
          <a:bodyPr/>
          <a:lstStyle/>
          <a:p>
            <a:r>
              <a:rPr lang="en-US" dirty="0"/>
              <a:t>Dr. Mariano Moszoro</a:t>
            </a:r>
          </a:p>
          <a:p>
            <a:r>
              <a:rPr lang="en-US" dirty="0"/>
              <a:t>Fiscal Affairs Department</a:t>
            </a:r>
          </a:p>
        </p:txBody>
      </p:sp>
      <p:sp>
        <p:nvSpPr>
          <p:cNvPr id="5" name="Picture Placeholder 4">
            <a:extLst>
              <a:ext uri="{FF2B5EF4-FFF2-40B4-BE49-F238E27FC236}">
                <a16:creationId xmlns:a16="http://schemas.microsoft.com/office/drawing/2014/main" id="{CBF0901B-0518-EE4D-B056-660E22B8C5D1}"/>
              </a:ext>
            </a:extLst>
          </p:cNvPr>
          <p:cNvSpPr>
            <a:spLocks noGrp="1"/>
          </p:cNvSpPr>
          <p:nvPr>
            <p:ph type="pic" sz="quarter" idx="11"/>
          </p:nvPr>
        </p:nvSpPr>
        <p:spPr/>
      </p:sp>
      <p:sp>
        <p:nvSpPr>
          <p:cNvPr id="6" name="Text Placeholder 5">
            <a:extLst>
              <a:ext uri="{FF2B5EF4-FFF2-40B4-BE49-F238E27FC236}">
                <a16:creationId xmlns:a16="http://schemas.microsoft.com/office/drawing/2014/main" id="{F27C6D8A-CE6C-104A-8E75-5BB9958B6704}"/>
              </a:ext>
            </a:extLst>
          </p:cNvPr>
          <p:cNvSpPr>
            <a:spLocks noGrp="1"/>
          </p:cNvSpPr>
          <p:nvPr>
            <p:ph type="body" sz="quarter" idx="12"/>
          </p:nvPr>
        </p:nvSpPr>
        <p:spPr/>
        <p:txBody>
          <a:bodyPr/>
          <a:lstStyle/>
          <a:p>
            <a:r>
              <a:rPr lang="en-US"/>
              <a:t>NOT FOR QUOTE OR DISTRIBUTION</a:t>
            </a:r>
          </a:p>
        </p:txBody>
      </p:sp>
      <p:pic>
        <p:nvPicPr>
          <p:cNvPr id="1030" name="Picture 6" descr="Trump-Size Idea for a New President: Build Something Inspiring - The New  York Times">
            <a:extLst>
              <a:ext uri="{FF2B5EF4-FFF2-40B4-BE49-F238E27FC236}">
                <a16:creationId xmlns:a16="http://schemas.microsoft.com/office/drawing/2014/main" id="{D29F6FAA-9D11-4F06-9A9C-2908994FA7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91566"/>
            <a:ext cx="4891088" cy="297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14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Job content by sector—</a:t>
            </a:r>
            <a:r>
              <a:rPr lang="en-US" dirty="0" err="1"/>
              <a:t>EMEs</a:t>
            </a:r>
            <a:endParaRPr lang="en-US" dirty="0"/>
          </a:p>
        </p:txBody>
      </p:sp>
      <p:graphicFrame>
        <p:nvGraphicFramePr>
          <p:cNvPr id="3" name="Object 2">
            <a:extLst>
              <a:ext uri="{FF2B5EF4-FFF2-40B4-BE49-F238E27FC236}">
                <a16:creationId xmlns:a16="http://schemas.microsoft.com/office/drawing/2014/main" id="{E40C47AD-D8F0-47AF-83B3-465983583A8E}"/>
              </a:ext>
            </a:extLst>
          </p:cNvPr>
          <p:cNvGraphicFramePr>
            <a:graphicFrameLocks noChangeAspect="1"/>
          </p:cNvGraphicFramePr>
          <p:nvPr>
            <p:extLst>
              <p:ext uri="{D42A27DB-BD31-4B8C-83A1-F6EECF244321}">
                <p14:modId xmlns:p14="http://schemas.microsoft.com/office/powerpoint/2010/main" val="1895146946"/>
              </p:ext>
            </p:extLst>
          </p:nvPr>
        </p:nvGraphicFramePr>
        <p:xfrm>
          <a:off x="1" y="1614166"/>
          <a:ext cx="12192000" cy="4292289"/>
        </p:xfrm>
        <a:graphic>
          <a:graphicData uri="http://schemas.openxmlformats.org/presentationml/2006/ole">
            <mc:AlternateContent xmlns:mc="http://schemas.openxmlformats.org/markup-compatibility/2006">
              <mc:Choice xmlns:v="urn:schemas-microsoft-com:vml" Requires="v">
                <p:oleObj spid="_x0000_s8227" name="Document" r:id="rId3" imgW="5708735" imgH="2010095" progId="Word.Document.12">
                  <p:embed/>
                </p:oleObj>
              </mc:Choice>
              <mc:Fallback>
                <p:oleObj name="Document" r:id="rId3" imgW="5708735" imgH="2010095" progId="Word.Document.12">
                  <p:embed/>
                  <p:pic>
                    <p:nvPicPr>
                      <p:cNvPr id="0" name=""/>
                      <p:cNvPicPr/>
                      <p:nvPr/>
                    </p:nvPicPr>
                    <p:blipFill>
                      <a:blip r:embed="rId4"/>
                      <a:stretch>
                        <a:fillRect/>
                      </a:stretch>
                    </p:blipFill>
                    <p:spPr>
                      <a:xfrm>
                        <a:off x="1" y="1614166"/>
                        <a:ext cx="12192000" cy="4292289"/>
                      </a:xfrm>
                      <a:prstGeom prst="rect">
                        <a:avLst/>
                      </a:prstGeom>
                    </p:spPr>
                  </p:pic>
                </p:oleObj>
              </mc:Fallback>
            </mc:AlternateContent>
          </a:graphicData>
        </a:graphic>
      </p:graphicFrame>
      <p:sp>
        <p:nvSpPr>
          <p:cNvPr id="8" name="Callout: Line with Accent Bar 7">
            <a:extLst>
              <a:ext uri="{FF2B5EF4-FFF2-40B4-BE49-F238E27FC236}">
                <a16:creationId xmlns:a16="http://schemas.microsoft.com/office/drawing/2014/main" id="{4F246BC0-B290-490B-9ADA-EB0788C9D9C9}"/>
              </a:ext>
            </a:extLst>
          </p:cNvPr>
          <p:cNvSpPr/>
          <p:nvPr/>
        </p:nvSpPr>
        <p:spPr>
          <a:xfrm rot="5400000">
            <a:off x="3713923" y="5165040"/>
            <a:ext cx="477076" cy="2126974"/>
          </a:xfrm>
          <a:prstGeom prst="accentCallout1">
            <a:avLst>
              <a:gd name="adj1" fmla="val 18750"/>
              <a:gd name="adj2" fmla="val -8333"/>
              <a:gd name="adj3" fmla="val 1805"/>
              <a:gd name="adj4" fmla="val -87892"/>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dirty="0">
                <a:solidFill>
                  <a:schemeClr val="tx1"/>
                </a:solidFill>
              </a:rPr>
              <a:t>λ </a:t>
            </a:r>
            <a:r>
              <a:rPr lang="en-US" dirty="0">
                <a:solidFill>
                  <a:schemeClr val="tx1"/>
                </a:solidFill>
              </a:rPr>
              <a:t>= 0.65, 0.5, 0.35</a:t>
            </a:r>
          </a:p>
        </p:txBody>
      </p:sp>
      <p:sp>
        <p:nvSpPr>
          <p:cNvPr id="9" name="Callout: Line with Accent Bar 8">
            <a:extLst>
              <a:ext uri="{FF2B5EF4-FFF2-40B4-BE49-F238E27FC236}">
                <a16:creationId xmlns:a16="http://schemas.microsoft.com/office/drawing/2014/main" id="{26102ACD-3EED-4EB9-A28B-3884EF2238FC}"/>
              </a:ext>
            </a:extLst>
          </p:cNvPr>
          <p:cNvSpPr/>
          <p:nvPr/>
        </p:nvSpPr>
        <p:spPr>
          <a:xfrm rot="5400000">
            <a:off x="9426314" y="-261381"/>
            <a:ext cx="773081" cy="2278614"/>
          </a:xfrm>
          <a:prstGeom prst="accentCallout1">
            <a:avLst>
              <a:gd name="adj1" fmla="val 51772"/>
              <a:gd name="adj2" fmla="val 94445"/>
              <a:gd name="adj3" fmla="val 64062"/>
              <a:gd name="adj4" fmla="val 142196"/>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dirty="0">
                <a:solidFill>
                  <a:schemeClr val="tx1"/>
                </a:solidFill>
              </a:rPr>
              <a:t>β</a:t>
            </a:r>
            <a:r>
              <a:rPr lang="en-US" dirty="0">
                <a:solidFill>
                  <a:schemeClr val="tx1"/>
                </a:solidFill>
              </a:rPr>
              <a:t> from models 1 &amp; 2</a:t>
            </a:r>
          </a:p>
          <a:p>
            <a:pPr algn="ctr"/>
            <a:r>
              <a:rPr lang="en-US" dirty="0">
                <a:solidFill>
                  <a:schemeClr val="tx1"/>
                </a:solidFill>
              </a:rPr>
              <a:t>and midpoint</a:t>
            </a:r>
          </a:p>
        </p:txBody>
      </p:sp>
      <p:sp>
        <p:nvSpPr>
          <p:cNvPr id="10" name="Rectangle: Rounded Corners 9">
            <a:extLst>
              <a:ext uri="{FF2B5EF4-FFF2-40B4-BE49-F238E27FC236}">
                <a16:creationId xmlns:a16="http://schemas.microsoft.com/office/drawing/2014/main" id="{73DAA86A-44C3-4C7B-8664-EDA6810E6764}"/>
              </a:ext>
            </a:extLst>
          </p:cNvPr>
          <p:cNvSpPr/>
          <p:nvPr/>
        </p:nvSpPr>
        <p:spPr>
          <a:xfrm>
            <a:off x="7712766" y="3021496"/>
            <a:ext cx="3180520" cy="831574"/>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7393F-553F-4EE9-8C2A-8EE0CF5728B4}"/>
              </a:ext>
            </a:extLst>
          </p:cNvPr>
          <p:cNvSpPr/>
          <p:nvPr/>
        </p:nvSpPr>
        <p:spPr>
          <a:xfrm rot="16200000">
            <a:off x="10488266" y="3274632"/>
            <a:ext cx="1201600"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example</a:t>
            </a:r>
          </a:p>
        </p:txBody>
      </p:sp>
    </p:spTree>
    <p:extLst>
      <p:ext uri="{BB962C8B-B14F-4D97-AF65-F5344CB8AC3E}">
        <p14:creationId xmlns:p14="http://schemas.microsoft.com/office/powerpoint/2010/main" val="2928919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Summary—Job content per </a:t>
            </a:r>
            <a:r>
              <a:rPr lang="en-US" dirty="0" err="1"/>
              <a:t>US$1</a:t>
            </a:r>
            <a:r>
              <a:rPr lang="en-US" dirty="0"/>
              <a:t> million</a:t>
            </a:r>
          </a:p>
        </p:txBody>
      </p:sp>
      <p:pic>
        <p:nvPicPr>
          <p:cNvPr id="13314" name="Picture 2">
            <a:extLst>
              <a:ext uri="{FF2B5EF4-FFF2-40B4-BE49-F238E27FC236}">
                <a16:creationId xmlns:a16="http://schemas.microsoft.com/office/drawing/2014/main" id="{686DE3B0-DF9B-433A-9876-8FD4B519F6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0" t="25574" r="3244" b="6094"/>
          <a:stretch/>
        </p:blipFill>
        <p:spPr bwMode="auto">
          <a:xfrm>
            <a:off x="2183672" y="1226802"/>
            <a:ext cx="7824656" cy="527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3198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Job content in R&amp;D—OECD counties</a:t>
            </a:r>
          </a:p>
        </p:txBody>
      </p:sp>
      <p:graphicFrame>
        <p:nvGraphicFramePr>
          <p:cNvPr id="3" name="Object 2">
            <a:extLst>
              <a:ext uri="{FF2B5EF4-FFF2-40B4-BE49-F238E27FC236}">
                <a16:creationId xmlns:a16="http://schemas.microsoft.com/office/drawing/2014/main" id="{DC3B29E7-B70C-4511-8019-D1A65B506160}"/>
              </a:ext>
            </a:extLst>
          </p:cNvPr>
          <p:cNvGraphicFramePr>
            <a:graphicFrameLocks noChangeAspect="1"/>
          </p:cNvGraphicFramePr>
          <p:nvPr>
            <p:extLst>
              <p:ext uri="{D42A27DB-BD31-4B8C-83A1-F6EECF244321}">
                <p14:modId xmlns:p14="http://schemas.microsoft.com/office/powerpoint/2010/main" val="281361724"/>
              </p:ext>
            </p:extLst>
          </p:nvPr>
        </p:nvGraphicFramePr>
        <p:xfrm>
          <a:off x="1091304" y="2030896"/>
          <a:ext cx="9668427" cy="2796208"/>
        </p:xfrm>
        <a:graphic>
          <a:graphicData uri="http://schemas.openxmlformats.org/presentationml/2006/ole">
            <mc:AlternateContent xmlns:mc="http://schemas.openxmlformats.org/markup-compatibility/2006">
              <mc:Choice xmlns:v="urn:schemas-microsoft-com:vml" Requires="v">
                <p:oleObj spid="_x0000_s11299" name="Document" r:id="rId3" imgW="5708735" imgH="1651176" progId="Word.Document.12">
                  <p:embed/>
                </p:oleObj>
              </mc:Choice>
              <mc:Fallback>
                <p:oleObj name="Document" r:id="rId3" imgW="5708735" imgH="1651176" progId="Word.Document.12">
                  <p:embed/>
                  <p:pic>
                    <p:nvPicPr>
                      <p:cNvPr id="0" name=""/>
                      <p:cNvPicPr/>
                      <p:nvPr/>
                    </p:nvPicPr>
                    <p:blipFill>
                      <a:blip r:embed="rId4"/>
                      <a:stretch>
                        <a:fillRect/>
                      </a:stretch>
                    </p:blipFill>
                    <p:spPr>
                      <a:xfrm>
                        <a:off x="1091304" y="2030896"/>
                        <a:ext cx="9668427" cy="2796208"/>
                      </a:xfrm>
                      <a:prstGeom prst="rect">
                        <a:avLst/>
                      </a:prstGeom>
                    </p:spPr>
                  </p:pic>
                </p:oleObj>
              </mc:Fallback>
            </mc:AlternateContent>
          </a:graphicData>
        </a:graphic>
      </p:graphicFrame>
      <p:sp>
        <p:nvSpPr>
          <p:cNvPr id="5" name="Rectangle: Rounded Corners 4">
            <a:extLst>
              <a:ext uri="{FF2B5EF4-FFF2-40B4-BE49-F238E27FC236}">
                <a16:creationId xmlns:a16="http://schemas.microsoft.com/office/drawing/2014/main" id="{0E7C43C6-363A-484E-9A47-7A53BA3EFB61}"/>
              </a:ext>
            </a:extLst>
          </p:cNvPr>
          <p:cNvSpPr/>
          <p:nvPr/>
        </p:nvSpPr>
        <p:spPr>
          <a:xfrm>
            <a:off x="4373217" y="2030896"/>
            <a:ext cx="3233529" cy="2474843"/>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08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normAutofit/>
          </a:bodyPr>
          <a:lstStyle/>
          <a:p>
            <a:r>
              <a:rPr lang="en-US" dirty="0"/>
              <a:t>Welfare and political economy considerations</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8" y="1469871"/>
            <a:ext cx="9978622" cy="4860591"/>
          </a:xfrm>
        </p:spPr>
        <p:txBody>
          <a:bodyPr>
            <a:noAutofit/>
          </a:bodyPr>
          <a:lstStyle/>
          <a:p>
            <a:pPr lvl="1">
              <a:lnSpc>
                <a:spcPct val="150000"/>
              </a:lnSpc>
            </a:pPr>
            <a:r>
              <a:rPr lang="en-US" sz="1800" b="1" dirty="0"/>
              <a:t>State-Owned Enterprises (</a:t>
            </a:r>
            <a:r>
              <a:rPr lang="en-US" sz="1800" b="1" dirty="0" err="1"/>
              <a:t>SOEs</a:t>
            </a:r>
            <a:r>
              <a:rPr lang="en-US" sz="1800" b="1" dirty="0"/>
              <a:t>) </a:t>
            </a:r>
          </a:p>
          <a:p>
            <a:pPr lvl="2">
              <a:lnSpc>
                <a:spcPct val="150000"/>
              </a:lnSpc>
            </a:pPr>
            <a:r>
              <a:rPr lang="en-US" sz="1800" dirty="0"/>
              <a:t>3% of labor force, on average 30% higher job intensity than private firms </a:t>
            </a:r>
          </a:p>
          <a:p>
            <a:pPr lvl="1">
              <a:lnSpc>
                <a:spcPct val="150000"/>
              </a:lnSpc>
            </a:pPr>
            <a:r>
              <a:rPr lang="en-US" sz="1800" b="1" dirty="0"/>
              <a:t>PPPs not panacea for limited fiscal space</a:t>
            </a:r>
          </a:p>
          <a:p>
            <a:pPr lvl="2">
              <a:lnSpc>
                <a:spcPct val="150000"/>
              </a:lnSpc>
            </a:pPr>
            <a:r>
              <a:rPr lang="en-US" sz="1800" dirty="0"/>
              <a:t>≠ “free” money: pecking order driven by profitability and enforcement of property rights</a:t>
            </a:r>
          </a:p>
          <a:p>
            <a:pPr lvl="2">
              <a:lnSpc>
                <a:spcPct val="150000"/>
              </a:lnSpc>
            </a:pPr>
            <a:r>
              <a:rPr lang="en-US" sz="1800" dirty="0"/>
              <a:t>Fiscal space ↔ state capacity necessary for effective regulation</a:t>
            </a:r>
          </a:p>
          <a:p>
            <a:pPr lvl="2">
              <a:lnSpc>
                <a:spcPct val="150000"/>
              </a:lnSpc>
            </a:pPr>
            <a:r>
              <a:rPr lang="en-US" sz="1800" dirty="0"/>
              <a:t>... but if no fiscal space, state capacity likely weak too → private sector unlikely to fill void</a:t>
            </a:r>
          </a:p>
          <a:p>
            <a:pPr lvl="1">
              <a:lnSpc>
                <a:spcPct val="150000"/>
              </a:lnSpc>
            </a:pPr>
            <a:r>
              <a:rPr lang="en-US" sz="1800" b="1" dirty="0"/>
              <a:t>Policies on greening the recovery ought to be carefully designed to avoid backlash</a:t>
            </a:r>
          </a:p>
          <a:p>
            <a:pPr lvl="2">
              <a:lnSpc>
                <a:spcPct val="150000"/>
              </a:lnSpc>
            </a:pPr>
            <a:r>
              <a:rPr lang="en-US" sz="1800" dirty="0"/>
              <a:t>Short-term labor intensive (Garrett-Peltier 2017); but not all (Popp et al. 2020)</a:t>
            </a:r>
          </a:p>
          <a:p>
            <a:pPr lvl="2">
              <a:lnSpc>
                <a:spcPct val="150000"/>
              </a:lnSpc>
            </a:pPr>
            <a:r>
              <a:rPr lang="en-US" sz="1800" dirty="0"/>
              <a:t>Some green investment also not job rich in the long term and require specific skills</a:t>
            </a:r>
          </a:p>
          <a:p>
            <a:pPr lvl="2">
              <a:lnSpc>
                <a:spcPct val="150000"/>
              </a:lnSpc>
            </a:pPr>
            <a:r>
              <a:rPr lang="en-US" sz="1800" dirty="0"/>
              <a:t>Green investment = global welfare gains (Hicks-Kaldor); debatable Pareto efficiency for </a:t>
            </a:r>
            <a:r>
              <a:rPr lang="en-US" sz="1800" dirty="0" err="1"/>
              <a:t>LIDCs</a:t>
            </a:r>
            <a:endParaRPr lang="en-US" sz="1800" dirty="0"/>
          </a:p>
        </p:txBody>
      </p:sp>
    </p:spTree>
    <p:extLst>
      <p:ext uri="{BB962C8B-B14F-4D97-AF65-F5344CB8AC3E}">
        <p14:creationId xmlns:p14="http://schemas.microsoft.com/office/powerpoint/2010/main" val="3780202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Conclusions</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p:txBody>
          <a:bodyPr>
            <a:normAutofit fontScale="77500" lnSpcReduction="20000"/>
          </a:bodyPr>
          <a:lstStyle/>
          <a:p>
            <a:pPr lvl="1">
              <a:lnSpc>
                <a:spcPct val="150000"/>
              </a:lnSpc>
            </a:pPr>
            <a:r>
              <a:rPr lang="en-US" sz="2800" dirty="0" err="1"/>
              <a:t>US$12T</a:t>
            </a:r>
            <a:r>
              <a:rPr lang="en-US" sz="2800" dirty="0"/>
              <a:t> in fiscal actions, 1/2 above the line: ~</a:t>
            </a:r>
            <a:r>
              <a:rPr lang="en-US" sz="2800" dirty="0" err="1"/>
              <a:t>2X</a:t>
            </a:r>
            <a:r>
              <a:rPr lang="en-US" sz="2800" dirty="0"/>
              <a:t> than in </a:t>
            </a:r>
            <a:r>
              <a:rPr lang="en-US" sz="2800" dirty="0" err="1"/>
              <a:t>GFC</a:t>
            </a:r>
            <a:r>
              <a:rPr lang="en-US" sz="2800" dirty="0"/>
              <a:t> 2008-2009</a:t>
            </a:r>
          </a:p>
          <a:p>
            <a:pPr lvl="1">
              <a:lnSpc>
                <a:spcPct val="150000"/>
              </a:lnSpc>
            </a:pPr>
            <a:r>
              <a:rPr lang="en-US" sz="2800" dirty="0"/>
              <a:t>1% of GDP in public investment in AEs and </a:t>
            </a:r>
            <a:r>
              <a:rPr lang="en-US" sz="2800" dirty="0" err="1"/>
              <a:t>EMEs</a:t>
            </a:r>
            <a:r>
              <a:rPr lang="en-US" sz="2800" dirty="0"/>
              <a:t> → </a:t>
            </a:r>
            <a:r>
              <a:rPr lang="en-US" sz="2800" dirty="0" err="1"/>
              <a:t>7M</a:t>
            </a:r>
            <a:r>
              <a:rPr lang="en-US" sz="2800" dirty="0"/>
              <a:t> jobs worldwide</a:t>
            </a:r>
          </a:p>
          <a:p>
            <a:pPr lvl="1">
              <a:lnSpc>
                <a:spcPct val="150000"/>
              </a:lnSpc>
            </a:pPr>
            <a:r>
              <a:rPr lang="en-US" sz="2800" dirty="0"/>
              <a:t>Green and R&amp;D content →  higher employment effect</a:t>
            </a:r>
          </a:p>
          <a:p>
            <a:pPr lvl="1">
              <a:lnSpc>
                <a:spcPct val="150000"/>
              </a:lnSpc>
            </a:pPr>
            <a:r>
              <a:rPr lang="en-US" sz="2800" dirty="0"/>
              <a:t>Estimates likely underestimated: </a:t>
            </a:r>
          </a:p>
          <a:p>
            <a:pPr lvl="2">
              <a:lnSpc>
                <a:spcPct val="150000"/>
              </a:lnSpc>
            </a:pPr>
            <a:r>
              <a:rPr lang="en-US" sz="2800" dirty="0"/>
              <a:t>5+ observations (filtered </a:t>
            </a:r>
            <a:r>
              <a:rPr lang="en-US" sz="2800" i="1" dirty="0"/>
              <a:t>cyclical</a:t>
            </a:r>
            <a:r>
              <a:rPr lang="en-US" sz="2800" dirty="0"/>
              <a:t> companies)</a:t>
            </a:r>
          </a:p>
          <a:p>
            <a:pPr lvl="2">
              <a:lnSpc>
                <a:spcPct val="150000"/>
              </a:lnSpc>
            </a:pPr>
            <a:r>
              <a:rPr lang="en-US" sz="2800" dirty="0"/>
              <a:t>Effect convex in 1/</a:t>
            </a:r>
            <a:r>
              <a:rPr lang="en-US" sz="2800" i="1" dirty="0"/>
              <a:t>income</a:t>
            </a:r>
            <a:r>
              <a:rPr lang="en-US" sz="2800" dirty="0"/>
              <a:t> (for </a:t>
            </a:r>
            <a:r>
              <a:rPr lang="en-US" sz="2800" dirty="0" err="1"/>
              <a:t>LIDCs</a:t>
            </a:r>
            <a:r>
              <a:rPr lang="en-US" sz="2800" dirty="0"/>
              <a:t>)</a:t>
            </a:r>
          </a:p>
          <a:p>
            <a:pPr lvl="2">
              <a:lnSpc>
                <a:spcPct val="150000"/>
              </a:lnSpc>
            </a:pPr>
            <a:r>
              <a:rPr lang="en-US" sz="2800" dirty="0"/>
              <a:t>Indirect labor impact and spillovers (incl. Keynesian multipliers)</a:t>
            </a:r>
          </a:p>
          <a:p>
            <a:pPr lvl="2">
              <a:lnSpc>
                <a:spcPct val="150000"/>
              </a:lnSpc>
            </a:pPr>
            <a:r>
              <a:rPr lang="en-US" sz="2800" dirty="0"/>
              <a:t>Maintenance likely higher than new projects</a:t>
            </a:r>
          </a:p>
          <a:p>
            <a:pPr lvl="1">
              <a:lnSpc>
                <a:spcPct val="150000"/>
              </a:lnSpc>
            </a:pPr>
            <a:r>
              <a:rPr lang="en-US" sz="2800" b="1" dirty="0"/>
              <a:t>Tool for policymakers and for country advice (TA, country teams)</a:t>
            </a:r>
          </a:p>
          <a:p>
            <a:pPr lvl="1">
              <a:lnSpc>
                <a:spcPct val="150000"/>
              </a:lnSpc>
            </a:pPr>
            <a:endParaRPr lang="en-US" sz="2800" dirty="0"/>
          </a:p>
        </p:txBody>
      </p:sp>
    </p:spTree>
    <p:extLst>
      <p:ext uri="{BB962C8B-B14F-4D97-AF65-F5344CB8AC3E}">
        <p14:creationId xmlns:p14="http://schemas.microsoft.com/office/powerpoint/2010/main" val="36045398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5554313" y="2533338"/>
            <a:ext cx="5515284" cy="2657457"/>
          </a:xfrm>
        </p:spPr>
        <p:txBody>
          <a:bodyPr>
            <a:normAutofit/>
          </a:bodyPr>
          <a:lstStyle/>
          <a:p>
            <a:r>
              <a:rPr lang="en-US"/>
              <a:t>Thank you!</a:t>
            </a:r>
            <a:endParaRPr lang="en-US" noProof="0"/>
          </a:p>
        </p:txBody>
      </p:sp>
      <p:sp>
        <p:nvSpPr>
          <p:cNvPr id="6" name="Text Placeholder 5">
            <a:extLst>
              <a:ext uri="{FF2B5EF4-FFF2-40B4-BE49-F238E27FC236}">
                <a16:creationId xmlns:a16="http://schemas.microsoft.com/office/drawing/2014/main" id="{F27C6D8A-CE6C-104A-8E75-5BB9958B6704}"/>
              </a:ext>
            </a:extLst>
          </p:cNvPr>
          <p:cNvSpPr>
            <a:spLocks noGrp="1"/>
          </p:cNvSpPr>
          <p:nvPr>
            <p:ph type="body" sz="quarter" idx="12"/>
          </p:nvPr>
        </p:nvSpPr>
        <p:spPr/>
        <p:txBody>
          <a:bodyPr/>
          <a:lstStyle/>
          <a:p>
            <a:endParaRPr lang="en-US"/>
          </a:p>
        </p:txBody>
      </p:sp>
      <p:sp>
        <p:nvSpPr>
          <p:cNvPr id="4" name="Picture Placeholder 3">
            <a:extLst>
              <a:ext uri="{FF2B5EF4-FFF2-40B4-BE49-F238E27FC236}">
                <a16:creationId xmlns:a16="http://schemas.microsoft.com/office/drawing/2014/main" id="{35B759F4-9A8D-4E58-AD79-447C2E74172B}"/>
              </a:ext>
            </a:extLst>
          </p:cNvPr>
          <p:cNvSpPr>
            <a:spLocks noGrp="1"/>
          </p:cNvSpPr>
          <p:nvPr>
            <p:ph type="pic" sz="quarter" idx="11"/>
          </p:nvPr>
        </p:nvSpPr>
        <p:spPr/>
      </p:sp>
      <p:pic>
        <p:nvPicPr>
          <p:cNvPr id="9218" name="Picture 2" descr="Public Works Administration - North Carolina History Project">
            <a:extLst>
              <a:ext uri="{FF2B5EF4-FFF2-40B4-BE49-F238E27FC236}">
                <a16:creationId xmlns:a16="http://schemas.microsoft.com/office/drawing/2014/main" id="{A987DEE6-9C1B-4D13-95B6-6DE2DC31A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35610"/>
            <a:ext cx="4891088" cy="332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189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Links</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7" y="1469871"/>
            <a:ext cx="10554765" cy="4860591"/>
          </a:xfrm>
        </p:spPr>
        <p:txBody>
          <a:bodyPr>
            <a:normAutofit/>
          </a:bodyPr>
          <a:lstStyle/>
          <a:p>
            <a:pPr lvl="1">
              <a:lnSpc>
                <a:spcPct val="150000"/>
              </a:lnSpc>
            </a:pPr>
            <a:r>
              <a:rPr lang="en-US" sz="2200" dirty="0"/>
              <a:t>Working paper: </a:t>
            </a:r>
            <a:r>
              <a:rPr lang="en-US" sz="2200" b="1" dirty="0"/>
              <a:t>“The Direct Employment Impact of Public Investment” </a:t>
            </a:r>
            <a:br>
              <a:rPr lang="en-US" sz="2200" dirty="0"/>
            </a:br>
            <a:r>
              <a:rPr lang="en-US" sz="2200" dirty="0">
                <a:hlinkClick r:id="rId2"/>
              </a:rPr>
              <a:t>https://</a:t>
            </a:r>
            <a:r>
              <a:rPr lang="en-US" sz="2200" dirty="0" err="1">
                <a:hlinkClick r:id="rId2"/>
              </a:rPr>
              <a:t>www.imf.org</a:t>
            </a:r>
            <a:r>
              <a:rPr lang="en-US" sz="2200" dirty="0">
                <a:hlinkClick r:id="rId2"/>
              </a:rPr>
              <a:t>/</a:t>
            </a:r>
            <a:r>
              <a:rPr lang="en-US" sz="2200" dirty="0" err="1">
                <a:hlinkClick r:id="rId2"/>
              </a:rPr>
              <a:t>en</a:t>
            </a:r>
            <a:r>
              <a:rPr lang="en-US" sz="2200" dirty="0">
                <a:hlinkClick r:id="rId2"/>
              </a:rPr>
              <a:t>/publications/wp/issues/2021/05/06/the-direct-employment-impact-of-public-investment-50251</a:t>
            </a:r>
            <a:r>
              <a:rPr lang="en-US" sz="2200" dirty="0"/>
              <a:t> </a:t>
            </a:r>
          </a:p>
          <a:p>
            <a:pPr lvl="1">
              <a:lnSpc>
                <a:spcPct val="150000"/>
              </a:lnSpc>
            </a:pPr>
            <a:endParaRPr lang="en-US" sz="2200" dirty="0"/>
          </a:p>
          <a:p>
            <a:pPr lvl="1">
              <a:lnSpc>
                <a:spcPct val="150000"/>
              </a:lnSpc>
            </a:pPr>
            <a:r>
              <a:rPr lang="en-US" sz="2200" dirty="0"/>
              <a:t>IMF Chart of the Week: </a:t>
            </a:r>
            <a:r>
              <a:rPr lang="en-US" sz="2200" b="1" dirty="0"/>
              <a:t>“Putting Public Investment to Work”</a:t>
            </a:r>
            <a:br>
              <a:rPr lang="en-US" sz="2200" b="1" dirty="0"/>
            </a:br>
            <a:r>
              <a:rPr lang="en-US" sz="2200" dirty="0">
                <a:hlinkClick r:id="rId3"/>
              </a:rPr>
              <a:t>https://</a:t>
            </a:r>
            <a:r>
              <a:rPr lang="en-US" sz="2200" dirty="0" err="1">
                <a:hlinkClick r:id="rId3"/>
              </a:rPr>
              <a:t>blogs.imf.org</a:t>
            </a:r>
            <a:r>
              <a:rPr lang="en-US" sz="2200" dirty="0">
                <a:hlinkClick r:id="rId3"/>
              </a:rPr>
              <a:t>/2021/08/11/putting-public-investment-to-work/</a:t>
            </a:r>
            <a:r>
              <a:rPr lang="en-US" sz="2200" dirty="0"/>
              <a:t>  </a:t>
            </a:r>
            <a:br>
              <a:rPr lang="en-US" sz="2200" dirty="0"/>
            </a:br>
            <a:endParaRPr lang="en-US" sz="2200" dirty="0"/>
          </a:p>
          <a:p>
            <a:pPr lvl="1">
              <a:lnSpc>
                <a:spcPct val="150000"/>
              </a:lnSpc>
            </a:pPr>
            <a:endParaRPr lang="en-US" sz="2200" dirty="0"/>
          </a:p>
        </p:txBody>
      </p:sp>
    </p:spTree>
    <p:extLst>
      <p:ext uri="{BB962C8B-B14F-4D97-AF65-F5344CB8AC3E}">
        <p14:creationId xmlns:p14="http://schemas.microsoft.com/office/powerpoint/2010/main" val="38060160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461DF89-2DC3-4661-97AB-220938016335}"/>
              </a:ext>
            </a:extLst>
          </p:cNvPr>
          <p:cNvSpPr txBox="1">
            <a:spLocks/>
          </p:cNvSpPr>
          <p:nvPr/>
        </p:nvSpPr>
        <p:spPr>
          <a:xfrm>
            <a:off x="1238250" y="2144193"/>
            <a:ext cx="9715500" cy="289272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algn="ctr"/>
            <a:r>
              <a:rPr lang="en-US" dirty="0"/>
              <a:t>Supportive materials</a:t>
            </a:r>
            <a:br>
              <a:rPr lang="en-US" dirty="0"/>
            </a:br>
            <a:endParaRPr lang="en-US" sz="1800" b="0" dirty="0"/>
          </a:p>
        </p:txBody>
      </p:sp>
    </p:spTree>
    <p:extLst>
      <p:ext uri="{BB962C8B-B14F-4D97-AF65-F5344CB8AC3E}">
        <p14:creationId xmlns:p14="http://schemas.microsoft.com/office/powerpoint/2010/main" val="12965944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Immediate job content—AEs</a:t>
            </a:r>
          </a:p>
        </p:txBody>
      </p:sp>
      <p:graphicFrame>
        <p:nvGraphicFramePr>
          <p:cNvPr id="2" name="Object 1">
            <a:extLst>
              <a:ext uri="{FF2B5EF4-FFF2-40B4-BE49-F238E27FC236}">
                <a16:creationId xmlns:a16="http://schemas.microsoft.com/office/drawing/2014/main" id="{961A2AD5-19D6-4612-9AED-1912EABC3883}"/>
              </a:ext>
            </a:extLst>
          </p:cNvPr>
          <p:cNvGraphicFramePr>
            <a:graphicFrameLocks noChangeAspect="1"/>
          </p:cNvGraphicFramePr>
          <p:nvPr/>
        </p:nvGraphicFramePr>
        <p:xfrm>
          <a:off x="1239838" y="1663991"/>
          <a:ext cx="9601200" cy="3568950"/>
        </p:xfrm>
        <a:graphic>
          <a:graphicData uri="http://schemas.openxmlformats.org/presentationml/2006/ole">
            <mc:AlternateContent xmlns:mc="http://schemas.openxmlformats.org/markup-compatibility/2006">
              <mc:Choice xmlns:v="urn:schemas-microsoft-com:vml" Requires="v">
                <p:oleObj spid="_x0000_s12309" name="Document" r:id="rId3" imgW="5708735" imgH="2124690" progId="Word.Document.12">
                  <p:embed/>
                </p:oleObj>
              </mc:Choice>
              <mc:Fallback>
                <p:oleObj name="Document" r:id="rId3" imgW="5708735" imgH="2124690" progId="Word.Document.12">
                  <p:embed/>
                  <p:pic>
                    <p:nvPicPr>
                      <p:cNvPr id="2" name="Object 1">
                        <a:extLst>
                          <a:ext uri="{FF2B5EF4-FFF2-40B4-BE49-F238E27FC236}">
                            <a16:creationId xmlns:a16="http://schemas.microsoft.com/office/drawing/2014/main" id="{961A2AD5-19D6-4612-9AED-1912EABC3883}"/>
                          </a:ext>
                        </a:extLst>
                      </p:cNvPr>
                      <p:cNvPicPr/>
                      <p:nvPr/>
                    </p:nvPicPr>
                    <p:blipFill>
                      <a:blip r:embed="rId4"/>
                      <a:stretch>
                        <a:fillRect/>
                      </a:stretch>
                    </p:blipFill>
                    <p:spPr>
                      <a:xfrm>
                        <a:off x="1239838" y="1663991"/>
                        <a:ext cx="9601200" cy="3568950"/>
                      </a:xfrm>
                      <a:prstGeom prst="rect">
                        <a:avLst/>
                      </a:prstGeom>
                    </p:spPr>
                  </p:pic>
                </p:oleObj>
              </mc:Fallback>
            </mc:AlternateContent>
          </a:graphicData>
        </a:graphic>
      </p:graphicFrame>
    </p:spTree>
    <p:extLst>
      <p:ext uri="{BB962C8B-B14F-4D97-AF65-F5344CB8AC3E}">
        <p14:creationId xmlns:p14="http://schemas.microsoft.com/office/powerpoint/2010/main" val="42833470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Job content by sector—AEs</a:t>
            </a:r>
          </a:p>
        </p:txBody>
      </p:sp>
      <p:graphicFrame>
        <p:nvGraphicFramePr>
          <p:cNvPr id="2" name="Object 1">
            <a:extLst>
              <a:ext uri="{FF2B5EF4-FFF2-40B4-BE49-F238E27FC236}">
                <a16:creationId xmlns:a16="http://schemas.microsoft.com/office/drawing/2014/main" id="{2A43134C-BD9A-4C82-B819-CB027BC1CF92}"/>
              </a:ext>
            </a:extLst>
          </p:cNvPr>
          <p:cNvGraphicFramePr>
            <a:graphicFrameLocks noChangeAspect="1"/>
          </p:cNvGraphicFramePr>
          <p:nvPr>
            <p:extLst>
              <p:ext uri="{D42A27DB-BD31-4B8C-83A1-F6EECF244321}">
                <p14:modId xmlns:p14="http://schemas.microsoft.com/office/powerpoint/2010/main" val="1950487464"/>
              </p:ext>
            </p:extLst>
          </p:nvPr>
        </p:nvGraphicFramePr>
        <p:xfrm>
          <a:off x="0" y="1624498"/>
          <a:ext cx="12189548" cy="4299226"/>
        </p:xfrm>
        <a:graphic>
          <a:graphicData uri="http://schemas.openxmlformats.org/presentationml/2006/ole">
            <mc:AlternateContent xmlns:mc="http://schemas.openxmlformats.org/markup-compatibility/2006">
              <mc:Choice xmlns:v="urn:schemas-microsoft-com:vml" Requires="v">
                <p:oleObj spid="_x0000_s7208" name="Document" r:id="rId3" imgW="5708735" imgH="2013339" progId="Word.Document.12">
                  <p:embed/>
                </p:oleObj>
              </mc:Choice>
              <mc:Fallback>
                <p:oleObj name="Document" r:id="rId3" imgW="5708735" imgH="2013339" progId="Word.Document.12">
                  <p:embed/>
                  <p:pic>
                    <p:nvPicPr>
                      <p:cNvPr id="0" name=""/>
                      <p:cNvPicPr/>
                      <p:nvPr/>
                    </p:nvPicPr>
                    <p:blipFill>
                      <a:blip r:embed="rId4"/>
                      <a:stretch>
                        <a:fillRect/>
                      </a:stretch>
                    </p:blipFill>
                    <p:spPr>
                      <a:xfrm>
                        <a:off x="0" y="1624498"/>
                        <a:ext cx="12189548" cy="4299226"/>
                      </a:xfrm>
                      <a:prstGeom prst="rect">
                        <a:avLst/>
                      </a:prstGeom>
                    </p:spPr>
                  </p:pic>
                </p:oleObj>
              </mc:Fallback>
            </mc:AlternateContent>
          </a:graphicData>
        </a:graphic>
      </p:graphicFrame>
    </p:spTree>
    <p:extLst>
      <p:ext uri="{BB962C8B-B14F-4D97-AF65-F5344CB8AC3E}">
        <p14:creationId xmlns:p14="http://schemas.microsoft.com/office/powerpoint/2010/main" val="18371890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B6B20-5CB8-4F5A-9E8F-6926CE79E5BA}"/>
              </a:ext>
            </a:extLst>
          </p:cNvPr>
          <p:cNvPicPr>
            <a:picLocks noChangeAspect="1"/>
          </p:cNvPicPr>
          <p:nvPr/>
        </p:nvPicPr>
        <p:blipFill>
          <a:blip r:embed="rId2"/>
          <a:stretch>
            <a:fillRect/>
          </a:stretch>
        </p:blipFill>
        <p:spPr>
          <a:xfrm>
            <a:off x="457352" y="293123"/>
            <a:ext cx="3603532" cy="4663440"/>
          </a:xfrm>
          <a:prstGeom prst="rect">
            <a:avLst/>
          </a:prstGeom>
          <a:effectLst>
            <a:outerShdw blurRad="88900" dist="38100" dir="2700000" algn="tl" rotWithShape="0">
              <a:prstClr val="black">
                <a:alpha val="40000"/>
              </a:prstClr>
            </a:outerShdw>
          </a:effectLst>
        </p:spPr>
      </p:pic>
      <p:sp>
        <p:nvSpPr>
          <p:cNvPr id="8" name="Text Placeholder 4">
            <a:extLst>
              <a:ext uri="{FF2B5EF4-FFF2-40B4-BE49-F238E27FC236}">
                <a16:creationId xmlns:a16="http://schemas.microsoft.com/office/drawing/2014/main" id="{1A17C516-92D5-43B3-822F-AE956D85B520}"/>
              </a:ext>
            </a:extLst>
          </p:cNvPr>
          <p:cNvSpPr>
            <a:spLocks noGrp="1"/>
          </p:cNvSpPr>
          <p:nvPr>
            <p:ph type="body" sz="quarter" idx="10"/>
          </p:nvPr>
        </p:nvSpPr>
        <p:spPr>
          <a:xfrm>
            <a:off x="457352" y="5112096"/>
            <a:ext cx="11291113" cy="1431515"/>
          </a:xfrm>
        </p:spPr>
        <p:txBody>
          <a:bodyPr>
            <a:normAutofit lnSpcReduction="10000"/>
          </a:bodyPr>
          <a:lstStyle/>
          <a:p>
            <a:pPr lvl="1"/>
            <a:r>
              <a:rPr lang="en-US" dirty="0"/>
              <a:t>Contribution to Chapter 2: “Public Investment for the Recovery”  and Online Appendix 2.4</a:t>
            </a:r>
          </a:p>
          <a:p>
            <a:pPr lvl="1"/>
            <a:r>
              <a:rPr lang="en-US" dirty="0"/>
              <a:t>Special thanks to David Amaglobeli, Raphael Espinoza, Paolo Mauro, and Cathy Pattillo for comments and suggestions, to Mouhamadou Sy for sharing his dataset, and to Juliana Gamboa and Riki Matsumoto for priceless research assistance</a:t>
            </a:r>
          </a:p>
          <a:p>
            <a:pPr lvl="1"/>
            <a:endParaRPr lang="en-US" dirty="0"/>
          </a:p>
        </p:txBody>
      </p:sp>
      <p:pic>
        <p:nvPicPr>
          <p:cNvPr id="9" name="Picture 8">
            <a:extLst>
              <a:ext uri="{FF2B5EF4-FFF2-40B4-BE49-F238E27FC236}">
                <a16:creationId xmlns:a16="http://schemas.microsoft.com/office/drawing/2014/main" id="{30FF06FD-A4EF-47CC-A061-D4E1DB26A548}"/>
              </a:ext>
            </a:extLst>
          </p:cNvPr>
          <p:cNvPicPr>
            <a:picLocks noChangeAspect="1"/>
          </p:cNvPicPr>
          <p:nvPr/>
        </p:nvPicPr>
        <p:blipFill>
          <a:blip r:embed="rId3"/>
          <a:stretch>
            <a:fillRect/>
          </a:stretch>
        </p:blipFill>
        <p:spPr>
          <a:xfrm>
            <a:off x="4298175" y="293123"/>
            <a:ext cx="3606514" cy="4663440"/>
          </a:xfrm>
          <a:prstGeom prst="rect">
            <a:avLst/>
          </a:prstGeom>
          <a:effectLst>
            <a:outerShdw blurRad="88900" dist="38100" dir="2700000" algn="tl" rotWithShape="0">
              <a:prstClr val="black">
                <a:alpha val="40000"/>
              </a:prstClr>
            </a:outerShdw>
          </a:effectLst>
        </p:spPr>
      </p:pic>
      <p:pic>
        <p:nvPicPr>
          <p:cNvPr id="2" name="Picture 1">
            <a:extLst>
              <a:ext uri="{FF2B5EF4-FFF2-40B4-BE49-F238E27FC236}">
                <a16:creationId xmlns:a16="http://schemas.microsoft.com/office/drawing/2014/main" id="{86A876C1-2FAE-46F2-B7E2-31FB5EE39A5A}"/>
              </a:ext>
            </a:extLst>
          </p:cNvPr>
          <p:cNvPicPr>
            <a:picLocks noChangeAspect="1"/>
          </p:cNvPicPr>
          <p:nvPr/>
        </p:nvPicPr>
        <p:blipFill>
          <a:blip r:embed="rId4"/>
          <a:stretch>
            <a:fillRect/>
          </a:stretch>
        </p:blipFill>
        <p:spPr>
          <a:xfrm>
            <a:off x="8141951" y="293123"/>
            <a:ext cx="3606514" cy="4663440"/>
          </a:xfrm>
          <a:prstGeom prst="rect">
            <a:avLst/>
          </a:prstGeom>
          <a:effectLst>
            <a:outerShdw blurRad="88900" dist="38100" dir="2700000" algn="tl" rotWithShape="0">
              <a:prstClr val="black">
                <a:alpha val="40000"/>
              </a:prstClr>
            </a:outerShdw>
          </a:effectLst>
        </p:spPr>
      </p:pic>
    </p:spTree>
    <p:extLst>
      <p:ext uri="{BB962C8B-B14F-4D97-AF65-F5344CB8AC3E}">
        <p14:creationId xmlns:p14="http://schemas.microsoft.com/office/powerpoint/2010/main" val="23131730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Job content by sector—</a:t>
            </a:r>
            <a:r>
              <a:rPr lang="en-US" dirty="0" err="1"/>
              <a:t>LIDCs</a:t>
            </a:r>
            <a:endParaRPr lang="en-US" dirty="0"/>
          </a:p>
        </p:txBody>
      </p:sp>
      <p:graphicFrame>
        <p:nvGraphicFramePr>
          <p:cNvPr id="2" name="Object 1">
            <a:extLst>
              <a:ext uri="{FF2B5EF4-FFF2-40B4-BE49-F238E27FC236}">
                <a16:creationId xmlns:a16="http://schemas.microsoft.com/office/drawing/2014/main" id="{DA622C5C-786F-4F75-91A8-B77C61B1E3F8}"/>
              </a:ext>
            </a:extLst>
          </p:cNvPr>
          <p:cNvGraphicFramePr>
            <a:graphicFrameLocks noChangeAspect="1"/>
          </p:cNvGraphicFramePr>
          <p:nvPr>
            <p:extLst>
              <p:ext uri="{D42A27DB-BD31-4B8C-83A1-F6EECF244321}">
                <p14:modId xmlns:p14="http://schemas.microsoft.com/office/powerpoint/2010/main" val="451986717"/>
              </p:ext>
            </p:extLst>
          </p:nvPr>
        </p:nvGraphicFramePr>
        <p:xfrm>
          <a:off x="0" y="1627413"/>
          <a:ext cx="12165774" cy="4283056"/>
        </p:xfrm>
        <a:graphic>
          <a:graphicData uri="http://schemas.openxmlformats.org/presentationml/2006/ole">
            <mc:AlternateContent xmlns:mc="http://schemas.openxmlformats.org/markup-compatibility/2006">
              <mc:Choice xmlns:v="urn:schemas-microsoft-com:vml" Requires="v">
                <p:oleObj spid="_x0000_s10274" name="Document" r:id="rId3" imgW="5708735" imgH="2010095" progId="Word.Document.12">
                  <p:embed/>
                </p:oleObj>
              </mc:Choice>
              <mc:Fallback>
                <p:oleObj name="Document" r:id="rId3" imgW="5708735" imgH="2010095" progId="Word.Document.12">
                  <p:embed/>
                  <p:pic>
                    <p:nvPicPr>
                      <p:cNvPr id="0" name=""/>
                      <p:cNvPicPr/>
                      <p:nvPr/>
                    </p:nvPicPr>
                    <p:blipFill>
                      <a:blip r:embed="rId4"/>
                      <a:stretch>
                        <a:fillRect/>
                      </a:stretch>
                    </p:blipFill>
                    <p:spPr>
                      <a:xfrm>
                        <a:off x="0" y="1627413"/>
                        <a:ext cx="12165774" cy="4283056"/>
                      </a:xfrm>
                      <a:prstGeom prst="rect">
                        <a:avLst/>
                      </a:prstGeom>
                    </p:spPr>
                  </p:pic>
                </p:oleObj>
              </mc:Fallback>
            </mc:AlternateContent>
          </a:graphicData>
        </a:graphic>
      </p:graphicFrame>
    </p:spTree>
    <p:extLst>
      <p:ext uri="{BB962C8B-B14F-4D97-AF65-F5344CB8AC3E}">
        <p14:creationId xmlns:p14="http://schemas.microsoft.com/office/powerpoint/2010/main" val="78599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Summary—Job content per </a:t>
            </a:r>
            <a:r>
              <a:rPr lang="en-US" dirty="0" err="1"/>
              <a:t>US$1</a:t>
            </a:r>
            <a:r>
              <a:rPr lang="en-US" dirty="0"/>
              <a:t> million</a:t>
            </a:r>
          </a:p>
        </p:txBody>
      </p:sp>
      <p:pic>
        <p:nvPicPr>
          <p:cNvPr id="8" name="Picture 7">
            <a:extLst>
              <a:ext uri="{FF2B5EF4-FFF2-40B4-BE49-F238E27FC236}">
                <a16:creationId xmlns:a16="http://schemas.microsoft.com/office/drawing/2014/main" id="{92CB6EF5-5E51-45BE-8C39-0C527735EF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66391" y="1390359"/>
            <a:ext cx="6659218" cy="5100777"/>
          </a:xfrm>
          <a:prstGeom prst="rect">
            <a:avLst/>
          </a:prstGeom>
          <a:noFill/>
          <a:ln>
            <a:noFill/>
          </a:ln>
        </p:spPr>
      </p:pic>
    </p:spTree>
    <p:extLst>
      <p:ext uri="{BB962C8B-B14F-4D97-AF65-F5344CB8AC3E}">
        <p14:creationId xmlns:p14="http://schemas.microsoft.com/office/powerpoint/2010/main" val="37306787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1A17C516-92D5-43B3-822F-AE956D85B520}"/>
              </a:ext>
            </a:extLst>
          </p:cNvPr>
          <p:cNvSpPr>
            <a:spLocks noGrp="1"/>
          </p:cNvSpPr>
          <p:nvPr>
            <p:ph type="body" sz="quarter" idx="10"/>
          </p:nvPr>
        </p:nvSpPr>
        <p:spPr>
          <a:xfrm>
            <a:off x="6930886" y="2584175"/>
            <a:ext cx="4598505" cy="3695052"/>
          </a:xfrm>
        </p:spPr>
        <p:txBody>
          <a:bodyPr>
            <a:normAutofit/>
          </a:bodyPr>
          <a:lstStyle/>
          <a:p>
            <a:pPr lvl="1"/>
            <a:r>
              <a:rPr lang="en-US" sz="2400" dirty="0"/>
              <a:t>Ample press coverage </a:t>
            </a:r>
          </a:p>
          <a:p>
            <a:pPr lvl="1"/>
            <a:r>
              <a:rPr lang="en-US" sz="2400" dirty="0"/>
              <a:t>Disclaimer: No relation between the frontpage news ;)</a:t>
            </a:r>
          </a:p>
          <a:p>
            <a:pPr lvl="1"/>
            <a:endParaRPr lang="en-US" sz="2400" dirty="0"/>
          </a:p>
        </p:txBody>
      </p:sp>
      <p:pic>
        <p:nvPicPr>
          <p:cNvPr id="4" name="Picture 3" descr="A close up of a newspaper&#10;&#10;Description automatically generated">
            <a:extLst>
              <a:ext uri="{FF2B5EF4-FFF2-40B4-BE49-F238E27FC236}">
                <a16:creationId xmlns:a16="http://schemas.microsoft.com/office/drawing/2014/main" id="{0BF9ADFF-6980-4F03-B722-106A53B0EA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4" y="344557"/>
            <a:ext cx="5957092" cy="5934669"/>
          </a:xfrm>
          <a:prstGeom prst="rect">
            <a:avLst/>
          </a:prstGeom>
        </p:spPr>
      </p:pic>
      <p:sp>
        <p:nvSpPr>
          <p:cNvPr id="13" name="Rectangle: Rounded Corners 12">
            <a:extLst>
              <a:ext uri="{FF2B5EF4-FFF2-40B4-BE49-F238E27FC236}">
                <a16:creationId xmlns:a16="http://schemas.microsoft.com/office/drawing/2014/main" id="{786CA67F-307A-43F1-A07D-AAA79D2D48E9}"/>
              </a:ext>
            </a:extLst>
          </p:cNvPr>
          <p:cNvSpPr/>
          <p:nvPr/>
        </p:nvSpPr>
        <p:spPr>
          <a:xfrm flipV="1">
            <a:off x="1084521" y="4263656"/>
            <a:ext cx="4061637" cy="393404"/>
          </a:xfrm>
          <a:prstGeom prst="roundRect">
            <a:avLst/>
          </a:prstGeom>
          <a:solidFill>
            <a:srgbClr val="FFFF00">
              <a:alpha val="25000"/>
            </a:srgb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AD259AB-8F16-458B-9F14-60398F4285A7}"/>
              </a:ext>
            </a:extLst>
          </p:cNvPr>
          <p:cNvGrpSpPr/>
          <p:nvPr/>
        </p:nvGrpSpPr>
        <p:grpSpPr>
          <a:xfrm>
            <a:off x="3355393" y="1936528"/>
            <a:ext cx="1175615" cy="3427042"/>
            <a:chOff x="3355393" y="1936528"/>
            <a:chExt cx="1175615" cy="3427042"/>
          </a:xfrm>
        </p:grpSpPr>
        <p:sp>
          <p:nvSpPr>
            <p:cNvPr id="2" name="Oval 1">
              <a:extLst>
                <a:ext uri="{FF2B5EF4-FFF2-40B4-BE49-F238E27FC236}">
                  <a16:creationId xmlns:a16="http://schemas.microsoft.com/office/drawing/2014/main" id="{213C1A3F-2570-469A-8351-37A1EBDBB855}"/>
                </a:ext>
              </a:extLst>
            </p:cNvPr>
            <p:cNvSpPr/>
            <p:nvPr/>
          </p:nvSpPr>
          <p:spPr>
            <a:xfrm>
              <a:off x="3355393" y="1936528"/>
              <a:ext cx="846161" cy="6216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3243A9-21F6-4BB0-8D3D-A947111DDB80}"/>
                </a:ext>
              </a:extLst>
            </p:cNvPr>
            <p:cNvSpPr/>
            <p:nvPr/>
          </p:nvSpPr>
          <p:spPr>
            <a:xfrm>
              <a:off x="3548417" y="4805577"/>
              <a:ext cx="737297" cy="5579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0263B2E0-AE4A-4252-AD3F-B775E7099978}"/>
                </a:ext>
              </a:extLst>
            </p:cNvPr>
            <p:cNvSpPr/>
            <p:nvPr/>
          </p:nvSpPr>
          <p:spPr>
            <a:xfrm>
              <a:off x="4104956" y="2472498"/>
              <a:ext cx="426052" cy="2367947"/>
            </a:xfrm>
            <a:custGeom>
              <a:avLst/>
              <a:gdLst>
                <a:gd name="connsiteX0" fmla="*/ 40943 w 355052"/>
                <a:gd name="connsiteY0" fmla="*/ 0 h 2647666"/>
                <a:gd name="connsiteX1" fmla="*/ 354842 w 355052"/>
                <a:gd name="connsiteY1" fmla="*/ 1378424 h 2647666"/>
                <a:gd name="connsiteX2" fmla="*/ 0 w 355052"/>
                <a:gd name="connsiteY2" fmla="*/ 2647666 h 2647666"/>
                <a:gd name="connsiteX0" fmla="*/ 28021 w 342021"/>
                <a:gd name="connsiteY0" fmla="*/ 0 h 2612806"/>
                <a:gd name="connsiteX1" fmla="*/ 341920 w 342021"/>
                <a:gd name="connsiteY1" fmla="*/ 1378424 h 2612806"/>
                <a:gd name="connsiteX2" fmla="*/ 0 w 342021"/>
                <a:gd name="connsiteY2" fmla="*/ 2612806 h 2612806"/>
                <a:gd name="connsiteX0" fmla="*/ 0 w 346206"/>
                <a:gd name="connsiteY0" fmla="*/ 0 h 2595377"/>
                <a:gd name="connsiteX1" fmla="*/ 346205 w 346206"/>
                <a:gd name="connsiteY1" fmla="*/ 1360995 h 2595377"/>
                <a:gd name="connsiteX2" fmla="*/ 4285 w 346206"/>
                <a:gd name="connsiteY2" fmla="*/ 2595377 h 2595377"/>
              </a:gdLst>
              <a:ahLst/>
              <a:cxnLst>
                <a:cxn ang="0">
                  <a:pos x="connsiteX0" y="connsiteY0"/>
                </a:cxn>
                <a:cxn ang="0">
                  <a:pos x="connsiteX1" y="connsiteY1"/>
                </a:cxn>
                <a:cxn ang="0">
                  <a:pos x="connsiteX2" y="connsiteY2"/>
                </a:cxn>
              </a:cxnLst>
              <a:rect l="l" t="t" r="r" b="b"/>
              <a:pathLst>
                <a:path w="346206" h="2595377">
                  <a:moveTo>
                    <a:pt x="0" y="0"/>
                  </a:moveTo>
                  <a:cubicBezTo>
                    <a:pt x="160361" y="468573"/>
                    <a:pt x="345491" y="928432"/>
                    <a:pt x="346205" y="1360995"/>
                  </a:cubicBezTo>
                  <a:cubicBezTo>
                    <a:pt x="346919" y="1793558"/>
                    <a:pt x="67975" y="2386111"/>
                    <a:pt x="4285" y="259537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Rounded Corners 6">
            <a:extLst>
              <a:ext uri="{FF2B5EF4-FFF2-40B4-BE49-F238E27FC236}">
                <a16:creationId xmlns:a16="http://schemas.microsoft.com/office/drawing/2014/main" id="{318A17C7-B4B2-4BC1-96A5-38A892D918B5}"/>
              </a:ext>
            </a:extLst>
          </p:cNvPr>
          <p:cNvSpPr/>
          <p:nvPr/>
        </p:nvSpPr>
        <p:spPr>
          <a:xfrm>
            <a:off x="4149090" y="5223850"/>
            <a:ext cx="982772" cy="776900"/>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22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Background and key question</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p:txBody>
          <a:bodyPr>
            <a:normAutofit lnSpcReduction="10000"/>
          </a:bodyPr>
          <a:lstStyle/>
          <a:p>
            <a:pPr lvl="1">
              <a:lnSpc>
                <a:spcPct val="150000"/>
              </a:lnSpc>
            </a:pPr>
            <a:r>
              <a:rPr lang="en-US" sz="2800" dirty="0" err="1"/>
              <a:t>COVID</a:t>
            </a:r>
            <a:r>
              <a:rPr lang="en-US" sz="2800" dirty="0"/>
              <a:t>-19: record-high unemployment, ~495 million FTE jobs lost in </a:t>
            </a:r>
            <a:r>
              <a:rPr lang="en-US" sz="2800" dirty="0" err="1"/>
              <a:t>2Q2020</a:t>
            </a:r>
            <a:r>
              <a:rPr lang="en-US" sz="2800" dirty="0"/>
              <a:t> (ILO 2020, September) </a:t>
            </a:r>
          </a:p>
          <a:p>
            <a:pPr lvl="1">
              <a:lnSpc>
                <a:spcPct val="150000"/>
              </a:lnSpc>
            </a:pPr>
            <a:r>
              <a:rPr lang="en-US" sz="2800" dirty="0"/>
              <a:t>Public works programs: Great Depression, ARRA...</a:t>
            </a:r>
          </a:p>
          <a:p>
            <a:pPr lvl="1">
              <a:lnSpc>
                <a:spcPct val="150000"/>
              </a:lnSpc>
            </a:pPr>
            <a:r>
              <a:rPr lang="en-US" sz="2800" b="1" dirty="0"/>
              <a:t>How many jobs can be created by increasing </a:t>
            </a:r>
            <a:br>
              <a:rPr lang="en-US" sz="2800" b="1" dirty="0"/>
            </a:br>
            <a:r>
              <a:rPr lang="en-US" sz="2800" b="1" dirty="0"/>
              <a:t>public investment?</a:t>
            </a:r>
          </a:p>
          <a:p>
            <a:pPr lvl="2">
              <a:lnSpc>
                <a:spcPct val="150000"/>
              </a:lnSpc>
            </a:pPr>
            <a:r>
              <a:rPr lang="en-US" sz="2800" dirty="0"/>
              <a:t> By sector</a:t>
            </a:r>
          </a:p>
          <a:p>
            <a:pPr lvl="2">
              <a:lnSpc>
                <a:spcPct val="150000"/>
              </a:lnSpc>
            </a:pPr>
            <a:r>
              <a:rPr lang="en-US" sz="2800" dirty="0"/>
              <a:t> By income group</a:t>
            </a:r>
          </a:p>
          <a:p>
            <a:pPr marL="0" lvl="1" indent="0">
              <a:lnSpc>
                <a:spcPct val="150000"/>
              </a:lnSpc>
              <a:buNone/>
            </a:pPr>
            <a:endParaRPr lang="en-US" sz="2800" dirty="0"/>
          </a:p>
          <a:p>
            <a:pPr marL="0" lvl="1" indent="0">
              <a:lnSpc>
                <a:spcPct val="150000"/>
              </a:lnSpc>
              <a:buNone/>
            </a:pPr>
            <a:endParaRPr lang="en-US" sz="2800" dirty="0"/>
          </a:p>
        </p:txBody>
      </p:sp>
    </p:spTree>
    <p:extLst>
      <p:ext uri="{BB962C8B-B14F-4D97-AF65-F5344CB8AC3E}">
        <p14:creationId xmlns:p14="http://schemas.microsoft.com/office/powerpoint/2010/main" val="6973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Overview</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1239838" y="1469871"/>
            <a:ext cx="9715500" cy="1452849"/>
          </a:xfrm>
        </p:spPr>
        <p:txBody>
          <a:bodyPr>
            <a:noAutofit/>
          </a:bodyPr>
          <a:lstStyle/>
          <a:p>
            <a:pPr lvl="1">
              <a:lnSpc>
                <a:spcPct val="120000"/>
              </a:lnSpc>
            </a:pPr>
            <a:r>
              <a:rPr lang="en-US" b="1" dirty="0"/>
              <a:t>Scope</a:t>
            </a:r>
          </a:p>
          <a:p>
            <a:pPr lvl="2">
              <a:lnSpc>
                <a:spcPct val="120000"/>
              </a:lnSpc>
            </a:pPr>
            <a:r>
              <a:rPr lang="en-US" dirty="0"/>
              <a:t>Education/health, electricity, roads, and water &amp; sanitation </a:t>
            </a:r>
          </a:p>
          <a:p>
            <a:pPr lvl="2">
              <a:lnSpc>
                <a:spcPct val="120000"/>
              </a:lnSpc>
            </a:pPr>
            <a:r>
              <a:rPr lang="en-US" dirty="0"/>
              <a:t>AEs and </a:t>
            </a:r>
            <a:r>
              <a:rPr lang="en-US" dirty="0" err="1"/>
              <a:t>EMEs</a:t>
            </a:r>
            <a:r>
              <a:rPr lang="en-US" dirty="0"/>
              <a:t>; extrapolation to </a:t>
            </a:r>
            <a:r>
              <a:rPr lang="en-US" dirty="0" err="1"/>
              <a:t>LIDCs</a:t>
            </a:r>
            <a:r>
              <a:rPr lang="en-US" dirty="0"/>
              <a:t> </a:t>
            </a:r>
          </a:p>
        </p:txBody>
      </p:sp>
      <p:sp>
        <p:nvSpPr>
          <p:cNvPr id="3" name="Callout: Line with Accent Bar 2">
            <a:extLst>
              <a:ext uri="{FF2B5EF4-FFF2-40B4-BE49-F238E27FC236}">
                <a16:creationId xmlns:a16="http://schemas.microsoft.com/office/drawing/2014/main" id="{7705EC71-9416-48B3-A666-D5E45C59C7FA}"/>
              </a:ext>
            </a:extLst>
          </p:cNvPr>
          <p:cNvSpPr/>
          <p:nvPr/>
        </p:nvSpPr>
        <p:spPr>
          <a:xfrm>
            <a:off x="10872651" y="3429000"/>
            <a:ext cx="1319349" cy="1197591"/>
          </a:xfrm>
          <a:prstGeom prst="accentCallout1">
            <a:avLst>
              <a:gd name="adj1" fmla="val 18750"/>
              <a:gd name="adj2" fmla="val -8333"/>
              <a:gd name="adj3" fmla="val 18498"/>
              <a:gd name="adj4" fmla="val -6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micro</a:t>
            </a:r>
          </a:p>
        </p:txBody>
      </p:sp>
      <p:sp>
        <p:nvSpPr>
          <p:cNvPr id="8" name="Callout: Line with Accent Bar 7">
            <a:extLst>
              <a:ext uri="{FF2B5EF4-FFF2-40B4-BE49-F238E27FC236}">
                <a16:creationId xmlns:a16="http://schemas.microsoft.com/office/drawing/2014/main" id="{BB3A98FE-F03D-4454-A6D2-E404F310F189}"/>
              </a:ext>
            </a:extLst>
          </p:cNvPr>
          <p:cNvSpPr/>
          <p:nvPr/>
        </p:nvSpPr>
        <p:spPr>
          <a:xfrm>
            <a:off x="10872651" y="5132871"/>
            <a:ext cx="1319349" cy="1197591"/>
          </a:xfrm>
          <a:prstGeom prst="accentCallout1">
            <a:avLst>
              <a:gd name="adj1" fmla="val 18750"/>
              <a:gd name="adj2" fmla="val -8333"/>
              <a:gd name="adj3" fmla="val 18498"/>
              <a:gd name="adj4" fmla="val -6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macro</a:t>
            </a:r>
          </a:p>
        </p:txBody>
      </p:sp>
      <p:cxnSp>
        <p:nvCxnSpPr>
          <p:cNvPr id="10" name="Straight Arrow Connector 9">
            <a:extLst>
              <a:ext uri="{FF2B5EF4-FFF2-40B4-BE49-F238E27FC236}">
                <a16:creationId xmlns:a16="http://schemas.microsoft.com/office/drawing/2014/main" id="{D2E86CAA-4BAF-47C9-AF06-C4E3C1D5D038}"/>
              </a:ext>
            </a:extLst>
          </p:cNvPr>
          <p:cNvCxnSpPr/>
          <p:nvPr/>
        </p:nvCxnSpPr>
        <p:spPr>
          <a:xfrm>
            <a:off x="11259403" y="4312693"/>
            <a:ext cx="0" cy="1241946"/>
          </a:xfrm>
          <a:prstGeom prst="straightConnector1">
            <a:avLst/>
          </a:prstGeom>
          <a:ln w="28575">
            <a:solidFill>
              <a:srgbClr val="0071A3"/>
            </a:solidFill>
            <a:tailEnd type="triangle"/>
          </a:ln>
        </p:spPr>
        <p:style>
          <a:lnRef idx="1">
            <a:schemeClr val="accent1"/>
          </a:lnRef>
          <a:fillRef idx="0">
            <a:schemeClr val="accent1"/>
          </a:fillRef>
          <a:effectRef idx="0">
            <a:schemeClr val="accent1"/>
          </a:effectRef>
          <a:fontRef idx="minor">
            <a:schemeClr val="tx1"/>
          </a:fontRef>
        </p:style>
      </p:cxnSp>
      <p:sp>
        <p:nvSpPr>
          <p:cNvPr id="11" name="Callout: Line with Accent Bar 10">
            <a:extLst>
              <a:ext uri="{FF2B5EF4-FFF2-40B4-BE49-F238E27FC236}">
                <a16:creationId xmlns:a16="http://schemas.microsoft.com/office/drawing/2014/main" id="{916A5845-E5B5-4823-B242-87A2B3023E38}"/>
              </a:ext>
            </a:extLst>
          </p:cNvPr>
          <p:cNvSpPr/>
          <p:nvPr/>
        </p:nvSpPr>
        <p:spPr>
          <a:xfrm>
            <a:off x="10872650" y="1725129"/>
            <a:ext cx="1319349" cy="1197591"/>
          </a:xfrm>
          <a:prstGeom prst="accentCallout1">
            <a:avLst>
              <a:gd name="adj1" fmla="val 18750"/>
              <a:gd name="adj2" fmla="val -8333"/>
              <a:gd name="adj3" fmla="val 18498"/>
              <a:gd name="adj4" fmla="val -6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4 sectors, </a:t>
            </a:r>
          </a:p>
          <a:p>
            <a:r>
              <a:rPr lang="en-US" dirty="0">
                <a:solidFill>
                  <a:schemeClr val="tx1"/>
                </a:solidFill>
              </a:rPr>
              <a:t>3 groups</a:t>
            </a:r>
          </a:p>
        </p:txBody>
      </p:sp>
      <p:sp>
        <p:nvSpPr>
          <p:cNvPr id="9" name="Text Placeholder 4">
            <a:extLst>
              <a:ext uri="{FF2B5EF4-FFF2-40B4-BE49-F238E27FC236}">
                <a16:creationId xmlns:a16="http://schemas.microsoft.com/office/drawing/2014/main" id="{14B69B61-160B-4BF1-B29B-3EAA9BA74E09}"/>
              </a:ext>
            </a:extLst>
          </p:cNvPr>
          <p:cNvSpPr txBox="1">
            <a:spLocks/>
          </p:cNvSpPr>
          <p:nvPr/>
        </p:nvSpPr>
        <p:spPr>
          <a:xfrm>
            <a:off x="1239838" y="2802483"/>
            <a:ext cx="9715500" cy="1939638"/>
          </a:xfrm>
          <a:prstGeom prst="rect">
            <a:avLst/>
          </a:prstGeom>
        </p:spPr>
        <p:txBody>
          <a:bodyPr vert="horz" lIns="0" tIns="13716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0000"/>
              </a:lnSpc>
            </a:pPr>
            <a:r>
              <a:rPr lang="en-US" b="1" dirty="0"/>
              <a:t>Methodology</a:t>
            </a:r>
          </a:p>
          <a:p>
            <a:pPr lvl="2">
              <a:lnSpc>
                <a:spcPct val="120000"/>
              </a:lnSpc>
            </a:pPr>
            <a:r>
              <a:rPr lang="en-US" dirty="0"/>
              <a:t>Public works contracted to construction companies (rarely government payroll)</a:t>
            </a:r>
          </a:p>
          <a:p>
            <a:pPr lvl="2">
              <a:lnSpc>
                <a:spcPct val="120000"/>
              </a:lnSpc>
            </a:pPr>
            <a:r>
              <a:rPr lang="en-US" dirty="0"/>
              <a:t>Large micro panel of </a:t>
            </a:r>
            <a:r>
              <a:rPr lang="en-US" i="1" dirty="0"/>
              <a:t>construction companies</a:t>
            </a:r>
            <a:r>
              <a:rPr lang="en-US" dirty="0"/>
              <a:t>: 1999-2017, +</a:t>
            </a:r>
            <a:r>
              <a:rPr lang="en-US" dirty="0" err="1"/>
              <a:t>48k</a:t>
            </a:r>
            <a:r>
              <a:rPr lang="en-US" dirty="0"/>
              <a:t> observations</a:t>
            </a:r>
            <a:endParaRPr lang="en-US" i="1" dirty="0"/>
          </a:p>
          <a:p>
            <a:pPr lvl="2">
              <a:lnSpc>
                <a:spcPct val="120000"/>
              </a:lnSpc>
            </a:pPr>
            <a:r>
              <a:rPr lang="en-US" dirty="0"/>
              <a:t>Estimate employment impact per </a:t>
            </a:r>
            <a:r>
              <a:rPr lang="en-US" dirty="0" err="1"/>
              <a:t>US$1</a:t>
            </a:r>
            <a:r>
              <a:rPr lang="en-US" dirty="0"/>
              <a:t> million invested</a:t>
            </a:r>
          </a:p>
        </p:txBody>
      </p:sp>
      <p:sp>
        <p:nvSpPr>
          <p:cNvPr id="12" name="Text Placeholder 4">
            <a:extLst>
              <a:ext uri="{FF2B5EF4-FFF2-40B4-BE49-F238E27FC236}">
                <a16:creationId xmlns:a16="http://schemas.microsoft.com/office/drawing/2014/main" id="{9C790A7A-4095-4D85-9CF0-9C456AA19853}"/>
              </a:ext>
            </a:extLst>
          </p:cNvPr>
          <p:cNvSpPr txBox="1">
            <a:spLocks/>
          </p:cNvSpPr>
          <p:nvPr/>
        </p:nvSpPr>
        <p:spPr>
          <a:xfrm>
            <a:off x="1239838" y="4556865"/>
            <a:ext cx="9715500" cy="1939638"/>
          </a:xfrm>
          <a:prstGeom prst="rect">
            <a:avLst/>
          </a:prstGeom>
        </p:spPr>
        <p:txBody>
          <a:bodyPr vert="horz" lIns="0" tIns="137160" rIns="0" bIns="0" rtlCol="0">
            <a:no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0000"/>
              </a:lnSpc>
            </a:pPr>
            <a:r>
              <a:rPr lang="en-US" b="1" dirty="0"/>
              <a:t>Results</a:t>
            </a:r>
          </a:p>
          <a:p>
            <a:pPr lvl="2">
              <a:lnSpc>
                <a:spcPct val="120000"/>
              </a:lnSpc>
            </a:pPr>
            <a:r>
              <a:rPr lang="el-GR" dirty="0"/>
              <a:t>Δ </a:t>
            </a:r>
            <a:r>
              <a:rPr lang="en-US" dirty="0" err="1"/>
              <a:t>US$1</a:t>
            </a:r>
            <a:r>
              <a:rPr lang="en-US" dirty="0"/>
              <a:t> million → 3–7 jobs in AE, 10–17 jobs in </a:t>
            </a:r>
            <a:r>
              <a:rPr lang="en-US" dirty="0" err="1"/>
              <a:t>EME</a:t>
            </a:r>
            <a:r>
              <a:rPr lang="en-US" dirty="0"/>
              <a:t>, and 16–30 jobs in </a:t>
            </a:r>
            <a:r>
              <a:rPr lang="en-US" dirty="0" err="1"/>
              <a:t>LIDC</a:t>
            </a:r>
            <a:endParaRPr lang="en-US" dirty="0"/>
          </a:p>
          <a:p>
            <a:pPr lvl="2">
              <a:lnSpc>
                <a:spcPct val="120000"/>
              </a:lnSpc>
            </a:pPr>
            <a:r>
              <a:rPr lang="en-US" dirty="0"/>
              <a:t>Green investment and R&amp;D component → higher employment effect</a:t>
            </a:r>
          </a:p>
          <a:p>
            <a:pPr lvl="2">
              <a:lnSpc>
                <a:spcPct val="120000"/>
              </a:lnSpc>
            </a:pPr>
            <a:r>
              <a:rPr lang="en-US" b="1" dirty="0"/>
              <a:t>1% of GDP in public investment → +7 million jobs worldwide</a:t>
            </a:r>
          </a:p>
          <a:p>
            <a:pPr lvl="1">
              <a:lnSpc>
                <a:spcPct val="120000"/>
              </a:lnSpc>
            </a:pPr>
            <a:endParaRPr lang="en-US" dirty="0"/>
          </a:p>
        </p:txBody>
      </p:sp>
    </p:spTree>
    <p:extLst>
      <p:ext uri="{BB962C8B-B14F-4D97-AF65-F5344CB8AC3E}">
        <p14:creationId xmlns:p14="http://schemas.microsoft.com/office/powerpoint/2010/main" val="1338588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8" grpId="0" animBg="1"/>
      <p:bldP spid="11" grpId="0" animBg="1"/>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Data and methodology (1/2)</a:t>
            </a:r>
          </a:p>
        </p:txBody>
      </p:sp>
      <p:graphicFrame>
        <p:nvGraphicFramePr>
          <p:cNvPr id="9" name="Object 8">
            <a:extLst>
              <a:ext uri="{FF2B5EF4-FFF2-40B4-BE49-F238E27FC236}">
                <a16:creationId xmlns:a16="http://schemas.microsoft.com/office/drawing/2014/main" id="{B89CFE2D-9BE0-4A85-ADDD-3EDFD1C74522}"/>
              </a:ext>
            </a:extLst>
          </p:cNvPr>
          <p:cNvGraphicFramePr>
            <a:graphicFrameLocks noChangeAspect="1"/>
          </p:cNvGraphicFramePr>
          <p:nvPr>
            <p:extLst>
              <p:ext uri="{D42A27DB-BD31-4B8C-83A1-F6EECF244321}">
                <p14:modId xmlns:p14="http://schemas.microsoft.com/office/powerpoint/2010/main" val="3711710022"/>
              </p:ext>
            </p:extLst>
          </p:nvPr>
        </p:nvGraphicFramePr>
        <p:xfrm>
          <a:off x="1239838" y="1674813"/>
          <a:ext cx="9715500" cy="4267200"/>
        </p:xfrm>
        <a:graphic>
          <a:graphicData uri="http://schemas.openxmlformats.org/presentationml/2006/ole">
            <mc:AlternateContent xmlns:mc="http://schemas.openxmlformats.org/markup-compatibility/2006">
              <mc:Choice xmlns:v="urn:schemas-microsoft-com:vml" Requires="v">
                <p:oleObj spid="_x0000_s2081" name="Document" r:id="rId3" imgW="5708735" imgH="2505953" progId="Word.Document.12">
                  <p:embed/>
                </p:oleObj>
              </mc:Choice>
              <mc:Fallback>
                <p:oleObj name="Document" r:id="rId3" imgW="5708735" imgH="2505953" progId="Word.Document.12">
                  <p:embed/>
                  <p:pic>
                    <p:nvPicPr>
                      <p:cNvPr id="0" name=""/>
                      <p:cNvPicPr/>
                      <p:nvPr/>
                    </p:nvPicPr>
                    <p:blipFill>
                      <a:blip r:embed="rId4"/>
                      <a:stretch>
                        <a:fillRect/>
                      </a:stretch>
                    </p:blipFill>
                    <p:spPr>
                      <a:xfrm>
                        <a:off x="1239838" y="1674813"/>
                        <a:ext cx="9715500" cy="4267200"/>
                      </a:xfrm>
                      <a:prstGeom prst="rect">
                        <a:avLst/>
                      </a:prstGeom>
                    </p:spPr>
                  </p:pic>
                </p:oleObj>
              </mc:Fallback>
            </mc:AlternateContent>
          </a:graphicData>
        </a:graphic>
      </p:graphicFrame>
    </p:spTree>
    <p:extLst>
      <p:ext uri="{BB962C8B-B14F-4D97-AF65-F5344CB8AC3E}">
        <p14:creationId xmlns:p14="http://schemas.microsoft.com/office/powerpoint/2010/main" val="24221088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Data and methodology (2/2)</a:t>
            </a:r>
          </a:p>
        </p:txBody>
      </p:sp>
      <p:graphicFrame>
        <p:nvGraphicFramePr>
          <p:cNvPr id="2" name="Object 1">
            <a:extLst>
              <a:ext uri="{FF2B5EF4-FFF2-40B4-BE49-F238E27FC236}">
                <a16:creationId xmlns:a16="http://schemas.microsoft.com/office/drawing/2014/main" id="{BC905859-A376-40EE-B463-C31D448B1D7F}"/>
              </a:ext>
            </a:extLst>
          </p:cNvPr>
          <p:cNvGraphicFramePr>
            <a:graphicFrameLocks noChangeAspect="1"/>
          </p:cNvGraphicFramePr>
          <p:nvPr>
            <p:extLst>
              <p:ext uri="{D42A27DB-BD31-4B8C-83A1-F6EECF244321}">
                <p14:modId xmlns:p14="http://schemas.microsoft.com/office/powerpoint/2010/main" val="1102411000"/>
              </p:ext>
            </p:extLst>
          </p:nvPr>
        </p:nvGraphicFramePr>
        <p:xfrm>
          <a:off x="1239838" y="1690688"/>
          <a:ext cx="9815512" cy="2325687"/>
        </p:xfrm>
        <a:graphic>
          <a:graphicData uri="http://schemas.openxmlformats.org/presentationml/2006/ole">
            <mc:AlternateContent xmlns:mc="http://schemas.openxmlformats.org/markup-compatibility/2006">
              <mc:Choice xmlns:v="urn:schemas-microsoft-com:vml" Requires="v">
                <p:oleObj spid="_x0000_s3107" name="Document" r:id="rId3" imgW="5708735" imgH="1352436" progId="Word.Document.12">
                  <p:embed/>
                </p:oleObj>
              </mc:Choice>
              <mc:Fallback>
                <p:oleObj name="Document" r:id="rId3" imgW="5708735" imgH="1352436" progId="Word.Document.12">
                  <p:embed/>
                  <p:pic>
                    <p:nvPicPr>
                      <p:cNvPr id="0" name=""/>
                      <p:cNvPicPr/>
                      <p:nvPr/>
                    </p:nvPicPr>
                    <p:blipFill>
                      <a:blip r:embed="rId4"/>
                      <a:stretch>
                        <a:fillRect/>
                      </a:stretch>
                    </p:blipFill>
                    <p:spPr>
                      <a:xfrm>
                        <a:off x="1239838" y="1690688"/>
                        <a:ext cx="9815512" cy="232568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8026F77-82E0-45E1-AE1F-F6C3638BD46D}"/>
                  </a:ext>
                </a:extLst>
              </p:cNvPr>
              <p:cNvSpPr>
                <a:spLocks noGrp="1"/>
              </p:cNvSpPr>
              <p:nvPr>
                <p:ph type="body" sz="quarter" idx="10"/>
              </p:nvPr>
            </p:nvSpPr>
            <p:spPr>
              <a:xfrm>
                <a:off x="1239838" y="3816629"/>
                <a:ext cx="9715500" cy="1510748"/>
              </a:xfrm>
            </p:spPr>
            <p:txBody>
              <a:bodyPr>
                <a:normAutofit/>
              </a:bodyPr>
              <a:lstStyle/>
              <a:p>
                <a:pPr lvl="1">
                  <a:lnSpc>
                    <a:spcPct val="150000"/>
                  </a:lnSpc>
                </a:pPr>
                <a:r>
                  <a:rPr lang="en-US" sz="2400" dirty="0"/>
                  <a:t>Firms with 5+ observations</a:t>
                </a:r>
              </a:p>
              <a:p>
                <a:pPr lvl="1">
                  <a:lnSpc>
                    <a:spcPct val="150000"/>
                  </a:lnSpc>
                </a:pPr>
                <a:r>
                  <a:rPr lang="en-US" sz="2400" dirty="0"/>
                  <a:t>Estimation: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𝑡</m:t>
                        </m:r>
                      </m:sub>
                    </m:sSub>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𝑠</m:t>
                        </m:r>
                      </m:sub>
                    </m:sSub>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𝑖</m:t>
                            </m:r>
                          </m:sub>
                        </m:sSub>
                      </m:e>
                    </m:d>
                    <m:r>
                      <a:rPr lang="en-US" sz="2400" i="1">
                        <a:latin typeface="Cambria Math" panose="02040503050406030204" pitchFamily="18" charset="0"/>
                      </a:rPr>
                      <m:t>+</m:t>
                    </m:r>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𝜀</m:t>
                    </m:r>
                  </m:oMath>
                </a14:m>
                <a:endParaRPr lang="en-US" sz="2400" dirty="0"/>
              </a:p>
            </p:txBody>
          </p:sp>
        </mc:Choice>
        <mc:Fallback xmlns="">
          <p:sp>
            <p:nvSpPr>
              <p:cNvPr id="6" name="Text Placeholder 4">
                <a:extLst>
                  <a:ext uri="{FF2B5EF4-FFF2-40B4-BE49-F238E27FC236}">
                    <a16:creationId xmlns:a16="http://schemas.microsoft.com/office/drawing/2014/main" id="{F8026F77-82E0-45E1-AE1F-F6C3638BD46D}"/>
                  </a:ext>
                </a:extLst>
              </p:cNvPr>
              <p:cNvSpPr>
                <a:spLocks noGrp="1" noRot="1" noChangeAspect="1" noMove="1" noResize="1" noEditPoints="1" noAdjustHandles="1" noChangeArrowheads="1" noChangeShapeType="1" noTextEdit="1"/>
              </p:cNvSpPr>
              <p:nvPr>
                <p:ph type="body" sz="quarter" idx="10"/>
              </p:nvPr>
            </p:nvSpPr>
            <p:spPr>
              <a:xfrm>
                <a:off x="1239838" y="3816629"/>
                <a:ext cx="9715500" cy="1510748"/>
              </a:xfrm>
              <a:blipFill>
                <a:blip r:embed="rId5"/>
                <a:stretch>
                  <a:fillRect l="-1757"/>
                </a:stretch>
              </a:blipFill>
            </p:spPr>
            <p:txBody>
              <a:bodyPr/>
              <a:lstStyle/>
              <a:p>
                <a:r>
                  <a:rPr lang="en-US">
                    <a:noFill/>
                  </a:rPr>
                  <a:t> </a:t>
                </a:r>
              </a:p>
            </p:txBody>
          </p:sp>
        </mc:Fallback>
      </mc:AlternateContent>
      <p:sp>
        <p:nvSpPr>
          <p:cNvPr id="7" name="Callout: Line with Accent Bar 6">
            <a:extLst>
              <a:ext uri="{FF2B5EF4-FFF2-40B4-BE49-F238E27FC236}">
                <a16:creationId xmlns:a16="http://schemas.microsoft.com/office/drawing/2014/main" id="{DC7AF630-E045-49A3-AFF7-456AF9F91D9D}"/>
              </a:ext>
            </a:extLst>
          </p:cNvPr>
          <p:cNvSpPr/>
          <p:nvPr/>
        </p:nvSpPr>
        <p:spPr>
          <a:xfrm rot="5400000">
            <a:off x="2563040" y="5133967"/>
            <a:ext cx="320562" cy="1099930"/>
          </a:xfrm>
          <a:prstGeom prst="accentCallout1">
            <a:avLst>
              <a:gd name="adj1" fmla="val 18750"/>
              <a:gd name="adj2" fmla="val -8333"/>
              <a:gd name="adj3" fmla="val -64"/>
              <a:gd name="adj4" fmla="val -100510"/>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employment</a:t>
            </a:r>
          </a:p>
        </p:txBody>
      </p:sp>
      <p:sp>
        <p:nvSpPr>
          <p:cNvPr id="8" name="Callout: Line with Accent Bar 7">
            <a:extLst>
              <a:ext uri="{FF2B5EF4-FFF2-40B4-BE49-F238E27FC236}">
                <a16:creationId xmlns:a16="http://schemas.microsoft.com/office/drawing/2014/main" id="{4955FF7E-D7EC-4170-A87E-3151822F2F6C}"/>
              </a:ext>
            </a:extLst>
          </p:cNvPr>
          <p:cNvSpPr/>
          <p:nvPr/>
        </p:nvSpPr>
        <p:spPr>
          <a:xfrm rot="5400000">
            <a:off x="3599399" y="5251108"/>
            <a:ext cx="494086" cy="1835425"/>
          </a:xfrm>
          <a:prstGeom prst="accentCallout1">
            <a:avLst>
              <a:gd name="adj1" fmla="val 44051"/>
              <a:gd name="adj2" fmla="val 4069"/>
              <a:gd name="adj3" fmla="val 21610"/>
              <a:gd name="adj4" fmla="val -130778"/>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avg immediate job content by sector</a:t>
            </a:r>
          </a:p>
        </p:txBody>
      </p:sp>
      <p:sp>
        <p:nvSpPr>
          <p:cNvPr id="10" name="Callout: Line with Accent Bar 9">
            <a:extLst>
              <a:ext uri="{FF2B5EF4-FFF2-40B4-BE49-F238E27FC236}">
                <a16:creationId xmlns:a16="http://schemas.microsoft.com/office/drawing/2014/main" id="{45846DE1-E762-4A5C-8D7C-D4A3F0B4FFC7}"/>
              </a:ext>
            </a:extLst>
          </p:cNvPr>
          <p:cNvSpPr/>
          <p:nvPr/>
        </p:nvSpPr>
        <p:spPr>
          <a:xfrm rot="5400000">
            <a:off x="5524902" y="5579099"/>
            <a:ext cx="360318" cy="1099930"/>
          </a:xfrm>
          <a:prstGeom prst="accentCallout1">
            <a:avLst>
              <a:gd name="adj1" fmla="val 77787"/>
              <a:gd name="adj2" fmla="val -4199"/>
              <a:gd name="adj3" fmla="val 101141"/>
              <a:gd name="adj4" fmla="val -208936"/>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revenues</a:t>
            </a:r>
          </a:p>
        </p:txBody>
      </p:sp>
      <p:sp>
        <p:nvSpPr>
          <p:cNvPr id="11" name="Callout: Line with Accent Bar 10">
            <a:extLst>
              <a:ext uri="{FF2B5EF4-FFF2-40B4-BE49-F238E27FC236}">
                <a16:creationId xmlns:a16="http://schemas.microsoft.com/office/drawing/2014/main" id="{A652C6AE-C25B-4871-8BA8-4D116A4B2A68}"/>
              </a:ext>
            </a:extLst>
          </p:cNvPr>
          <p:cNvSpPr/>
          <p:nvPr/>
        </p:nvSpPr>
        <p:spPr>
          <a:xfrm rot="5400000">
            <a:off x="6382273" y="4922624"/>
            <a:ext cx="360318" cy="1505536"/>
          </a:xfrm>
          <a:prstGeom prst="accentCallout1">
            <a:avLst>
              <a:gd name="adj1" fmla="val 77787"/>
              <a:gd name="adj2" fmla="val -4199"/>
              <a:gd name="adj3" fmla="val 94467"/>
              <a:gd name="adj4" fmla="val -94920"/>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sector dummies</a:t>
            </a:r>
          </a:p>
        </p:txBody>
      </p:sp>
      <p:sp>
        <p:nvSpPr>
          <p:cNvPr id="9" name="Rectangle: Rounded Corners 8">
            <a:extLst>
              <a:ext uri="{FF2B5EF4-FFF2-40B4-BE49-F238E27FC236}">
                <a16:creationId xmlns:a16="http://schemas.microsoft.com/office/drawing/2014/main" id="{90E19C2D-E21E-4375-BD04-BB32BDABF38F}"/>
              </a:ext>
            </a:extLst>
          </p:cNvPr>
          <p:cNvSpPr/>
          <p:nvPr/>
        </p:nvSpPr>
        <p:spPr>
          <a:xfrm>
            <a:off x="4426226" y="4683105"/>
            <a:ext cx="439861" cy="568288"/>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694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Immediate job content—</a:t>
            </a:r>
            <a:r>
              <a:rPr lang="en-US" dirty="0" err="1"/>
              <a:t>EMEs</a:t>
            </a:r>
            <a:endParaRPr lang="en-US" dirty="0"/>
          </a:p>
        </p:txBody>
      </p:sp>
      <p:sp>
        <p:nvSpPr>
          <p:cNvPr id="7" name="Rectangle: Rounded Corners 6">
            <a:extLst>
              <a:ext uri="{FF2B5EF4-FFF2-40B4-BE49-F238E27FC236}">
                <a16:creationId xmlns:a16="http://schemas.microsoft.com/office/drawing/2014/main" id="{52447E49-CF50-4028-B443-21B7C312AD57}"/>
              </a:ext>
            </a:extLst>
          </p:cNvPr>
          <p:cNvSpPr/>
          <p:nvPr/>
        </p:nvSpPr>
        <p:spPr>
          <a:xfrm>
            <a:off x="4898221" y="1689498"/>
            <a:ext cx="2708525" cy="3041528"/>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C197BD68-8179-4F1B-A15E-10EC98F53E1D}"/>
              </a:ext>
            </a:extLst>
          </p:cNvPr>
          <p:cNvGraphicFramePr>
            <a:graphicFrameLocks noChangeAspect="1"/>
          </p:cNvGraphicFramePr>
          <p:nvPr>
            <p:extLst>
              <p:ext uri="{D42A27DB-BD31-4B8C-83A1-F6EECF244321}">
                <p14:modId xmlns:p14="http://schemas.microsoft.com/office/powerpoint/2010/main" val="3252734120"/>
              </p:ext>
            </p:extLst>
          </p:nvPr>
        </p:nvGraphicFramePr>
        <p:xfrm>
          <a:off x="1239838" y="1687513"/>
          <a:ext cx="9601200" cy="3349625"/>
        </p:xfrm>
        <a:graphic>
          <a:graphicData uri="http://schemas.openxmlformats.org/presentationml/2006/ole">
            <mc:AlternateContent xmlns:mc="http://schemas.openxmlformats.org/markup-compatibility/2006">
              <mc:Choice xmlns:v="urn:schemas-microsoft-com:vml" Requires="v">
                <p:oleObj spid="_x0000_s5159" name="Document" r:id="rId3" imgW="5708735" imgH="1990996" progId="Word.Document.12">
                  <p:embed/>
                </p:oleObj>
              </mc:Choice>
              <mc:Fallback>
                <p:oleObj name="Document" r:id="rId3" imgW="5708735" imgH="1990996" progId="Word.Document.12">
                  <p:embed/>
                  <p:pic>
                    <p:nvPicPr>
                      <p:cNvPr id="0" name=""/>
                      <p:cNvPicPr/>
                      <p:nvPr/>
                    </p:nvPicPr>
                    <p:blipFill>
                      <a:blip r:embed="rId4"/>
                      <a:stretch>
                        <a:fillRect/>
                      </a:stretch>
                    </p:blipFill>
                    <p:spPr>
                      <a:xfrm>
                        <a:off x="1239838" y="1687513"/>
                        <a:ext cx="9601200" cy="3349625"/>
                      </a:xfrm>
                      <a:prstGeom prst="rect">
                        <a:avLst/>
                      </a:prstGeom>
                    </p:spPr>
                  </p:pic>
                </p:oleObj>
              </mc:Fallback>
            </mc:AlternateContent>
          </a:graphicData>
        </a:graphic>
      </p:graphicFrame>
      <p:sp>
        <p:nvSpPr>
          <p:cNvPr id="5" name="Callout: Line with Accent Bar 4">
            <a:extLst>
              <a:ext uri="{FF2B5EF4-FFF2-40B4-BE49-F238E27FC236}">
                <a16:creationId xmlns:a16="http://schemas.microsoft.com/office/drawing/2014/main" id="{4EF6079B-2E53-4DA2-9C86-5AA596C5A598}"/>
              </a:ext>
            </a:extLst>
          </p:cNvPr>
          <p:cNvSpPr/>
          <p:nvPr/>
        </p:nvSpPr>
        <p:spPr>
          <a:xfrm rot="5400000">
            <a:off x="4436789" y="4488762"/>
            <a:ext cx="638615" cy="2126974"/>
          </a:xfrm>
          <a:prstGeom prst="accentCallout1">
            <a:avLst>
              <a:gd name="adj1" fmla="val 18750"/>
              <a:gd name="adj2" fmla="val -8333"/>
              <a:gd name="adj3" fmla="val 19278"/>
              <a:gd name="adj4" fmla="val -74859"/>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high labor mobility</a:t>
            </a:r>
          </a:p>
        </p:txBody>
      </p:sp>
      <p:sp>
        <p:nvSpPr>
          <p:cNvPr id="6" name="Callout: Line with Accent Bar 5">
            <a:extLst>
              <a:ext uri="{FF2B5EF4-FFF2-40B4-BE49-F238E27FC236}">
                <a16:creationId xmlns:a16="http://schemas.microsoft.com/office/drawing/2014/main" id="{A15DCB57-A402-4525-8EDF-F6E28AFD81C1}"/>
              </a:ext>
            </a:extLst>
          </p:cNvPr>
          <p:cNvSpPr/>
          <p:nvPr/>
        </p:nvSpPr>
        <p:spPr>
          <a:xfrm rot="5400000">
            <a:off x="7294492" y="4493658"/>
            <a:ext cx="638615" cy="2126974"/>
          </a:xfrm>
          <a:prstGeom prst="accentCallout1">
            <a:avLst>
              <a:gd name="adj1" fmla="val 73579"/>
              <a:gd name="adj2" fmla="val -6258"/>
              <a:gd name="adj3" fmla="val 73652"/>
              <a:gd name="adj4" fmla="val -70400"/>
            </a:avLst>
          </a:prstGeom>
          <a:no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low labor mobility</a:t>
            </a:r>
          </a:p>
        </p:txBody>
      </p:sp>
    </p:spTree>
    <p:extLst>
      <p:ext uri="{BB962C8B-B14F-4D97-AF65-F5344CB8AC3E}">
        <p14:creationId xmlns:p14="http://schemas.microsoft.com/office/powerpoint/2010/main" val="3913357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Supply-chain effects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p:txBody>
              <a:bodyPr>
                <a:normAutofit/>
              </a:bodyPr>
              <a:lstStyle/>
              <a:p>
                <a:pPr lvl="1">
                  <a:lnSpc>
                    <a:spcPct val="150000"/>
                  </a:lnSpc>
                </a:pPr>
                <a:r>
                  <a:rPr lang="en-US" sz="2800" dirty="0"/>
                  <a:t>Immediate job effect + </a:t>
                </a:r>
                <a:br>
                  <a:rPr lang="en-US" sz="2800" dirty="0"/>
                </a:br>
                <a:r>
                  <a:rPr lang="en-US" sz="2800" dirty="0"/>
                  <a:t>[materials/subcontracting] 2nd order + [materials/subcontracting] 3rd order + ...</a:t>
                </a:r>
              </a:p>
              <a:p>
                <a:pPr lvl="1">
                  <a:lnSpc>
                    <a:spcPct val="150000"/>
                  </a:lnSpc>
                </a:pPr>
                <a:r>
                  <a:rPr lang="en-US" sz="2800" dirty="0"/>
                  <a:t>Labor intensity </a:t>
                </a:r>
                <a:r>
                  <a:rPr lang="el-GR" sz="2800" dirty="0"/>
                  <a:t>λ </a:t>
                </a:r>
                <a:r>
                  <a:rPr lang="az-Cyrl-AZ" sz="2800" dirty="0"/>
                  <a:t>Є (0,1)</a:t>
                </a:r>
                <a:endParaRPr lang="en-US" sz="2800" dirty="0"/>
              </a:p>
              <a:p>
                <a:pPr lvl="1">
                  <a:lnSpc>
                    <a:spcPct val="150000"/>
                  </a:lnSpc>
                </a:pP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𝐽𝑜𝑏𝑠</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𝜆𝛽</m:t>
                        </m:r>
                      </m:e>
                      <m:sub>
                        <m:r>
                          <a:rPr lang="en-US" sz="2800" i="1">
                            <a:latin typeface="Cambria Math" panose="02040503050406030204" pitchFamily="18" charset="0"/>
                          </a:rPr>
                          <m:t>𝑠</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sSup>
                          <m:sSupPr>
                            <m:ctrlPr>
                              <a:rPr lang="en-US" sz="2800" i="1">
                                <a:latin typeface="Cambria Math" panose="02040503050406030204" pitchFamily="18" charset="0"/>
                              </a:rPr>
                            </m:ctrlPr>
                          </m:sSupPr>
                          <m:e>
                            <m:r>
                              <a:rPr lang="en-US" sz="2800" i="1">
                                <a:latin typeface="Cambria Math" panose="02040503050406030204" pitchFamily="18" charset="0"/>
                              </a:rPr>
                              <m:t>𝜆</m:t>
                            </m:r>
                          </m:e>
                          <m:sup>
                            <m:r>
                              <a:rPr lang="en-US" sz="2800" i="1">
                                <a:latin typeface="Cambria Math" panose="02040503050406030204" pitchFamily="18" charset="0"/>
                              </a:rPr>
                              <m:t>2</m:t>
                            </m:r>
                          </m:sup>
                        </m:sSup>
                        <m:r>
                          <a:rPr lang="en-US" sz="2800" i="1">
                            <a:latin typeface="Cambria Math" panose="02040503050406030204" pitchFamily="18" charset="0"/>
                          </a:rPr>
                          <m:t>𝛽</m:t>
                        </m:r>
                      </m:e>
                      <m:sub>
                        <m:r>
                          <a:rPr lang="en-US" sz="2800" i="1">
                            <a:latin typeface="Cambria Math" panose="02040503050406030204" pitchFamily="18" charset="0"/>
                          </a:rPr>
                          <m:t>𝑠</m:t>
                        </m:r>
                      </m:sub>
                    </m:sSub>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𝑠</m:t>
                            </m:r>
                          </m:sub>
                        </m:sSub>
                      </m:num>
                      <m:den>
                        <m:r>
                          <a:rPr lang="en-US" sz="2800" i="1">
                            <a:latin typeface="Cambria Math" panose="02040503050406030204" pitchFamily="18" charset="0"/>
                          </a:rPr>
                          <m:t>1−</m:t>
                        </m:r>
                        <m:r>
                          <a:rPr lang="en-US" sz="2800" i="1">
                            <a:latin typeface="Cambria Math" panose="02040503050406030204" pitchFamily="18" charset="0"/>
                          </a:rPr>
                          <m:t>𝜆</m:t>
                        </m:r>
                      </m:den>
                    </m:f>
                  </m:oMath>
                </a14:m>
                <a:endParaRPr lang="en-US" sz="2800" dirty="0"/>
              </a:p>
              <a:p>
                <a:pPr lvl="1">
                  <a:lnSpc>
                    <a:spcPct val="150000"/>
                  </a:lnSpc>
                </a:pPr>
                <a:endParaRPr lang="en-US" sz="2800" dirty="0"/>
              </a:p>
            </p:txBody>
          </p:sp>
        </mc:Choice>
        <mc:Fallback xmlns="">
          <p:sp>
            <p:nvSpPr>
              <p:cNvPr id="5" name="Text Placeholder 4">
                <a:extLst>
                  <a:ext uri="{FF2B5EF4-FFF2-40B4-BE49-F238E27FC236}">
                    <a16:creationId xmlns:a16="http://schemas.microsoft.com/office/drawing/2014/main" id="{55993C5F-C448-6542-89BC-ECE1A4FE3F5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2008"/>
                </a:stretch>
              </a:blipFill>
            </p:spPr>
            <p:txBody>
              <a:bodyPr/>
              <a:lstStyle/>
              <a:p>
                <a:r>
                  <a:rPr lang="en-US">
                    <a:noFill/>
                  </a:rPr>
                  <a:t> </a:t>
                </a:r>
              </a:p>
            </p:txBody>
          </p:sp>
        </mc:Fallback>
      </mc:AlternateContent>
      <p:pic>
        <p:nvPicPr>
          <p:cNvPr id="6146" name="Picture 2" descr="How to Draw a Waterfall (with Pictures) - wikiHow">
            <a:extLst>
              <a:ext uri="{FF2B5EF4-FFF2-40B4-BE49-F238E27FC236}">
                <a16:creationId xmlns:a16="http://schemas.microsoft.com/office/drawing/2014/main" id="{E60264C1-EC41-4DCB-8E98-43DCB4C6C6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560"/>
          <a:stretch/>
        </p:blipFill>
        <p:spPr bwMode="auto">
          <a:xfrm>
            <a:off x="8560905" y="1469871"/>
            <a:ext cx="2298492" cy="3351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6336338E-4E74-41E3-A312-1715545E31B8}"/>
              </a:ext>
            </a:extLst>
          </p:cNvPr>
          <p:cNvSpPr/>
          <p:nvPr/>
        </p:nvSpPr>
        <p:spPr>
          <a:xfrm>
            <a:off x="5897221" y="4341207"/>
            <a:ext cx="1152936" cy="1073426"/>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09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Custom Design">
  <a:themeElements>
    <a:clrScheme name="MCD-Test1">
      <a:dk1>
        <a:srgbClr val="000000"/>
      </a:dk1>
      <a:lt1>
        <a:srgbClr val="FEFEFE"/>
      </a:lt1>
      <a:dk2>
        <a:srgbClr val="004C97"/>
      </a:dk2>
      <a:lt2>
        <a:srgbClr val="CAEDFE"/>
      </a:lt2>
      <a:accent1>
        <a:srgbClr val="009CDE"/>
      </a:accent1>
      <a:accent2>
        <a:srgbClr val="F1A800"/>
      </a:accent2>
      <a:accent3>
        <a:srgbClr val="712EA5"/>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xternalPowerPoint" id="{1321CDCF-73F3-F24E-AE22-CEC7E53E1B8D}" vid="{BD453AAE-108E-BA46-89C7-F40981556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IMF_GenericExternalPowerPoint</Template>
  <TotalTime>1800</TotalTime>
  <Words>706</Words>
  <Application>Microsoft Office PowerPoint</Application>
  <PresentationFormat>Widescreen</PresentationFormat>
  <Paragraphs>88</Paragraphs>
  <Slides>21</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.HelveticaNeueDeskInterface-Regular</vt:lpstr>
      <vt:lpstr>Arial</vt:lpstr>
      <vt:lpstr>Arial Black</vt:lpstr>
      <vt:lpstr>ArialMT</vt:lpstr>
      <vt:lpstr>Calibri</vt:lpstr>
      <vt:lpstr>Cambria Math</vt:lpstr>
      <vt:lpstr>LucidaGrande</vt:lpstr>
      <vt:lpstr>Wingdings</vt:lpstr>
      <vt:lpstr>Custom Design</vt:lpstr>
      <vt:lpstr>Document</vt:lpstr>
      <vt:lpstr>The Direct Employment Impact of Public Investment</vt:lpstr>
      <vt:lpstr>PowerPoint Presentation</vt:lpstr>
      <vt:lpstr>PowerPoint Presentation</vt:lpstr>
      <vt:lpstr>Background and key question</vt:lpstr>
      <vt:lpstr>Overview</vt:lpstr>
      <vt:lpstr>Data and methodology (1/2)</vt:lpstr>
      <vt:lpstr>Data and methodology (2/2)</vt:lpstr>
      <vt:lpstr>Immediate job content—EMEs</vt:lpstr>
      <vt:lpstr>Supply-chain effects</vt:lpstr>
      <vt:lpstr>Job content by sector—EMEs</vt:lpstr>
      <vt:lpstr>Summary—Job content per US$1 million</vt:lpstr>
      <vt:lpstr>Job content in R&amp;D—OECD counties</vt:lpstr>
      <vt:lpstr>Welfare and political economy considerations</vt:lpstr>
      <vt:lpstr>Conclusions</vt:lpstr>
      <vt:lpstr>Thank you!</vt:lpstr>
      <vt:lpstr>Links</vt:lpstr>
      <vt:lpstr>PowerPoint Presentation</vt:lpstr>
      <vt:lpstr>Immediate job content—AEs</vt:lpstr>
      <vt:lpstr>Job content by sector—AEs</vt:lpstr>
      <vt:lpstr>Job content by sector—LIDCs</vt:lpstr>
      <vt:lpstr>Summary—Job content per US$1 million</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Kourdali, Baya</dc:creator>
  <cp:lastModifiedBy>Moszoro, Mariano</cp:lastModifiedBy>
  <cp:revision>94</cp:revision>
  <cp:lastPrinted>2017-12-21T20:31:56Z</cp:lastPrinted>
  <dcterms:created xsi:type="dcterms:W3CDTF">2018-03-12T18:37:20Z</dcterms:created>
  <dcterms:modified xsi:type="dcterms:W3CDTF">2021-12-06T22:59:30Z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