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8"/>
  </p:notesMasterIdLst>
  <p:sldIdLst>
    <p:sldId id="256" r:id="rId2"/>
    <p:sldId id="257" r:id="rId3"/>
    <p:sldId id="258" r:id="rId4"/>
    <p:sldId id="259" r:id="rId5"/>
    <p:sldId id="263" r:id="rId6"/>
    <p:sldId id="262" r:id="rId7"/>
    <p:sldId id="276" r:id="rId8"/>
    <p:sldId id="267" r:id="rId9"/>
    <p:sldId id="264" r:id="rId10"/>
    <p:sldId id="265" r:id="rId11"/>
    <p:sldId id="277" r:id="rId12"/>
    <p:sldId id="270" r:id="rId13"/>
    <p:sldId id="274" r:id="rId14"/>
    <p:sldId id="272" r:id="rId15"/>
    <p:sldId id="273" r:id="rId16"/>
    <p:sldId id="275" r:id="rId17"/>
  </p:sldIdLst>
  <p:sldSz cx="12192000" cy="6858000"/>
  <p:notesSz cx="6735763" cy="986631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2" d="100"/>
          <a:sy n="62" d="100"/>
        </p:scale>
        <p:origin x="80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\\hmbds01\DEI\KOI\PPP-Uluslararas&#305;%20Toplant&#305;lar%20ve%20Kurulu&#351;lar\&#304;stanbul%20PPP%20Week%202020\New%20Microsoft%20Excel%20Worksheet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erem.donmez\Downloads\Project_Number_By_Sector%20(1).xls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1800" b="0" i="0" baseline="0" dirty="0">
                <a:effectLst/>
              </a:rPr>
              <a:t>PPP Projects - Number of Projects and Total Investment (million USD) </a:t>
            </a:r>
            <a:endParaRPr lang="en-US" dirty="0">
              <a:effectLst/>
            </a:endParaRPr>
          </a:p>
        </c:rich>
      </c:tx>
      <c:layout>
        <c:manualLayout>
          <c:xMode val="edge"/>
          <c:yMode val="edge"/>
          <c:x val="0.15694255768077406"/>
          <c:y val="1.9529757896737904E-2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Sayfa1!$B$2</c:f>
              <c:strCache>
                <c:ptCount val="1"/>
                <c:pt idx="0">
                  <c:v>Total Investment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cat>
            <c:numRef>
              <c:f>Sayfa1!$A$3:$A$34</c:f>
              <c:numCache>
                <c:formatCode>General</c:formatCode>
                <c:ptCount val="32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  <c:pt idx="11">
                  <c:v>2008</c:v>
                </c:pt>
                <c:pt idx="12">
                  <c:v>2007</c:v>
                </c:pt>
                <c:pt idx="13">
                  <c:v>2006</c:v>
                </c:pt>
                <c:pt idx="14">
                  <c:v>2005</c:v>
                </c:pt>
                <c:pt idx="15">
                  <c:v>2004</c:v>
                </c:pt>
                <c:pt idx="16">
                  <c:v>2003</c:v>
                </c:pt>
                <c:pt idx="17">
                  <c:v>2001</c:v>
                </c:pt>
                <c:pt idx="18">
                  <c:v>2000</c:v>
                </c:pt>
                <c:pt idx="19">
                  <c:v>1999</c:v>
                </c:pt>
                <c:pt idx="20">
                  <c:v>1998</c:v>
                </c:pt>
                <c:pt idx="21">
                  <c:v>1997</c:v>
                </c:pt>
                <c:pt idx="22">
                  <c:v>1996</c:v>
                </c:pt>
                <c:pt idx="23">
                  <c:v>1995</c:v>
                </c:pt>
                <c:pt idx="24">
                  <c:v>1994</c:v>
                </c:pt>
                <c:pt idx="25">
                  <c:v>1993</c:v>
                </c:pt>
                <c:pt idx="26">
                  <c:v>1992</c:v>
                </c:pt>
                <c:pt idx="27">
                  <c:v>1991</c:v>
                </c:pt>
                <c:pt idx="28">
                  <c:v>1989</c:v>
                </c:pt>
                <c:pt idx="29">
                  <c:v>1988</c:v>
                </c:pt>
                <c:pt idx="30">
                  <c:v>1987</c:v>
                </c:pt>
                <c:pt idx="31">
                  <c:v>1986</c:v>
                </c:pt>
              </c:numCache>
            </c:numRef>
          </c:cat>
          <c:val>
            <c:numRef>
              <c:f>Sayfa1!$B$3:$B$34</c:f>
              <c:numCache>
                <c:formatCode>#,##0.00</c:formatCode>
                <c:ptCount val="32"/>
                <c:pt idx="0">
                  <c:v>20.236932420000002</c:v>
                </c:pt>
                <c:pt idx="1">
                  <c:v>26.5416296</c:v>
                </c:pt>
                <c:pt idx="2">
                  <c:v>5047.8227423100006</c:v>
                </c:pt>
                <c:pt idx="3">
                  <c:v>5955.0705098299995</c:v>
                </c:pt>
                <c:pt idx="4">
                  <c:v>1005.30558795</c:v>
                </c:pt>
                <c:pt idx="5">
                  <c:v>3014.7909779499996</c:v>
                </c:pt>
                <c:pt idx="6">
                  <c:v>24661.104126680002</c:v>
                </c:pt>
                <c:pt idx="7">
                  <c:v>2682.8156493000001</c:v>
                </c:pt>
                <c:pt idx="8">
                  <c:v>3089.8738422699998</c:v>
                </c:pt>
                <c:pt idx="9">
                  <c:v>8379.0964966600004</c:v>
                </c:pt>
                <c:pt idx="10">
                  <c:v>149.69801666999999</c:v>
                </c:pt>
                <c:pt idx="11">
                  <c:v>858.07391415999996</c:v>
                </c:pt>
                <c:pt idx="12">
                  <c:v>777.31978251999999</c:v>
                </c:pt>
                <c:pt idx="13">
                  <c:v>32.082285939999998</c:v>
                </c:pt>
                <c:pt idx="14">
                  <c:v>621.51278404999994</c:v>
                </c:pt>
                <c:pt idx="15">
                  <c:v>731.1947320700001</c:v>
                </c:pt>
                <c:pt idx="16">
                  <c:v>247.71809600999998</c:v>
                </c:pt>
                <c:pt idx="17">
                  <c:v>27.298380479999999</c:v>
                </c:pt>
                <c:pt idx="18">
                  <c:v>23.773000309999997</c:v>
                </c:pt>
                <c:pt idx="19">
                  <c:v>8562.7178060500009</c:v>
                </c:pt>
                <c:pt idx="20">
                  <c:v>5312.7376241599995</c:v>
                </c:pt>
                <c:pt idx="21">
                  <c:v>791.88570125000001</c:v>
                </c:pt>
                <c:pt idx="22">
                  <c:v>754.19713177999995</c:v>
                </c:pt>
                <c:pt idx="23">
                  <c:v>2731.7554599999999</c:v>
                </c:pt>
                <c:pt idx="24">
                  <c:v>283.7070228</c:v>
                </c:pt>
                <c:pt idx="25">
                  <c:v>2453.5864353100001</c:v>
                </c:pt>
                <c:pt idx="26">
                  <c:v>18.473080670000002</c:v>
                </c:pt>
                <c:pt idx="27">
                  <c:v>4.9795382100000003</c:v>
                </c:pt>
                <c:pt idx="28" formatCode="General">
                  <c:v>0</c:v>
                </c:pt>
                <c:pt idx="29">
                  <c:v>17.382739489999999</c:v>
                </c:pt>
                <c:pt idx="30">
                  <c:v>16.34879943</c:v>
                </c:pt>
                <c:pt idx="31">
                  <c:v>7.7926577000000004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DC39-4534-9C0E-8F607926C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axId val="911902560"/>
        <c:axId val="911899648"/>
      </c:barChart>
      <c:lineChart>
        <c:grouping val="standard"/>
        <c:varyColors val="0"/>
        <c:ser>
          <c:idx val="1"/>
          <c:order val="1"/>
          <c:tx>
            <c:strRef>
              <c:f>Sayfa1!$C$2</c:f>
              <c:strCache>
                <c:ptCount val="1"/>
                <c:pt idx="0">
                  <c:v># of Projects</c:v>
                </c:pt>
              </c:strCache>
            </c:strRef>
          </c:tx>
          <c:spPr>
            <a:ln w="28575" cap="sq">
              <a:solidFill>
                <a:schemeClr val="tx2"/>
              </a:solidFill>
              <a:round/>
            </a:ln>
            <a:effectLst/>
          </c:spPr>
          <c:marker>
            <c:symbol val="none"/>
          </c:marker>
          <c:cat>
            <c:numRef>
              <c:f>Sayfa1!$A$3:$A$34</c:f>
              <c:numCache>
                <c:formatCode>General</c:formatCode>
                <c:ptCount val="32"/>
                <c:pt idx="0">
                  <c:v>2019</c:v>
                </c:pt>
                <c:pt idx="1">
                  <c:v>2018</c:v>
                </c:pt>
                <c:pt idx="2">
                  <c:v>2017</c:v>
                </c:pt>
                <c:pt idx="3">
                  <c:v>2016</c:v>
                </c:pt>
                <c:pt idx="4">
                  <c:v>2015</c:v>
                </c:pt>
                <c:pt idx="5">
                  <c:v>2014</c:v>
                </c:pt>
                <c:pt idx="6">
                  <c:v>2013</c:v>
                </c:pt>
                <c:pt idx="7">
                  <c:v>2012</c:v>
                </c:pt>
                <c:pt idx="8">
                  <c:v>2011</c:v>
                </c:pt>
                <c:pt idx="9">
                  <c:v>2010</c:v>
                </c:pt>
                <c:pt idx="10">
                  <c:v>2009</c:v>
                </c:pt>
                <c:pt idx="11">
                  <c:v>2008</c:v>
                </c:pt>
                <c:pt idx="12">
                  <c:v>2007</c:v>
                </c:pt>
                <c:pt idx="13">
                  <c:v>2006</c:v>
                </c:pt>
                <c:pt idx="14">
                  <c:v>2005</c:v>
                </c:pt>
                <c:pt idx="15">
                  <c:v>2004</c:v>
                </c:pt>
                <c:pt idx="16">
                  <c:v>2003</c:v>
                </c:pt>
                <c:pt idx="17">
                  <c:v>2001</c:v>
                </c:pt>
                <c:pt idx="18">
                  <c:v>2000</c:v>
                </c:pt>
                <c:pt idx="19">
                  <c:v>1999</c:v>
                </c:pt>
                <c:pt idx="20">
                  <c:v>1998</c:v>
                </c:pt>
                <c:pt idx="21">
                  <c:v>1997</c:v>
                </c:pt>
                <c:pt idx="22">
                  <c:v>1996</c:v>
                </c:pt>
                <c:pt idx="23">
                  <c:v>1995</c:v>
                </c:pt>
                <c:pt idx="24">
                  <c:v>1994</c:v>
                </c:pt>
                <c:pt idx="25">
                  <c:v>1993</c:v>
                </c:pt>
                <c:pt idx="26">
                  <c:v>1992</c:v>
                </c:pt>
                <c:pt idx="27">
                  <c:v>1991</c:v>
                </c:pt>
                <c:pt idx="28">
                  <c:v>1989</c:v>
                </c:pt>
                <c:pt idx="29">
                  <c:v>1988</c:v>
                </c:pt>
                <c:pt idx="30">
                  <c:v>1987</c:v>
                </c:pt>
                <c:pt idx="31">
                  <c:v>1986</c:v>
                </c:pt>
              </c:numCache>
            </c:numRef>
          </c:cat>
          <c:val>
            <c:numRef>
              <c:f>Sayfa1!$C$3:$C$34</c:f>
              <c:numCache>
                <c:formatCode>General</c:formatCode>
                <c:ptCount val="32"/>
                <c:pt idx="0">
                  <c:v>6</c:v>
                </c:pt>
                <c:pt idx="1">
                  <c:v>8</c:v>
                </c:pt>
                <c:pt idx="2">
                  <c:v>10</c:v>
                </c:pt>
                <c:pt idx="3">
                  <c:v>14</c:v>
                </c:pt>
                <c:pt idx="4">
                  <c:v>3</c:v>
                </c:pt>
                <c:pt idx="5">
                  <c:v>15</c:v>
                </c:pt>
                <c:pt idx="6">
                  <c:v>31</c:v>
                </c:pt>
                <c:pt idx="7">
                  <c:v>8</c:v>
                </c:pt>
                <c:pt idx="8">
                  <c:v>14</c:v>
                </c:pt>
                <c:pt idx="9">
                  <c:v>15</c:v>
                </c:pt>
                <c:pt idx="10">
                  <c:v>4</c:v>
                </c:pt>
                <c:pt idx="11">
                  <c:v>8</c:v>
                </c:pt>
                <c:pt idx="12">
                  <c:v>12</c:v>
                </c:pt>
                <c:pt idx="13">
                  <c:v>8</c:v>
                </c:pt>
                <c:pt idx="14">
                  <c:v>5</c:v>
                </c:pt>
                <c:pt idx="15">
                  <c:v>8</c:v>
                </c:pt>
                <c:pt idx="16">
                  <c:v>8</c:v>
                </c:pt>
                <c:pt idx="17">
                  <c:v>4</c:v>
                </c:pt>
                <c:pt idx="18">
                  <c:v>3</c:v>
                </c:pt>
                <c:pt idx="19">
                  <c:v>14</c:v>
                </c:pt>
                <c:pt idx="20">
                  <c:v>12</c:v>
                </c:pt>
                <c:pt idx="21">
                  <c:v>9</c:v>
                </c:pt>
                <c:pt idx="22">
                  <c:v>11</c:v>
                </c:pt>
                <c:pt idx="23">
                  <c:v>2</c:v>
                </c:pt>
                <c:pt idx="24">
                  <c:v>7</c:v>
                </c:pt>
                <c:pt idx="25">
                  <c:v>4</c:v>
                </c:pt>
                <c:pt idx="26">
                  <c:v>1</c:v>
                </c:pt>
                <c:pt idx="27">
                  <c:v>1</c:v>
                </c:pt>
                <c:pt idx="28">
                  <c:v>1</c:v>
                </c:pt>
                <c:pt idx="29">
                  <c:v>1</c:v>
                </c:pt>
                <c:pt idx="30">
                  <c:v>1</c:v>
                </c:pt>
                <c:pt idx="31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1-DC39-4534-9C0E-8F607926C8E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911895904"/>
        <c:axId val="911887584"/>
      </c:lineChart>
      <c:catAx>
        <c:axId val="911902560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899648"/>
        <c:crosses val="autoZero"/>
        <c:auto val="1"/>
        <c:lblAlgn val="ctr"/>
        <c:lblOffset val="100"/>
        <c:noMultiLvlLbl val="0"/>
      </c:catAx>
      <c:valAx>
        <c:axId val="911899648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#,##0.00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902560"/>
        <c:crosses val="autoZero"/>
        <c:crossBetween val="between"/>
      </c:valAx>
      <c:valAx>
        <c:axId val="911887584"/>
        <c:scaling>
          <c:orientation val="minMax"/>
        </c:scaling>
        <c:delete val="0"/>
        <c:axPos val="r"/>
        <c:numFmt formatCode="General" sourceLinked="1"/>
        <c:majorTickMark val="out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911895904"/>
        <c:crosses val="max"/>
        <c:crossBetween val="between"/>
      </c:valAx>
      <c:catAx>
        <c:axId val="911895904"/>
        <c:scaling>
          <c:orientation val="minMax"/>
        </c:scaling>
        <c:delete val="1"/>
        <c:axPos val="b"/>
        <c:numFmt formatCode="General" sourceLinked="1"/>
        <c:majorTickMark val="out"/>
        <c:minorTickMark val="none"/>
        <c:tickLblPos val="nextTo"/>
        <c:crossAx val="911887584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3"/>
    </mc:Choice>
    <mc:Fallback>
      <c:style val="3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2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en-US" sz="2400"/>
              <a:t>PPP Projects by Model</a:t>
            </a:r>
            <a:r>
              <a:rPr lang="en-US" sz="2400" baseline="0"/>
              <a:t> Type</a:t>
            </a:r>
            <a:endParaRPr lang="en-US" sz="2400"/>
          </a:p>
        </c:rich>
      </c:tx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title>
    <c:autoTitleDeleted val="0"/>
    <c:view3D>
      <c:rotX val="30"/>
      <c:rotY val="0"/>
      <c:depthPercent val="100"/>
      <c:rAngAx val="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dPt>
            <c:idx val="0"/>
            <c:bubble3D val="0"/>
            <c:spPr>
              <a:solidFill>
                <a:schemeClr val="accent1">
                  <a:shade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1-2601-42DE-B148-93627D67B114}"/>
              </c:ext>
            </c:extLst>
          </c:dPt>
          <c:dPt>
            <c:idx val="1"/>
            <c:bubble3D val="0"/>
            <c:spPr>
              <a:solidFill>
                <a:schemeClr val="accent1">
                  <a:shade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3-2601-42DE-B148-93627D67B114}"/>
              </c:ext>
            </c:extLst>
          </c:dPt>
          <c:dPt>
            <c:idx val="2"/>
            <c:bubble3D val="0"/>
            <c:spPr>
              <a:solidFill>
                <a:schemeClr val="accent1">
                  <a:tint val="86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5-2601-42DE-B148-93627D67B114}"/>
              </c:ext>
            </c:extLst>
          </c:dPt>
          <c:dPt>
            <c:idx val="3"/>
            <c:bubble3D val="0"/>
            <c:spPr>
              <a:solidFill>
                <a:schemeClr val="accent1">
                  <a:tint val="58000"/>
                </a:schemeClr>
              </a:solidFill>
              <a:ln w="25400">
                <a:solidFill>
                  <a:schemeClr val="lt1"/>
                </a:solidFill>
              </a:ln>
              <a:effectLst/>
              <a:sp3d contourW="25400">
                <a:contourClr>
                  <a:schemeClr val="lt1"/>
                </a:contourClr>
              </a:sp3d>
            </c:spPr>
            <c:extLst>
              <c:ext xmlns:c16="http://schemas.microsoft.com/office/drawing/2014/chart" uri="{C3380CC4-5D6E-409C-BE32-E72D297353CC}">
                <c16:uniqueId val="{00000007-2601-42DE-B148-93627D67B114}"/>
              </c:ext>
            </c:extLst>
          </c:dPt>
          <c:dLbls>
            <c:dLbl>
              <c:idx val="2"/>
              <c:layout>
                <c:manualLayout>
                  <c:x val="-4.7023403324584427E-2"/>
                  <c:y val="5.2156969962088053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32937510936132985"/>
                      <c:h val="0.16645851560221639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2601-42DE-B148-93627D67B114}"/>
                </c:ext>
              </c:extLst>
            </c:dLbl>
            <c:dLbl>
              <c:idx val="3"/>
              <c:layout>
                <c:manualLayout>
                  <c:x val="0.38987423447069119"/>
                  <c:y val="-1.4462671332750072E-2"/>
                </c:manualLayout>
              </c:layout>
              <c:showLegendKey val="0"/>
              <c:showVal val="1"/>
              <c:showCatName val="1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0.28301377952755907"/>
                      <c:h val="0.11560185185185186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7-2601-42DE-B148-93627D67B11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2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showLegendKey val="0"/>
            <c:showVal val="1"/>
            <c:showCatName val="1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'[Project_Number_By_Sector (1).xls]Project_Number_By_Sector (1)'!$A$3:$A$6</c:f>
              <c:strCache>
                <c:ptCount val="4"/>
                <c:pt idx="0">
                  <c:v>Build-Operate-Transfer, #115</c:v>
                </c:pt>
                <c:pt idx="1">
                  <c:v>Transfer of Operating Rights, #109 </c:v>
                </c:pt>
                <c:pt idx="2">
                  <c:v>Build-Lease-Transfer, #20</c:v>
                </c:pt>
                <c:pt idx="3">
                  <c:v>Build-Operate,#5</c:v>
                </c:pt>
              </c:strCache>
            </c:strRef>
          </c:cat>
          <c:val>
            <c:numRef>
              <c:f>'[Project_Number_By_Sector (1).xls]Project_Number_By_Sector (1)'!$C$3:$C$6</c:f>
              <c:numCache>
                <c:formatCode>0.00%</c:formatCode>
                <c:ptCount val="4"/>
                <c:pt idx="0">
                  <c:v>0.46184738955823296</c:v>
                </c:pt>
                <c:pt idx="1">
                  <c:v>0.43775100401606426</c:v>
                </c:pt>
                <c:pt idx="2">
                  <c:v>8.0321285140562249E-2</c:v>
                </c:pt>
                <c:pt idx="3">
                  <c:v>2.0080321285140562E-2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2601-42DE-B148-93627D67B11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withinLinear" id="14">
  <a:schemeClr val="accent1"/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62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5BFD0A57-8590-4999-A3A6-B7455BF83FE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B5A23415-2B54-4895-B38B-44394B3417EC}">
      <dgm:prSet phldrT="[Text]"/>
      <dgm:spPr>
        <a:solidFill>
          <a:schemeClr val="tx2"/>
        </a:solidFill>
      </dgm:spPr>
      <dgm:t>
        <a:bodyPr/>
        <a:lstStyle/>
        <a:p>
          <a:r>
            <a:rPr lang="tr-TR" dirty="0" err="1"/>
            <a:t>Rapid</a:t>
          </a:r>
          <a:r>
            <a:rPr lang="tr-TR" dirty="0"/>
            <a:t> </a:t>
          </a:r>
          <a:r>
            <a:rPr lang="en-US" dirty="0"/>
            <a:t>u</a:t>
          </a:r>
          <a:r>
            <a:rPr lang="tr-TR" dirty="0" err="1"/>
            <a:t>rbanization</a:t>
          </a:r>
          <a:r>
            <a:rPr lang="en-US" dirty="0"/>
            <a:t> and p</a:t>
          </a:r>
          <a:r>
            <a:rPr lang="tr-TR" dirty="0" err="1"/>
            <a:t>opulation</a:t>
          </a:r>
          <a:r>
            <a:rPr lang="tr-TR" dirty="0"/>
            <a:t> </a:t>
          </a:r>
          <a:r>
            <a:rPr lang="tr-TR" dirty="0" err="1"/>
            <a:t>growth</a:t>
          </a:r>
          <a:endParaRPr lang="en-US" dirty="0"/>
        </a:p>
      </dgm:t>
    </dgm:pt>
    <dgm:pt modelId="{A2207CB9-AB2C-4E10-9634-6EEBDD4B36C2}" type="parTrans" cxnId="{FA4C9122-2E2B-4FEC-AD89-9F63339BC35B}">
      <dgm:prSet/>
      <dgm:spPr/>
      <dgm:t>
        <a:bodyPr/>
        <a:lstStyle/>
        <a:p>
          <a:endParaRPr lang="en-US"/>
        </a:p>
      </dgm:t>
    </dgm:pt>
    <dgm:pt modelId="{BED94C6A-3B89-44E1-B4B6-4BAC746CD83A}" type="sibTrans" cxnId="{FA4C9122-2E2B-4FEC-AD89-9F63339BC35B}">
      <dgm:prSet/>
      <dgm:spPr/>
      <dgm:t>
        <a:bodyPr/>
        <a:lstStyle/>
        <a:p>
          <a:endParaRPr lang="en-US"/>
        </a:p>
      </dgm:t>
    </dgm:pt>
    <dgm:pt modelId="{3362B7F0-7970-4B8F-A40D-96A0011A0EBC}">
      <dgm:prSet phldrT="[Text]"/>
      <dgm:spPr>
        <a:solidFill>
          <a:schemeClr val="tx2"/>
        </a:solidFill>
      </dgm:spPr>
      <dgm:t>
        <a:bodyPr/>
        <a:lstStyle/>
        <a:p>
          <a:r>
            <a:rPr lang="tr-TR" dirty="0" err="1"/>
            <a:t>Need</a:t>
          </a:r>
          <a:r>
            <a:rPr lang="tr-TR" dirty="0"/>
            <a:t> </a:t>
          </a:r>
          <a:r>
            <a:rPr lang="tr-TR" dirty="0" err="1"/>
            <a:t>for</a:t>
          </a:r>
          <a:r>
            <a:rPr lang="tr-TR" dirty="0"/>
            <a:t> </a:t>
          </a:r>
          <a:r>
            <a:rPr lang="tr-TR" dirty="0" err="1"/>
            <a:t>more</a:t>
          </a:r>
          <a:r>
            <a:rPr lang="tr-TR" dirty="0"/>
            <a:t> </a:t>
          </a:r>
          <a:r>
            <a:rPr lang="tr-TR" dirty="0" err="1"/>
            <a:t>schools</a:t>
          </a:r>
          <a:r>
            <a:rPr lang="tr-TR" dirty="0"/>
            <a:t>, </a:t>
          </a:r>
          <a:r>
            <a:rPr lang="tr-TR" dirty="0" err="1"/>
            <a:t>hospitals</a:t>
          </a:r>
          <a:r>
            <a:rPr lang="tr-TR" dirty="0"/>
            <a:t>, r</a:t>
          </a:r>
          <a:r>
            <a:rPr lang="en-US" dirty="0" err="1"/>
            <a:t>oads</a:t>
          </a:r>
          <a:r>
            <a:rPr lang="tr-TR" dirty="0"/>
            <a:t> </a:t>
          </a:r>
          <a:r>
            <a:rPr lang="tr-TR" dirty="0" err="1"/>
            <a:t>and</a:t>
          </a:r>
          <a:r>
            <a:rPr lang="tr-TR" dirty="0"/>
            <a:t> </a:t>
          </a:r>
          <a:r>
            <a:rPr lang="en-US" dirty="0"/>
            <a:t>clean energy grids..</a:t>
          </a:r>
          <a:r>
            <a:rPr lang="tr-TR" dirty="0"/>
            <a:t>.</a:t>
          </a:r>
          <a:endParaRPr lang="en-US" dirty="0"/>
        </a:p>
      </dgm:t>
    </dgm:pt>
    <dgm:pt modelId="{AB7518F8-FE9D-4739-93E5-470EEBD96D69}" type="parTrans" cxnId="{CDEA0B71-D5CB-4D54-9C3E-EE20A6462CCA}">
      <dgm:prSet/>
      <dgm:spPr/>
      <dgm:t>
        <a:bodyPr/>
        <a:lstStyle/>
        <a:p>
          <a:endParaRPr lang="en-US"/>
        </a:p>
      </dgm:t>
    </dgm:pt>
    <dgm:pt modelId="{70045A12-5B2A-4B6D-BD3E-85A4EDBFDDE0}" type="sibTrans" cxnId="{CDEA0B71-D5CB-4D54-9C3E-EE20A6462CCA}">
      <dgm:prSet/>
      <dgm:spPr/>
      <dgm:t>
        <a:bodyPr/>
        <a:lstStyle/>
        <a:p>
          <a:endParaRPr lang="en-US"/>
        </a:p>
      </dgm:t>
    </dgm:pt>
    <dgm:pt modelId="{2408246D-AA98-4EB8-BD4D-B4248351CAA3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Need for Closing the infrastructure gap as quickly as possible</a:t>
          </a:r>
        </a:p>
      </dgm:t>
    </dgm:pt>
    <dgm:pt modelId="{B73A4021-F159-4243-92BB-523851DA8200}" type="parTrans" cxnId="{AA8AC749-60A1-427A-BF82-BE3BBBA4CED8}">
      <dgm:prSet/>
      <dgm:spPr/>
      <dgm:t>
        <a:bodyPr/>
        <a:lstStyle/>
        <a:p>
          <a:endParaRPr lang="en-US"/>
        </a:p>
      </dgm:t>
    </dgm:pt>
    <dgm:pt modelId="{99416AA2-FC8B-4C3B-805E-9D2776BCBD88}" type="sibTrans" cxnId="{AA8AC749-60A1-427A-BF82-BE3BBBA4CED8}">
      <dgm:prSet/>
      <dgm:spPr/>
      <dgm:t>
        <a:bodyPr/>
        <a:lstStyle/>
        <a:p>
          <a:endParaRPr lang="en-US"/>
        </a:p>
      </dgm:t>
    </dgm:pt>
    <dgm:pt modelId="{AB70C403-2739-4D0A-897B-86979F312255}">
      <dgm:prSet/>
      <dgm:spPr>
        <a:solidFill>
          <a:schemeClr val="tx2"/>
        </a:solidFill>
      </dgm:spPr>
      <dgm:t>
        <a:bodyPr/>
        <a:lstStyle/>
        <a:p>
          <a:r>
            <a:rPr lang="en-US" dirty="0"/>
            <a:t>Higher Economic Growth </a:t>
          </a:r>
        </a:p>
      </dgm:t>
    </dgm:pt>
    <dgm:pt modelId="{9DE7F914-B56F-4DCD-BBC0-123E39DD0577}" type="parTrans" cxnId="{56D2A649-F53F-46F9-83CA-19895B0A5B61}">
      <dgm:prSet/>
      <dgm:spPr/>
      <dgm:t>
        <a:bodyPr/>
        <a:lstStyle/>
        <a:p>
          <a:endParaRPr lang="en-US"/>
        </a:p>
      </dgm:t>
    </dgm:pt>
    <dgm:pt modelId="{E8A01D7D-E2BD-4217-A640-6320DA2D3DFC}" type="sibTrans" cxnId="{56D2A649-F53F-46F9-83CA-19895B0A5B61}">
      <dgm:prSet/>
      <dgm:spPr/>
      <dgm:t>
        <a:bodyPr/>
        <a:lstStyle/>
        <a:p>
          <a:endParaRPr lang="en-US"/>
        </a:p>
      </dgm:t>
    </dgm:pt>
    <dgm:pt modelId="{EE971BBE-F056-43BF-A912-1D4C372C6525}" type="pres">
      <dgm:prSet presAssocID="{5BFD0A57-8590-4999-A3A6-B7455BF83FE5}" presName="Name0" presStyleCnt="0">
        <dgm:presLayoutVars>
          <dgm:dir/>
          <dgm:resizeHandles val="exact"/>
        </dgm:presLayoutVars>
      </dgm:prSet>
      <dgm:spPr/>
    </dgm:pt>
    <dgm:pt modelId="{45641612-9FCE-4A6E-9569-338DFF5031BF}" type="pres">
      <dgm:prSet presAssocID="{B5A23415-2B54-4895-B38B-44394B3417EC}" presName="node" presStyleLbl="node1" presStyleIdx="0" presStyleCnt="4" custLinFactNeighborX="13949" custLinFactNeighborY="-1187">
        <dgm:presLayoutVars>
          <dgm:bulletEnabled val="1"/>
        </dgm:presLayoutVars>
      </dgm:prSet>
      <dgm:spPr/>
    </dgm:pt>
    <dgm:pt modelId="{1719CDD6-0B46-4F04-844E-F1370D512250}" type="pres">
      <dgm:prSet presAssocID="{BED94C6A-3B89-44E1-B4B6-4BAC746CD83A}" presName="sibTrans" presStyleLbl="sibTrans2D1" presStyleIdx="0" presStyleCnt="3"/>
      <dgm:spPr/>
    </dgm:pt>
    <dgm:pt modelId="{4F2C23CF-E5B7-41EB-83BE-F1CB941E7482}" type="pres">
      <dgm:prSet presAssocID="{BED94C6A-3B89-44E1-B4B6-4BAC746CD83A}" presName="connectorText" presStyleLbl="sibTrans2D1" presStyleIdx="0" presStyleCnt="3"/>
      <dgm:spPr/>
    </dgm:pt>
    <dgm:pt modelId="{4E3B8FAC-E676-4821-8D31-8DC40131EEBB}" type="pres">
      <dgm:prSet presAssocID="{3362B7F0-7970-4B8F-A40D-96A0011A0EBC}" presName="node" presStyleLbl="node1" presStyleIdx="1" presStyleCnt="4">
        <dgm:presLayoutVars>
          <dgm:bulletEnabled val="1"/>
        </dgm:presLayoutVars>
      </dgm:prSet>
      <dgm:spPr/>
    </dgm:pt>
    <dgm:pt modelId="{55DBEDCD-B1DF-4576-B052-46C5683FC1D3}" type="pres">
      <dgm:prSet presAssocID="{70045A12-5B2A-4B6D-BD3E-85A4EDBFDDE0}" presName="sibTrans" presStyleLbl="sibTrans2D1" presStyleIdx="1" presStyleCnt="3"/>
      <dgm:spPr/>
    </dgm:pt>
    <dgm:pt modelId="{CAB52B57-476E-4B73-85EA-3830B59CA55F}" type="pres">
      <dgm:prSet presAssocID="{70045A12-5B2A-4B6D-BD3E-85A4EDBFDDE0}" presName="connectorText" presStyleLbl="sibTrans2D1" presStyleIdx="1" presStyleCnt="3"/>
      <dgm:spPr/>
    </dgm:pt>
    <dgm:pt modelId="{B536F2B3-A48E-4B1C-8ABC-302FF4AE185D}" type="pres">
      <dgm:prSet presAssocID="{2408246D-AA98-4EB8-BD4D-B4248351CAA3}" presName="node" presStyleLbl="node1" presStyleIdx="2" presStyleCnt="4">
        <dgm:presLayoutVars>
          <dgm:bulletEnabled val="1"/>
        </dgm:presLayoutVars>
      </dgm:prSet>
      <dgm:spPr/>
    </dgm:pt>
    <dgm:pt modelId="{B542D232-0DDC-4028-BC5F-2CC5729B1B25}" type="pres">
      <dgm:prSet presAssocID="{99416AA2-FC8B-4C3B-805E-9D2776BCBD88}" presName="sibTrans" presStyleLbl="sibTrans2D1" presStyleIdx="2" presStyleCnt="3"/>
      <dgm:spPr/>
    </dgm:pt>
    <dgm:pt modelId="{1E8EF264-DDE8-4441-ABD7-C4FAD011EE08}" type="pres">
      <dgm:prSet presAssocID="{99416AA2-FC8B-4C3B-805E-9D2776BCBD88}" presName="connectorText" presStyleLbl="sibTrans2D1" presStyleIdx="2" presStyleCnt="3"/>
      <dgm:spPr/>
    </dgm:pt>
    <dgm:pt modelId="{5125F0FF-91D7-4AEC-8AC9-D219FE9E845E}" type="pres">
      <dgm:prSet presAssocID="{AB70C403-2739-4D0A-897B-86979F312255}" presName="node" presStyleLbl="node1" presStyleIdx="3" presStyleCnt="4">
        <dgm:presLayoutVars>
          <dgm:bulletEnabled val="1"/>
        </dgm:presLayoutVars>
      </dgm:prSet>
      <dgm:spPr/>
    </dgm:pt>
  </dgm:ptLst>
  <dgm:cxnLst>
    <dgm:cxn modelId="{DC5CE00C-17F6-4FFE-BBE0-AC4C24BA034A}" type="presOf" srcId="{99416AA2-FC8B-4C3B-805E-9D2776BCBD88}" destId="{1E8EF264-DDE8-4441-ABD7-C4FAD011EE08}" srcOrd="1" destOrd="0" presId="urn:microsoft.com/office/officeart/2005/8/layout/process1"/>
    <dgm:cxn modelId="{1EECF60F-0CA2-4B82-9B37-2B77654772E3}" type="presOf" srcId="{AB70C403-2739-4D0A-897B-86979F312255}" destId="{5125F0FF-91D7-4AEC-8AC9-D219FE9E845E}" srcOrd="0" destOrd="0" presId="urn:microsoft.com/office/officeart/2005/8/layout/process1"/>
    <dgm:cxn modelId="{FA4C9122-2E2B-4FEC-AD89-9F63339BC35B}" srcId="{5BFD0A57-8590-4999-A3A6-B7455BF83FE5}" destId="{B5A23415-2B54-4895-B38B-44394B3417EC}" srcOrd="0" destOrd="0" parTransId="{A2207CB9-AB2C-4E10-9634-6EEBDD4B36C2}" sibTransId="{BED94C6A-3B89-44E1-B4B6-4BAC746CD83A}"/>
    <dgm:cxn modelId="{CEAE9D5C-7BBB-4080-ABF4-CA56A789D16F}" type="presOf" srcId="{70045A12-5B2A-4B6D-BD3E-85A4EDBFDDE0}" destId="{CAB52B57-476E-4B73-85EA-3830B59CA55F}" srcOrd="1" destOrd="0" presId="urn:microsoft.com/office/officeart/2005/8/layout/process1"/>
    <dgm:cxn modelId="{D1D4945E-1540-4406-A352-E1B83656FA60}" type="presOf" srcId="{70045A12-5B2A-4B6D-BD3E-85A4EDBFDDE0}" destId="{55DBEDCD-B1DF-4576-B052-46C5683FC1D3}" srcOrd="0" destOrd="0" presId="urn:microsoft.com/office/officeart/2005/8/layout/process1"/>
    <dgm:cxn modelId="{56D2A649-F53F-46F9-83CA-19895B0A5B61}" srcId="{5BFD0A57-8590-4999-A3A6-B7455BF83FE5}" destId="{AB70C403-2739-4D0A-897B-86979F312255}" srcOrd="3" destOrd="0" parTransId="{9DE7F914-B56F-4DCD-BBC0-123E39DD0577}" sibTransId="{E8A01D7D-E2BD-4217-A640-6320DA2D3DFC}"/>
    <dgm:cxn modelId="{AA8AC749-60A1-427A-BF82-BE3BBBA4CED8}" srcId="{5BFD0A57-8590-4999-A3A6-B7455BF83FE5}" destId="{2408246D-AA98-4EB8-BD4D-B4248351CAA3}" srcOrd="2" destOrd="0" parTransId="{B73A4021-F159-4243-92BB-523851DA8200}" sibTransId="{99416AA2-FC8B-4C3B-805E-9D2776BCBD88}"/>
    <dgm:cxn modelId="{61B1236F-26F7-4895-B76A-DAF091958E17}" type="presOf" srcId="{99416AA2-FC8B-4C3B-805E-9D2776BCBD88}" destId="{B542D232-0DDC-4028-BC5F-2CC5729B1B25}" srcOrd="0" destOrd="0" presId="urn:microsoft.com/office/officeart/2005/8/layout/process1"/>
    <dgm:cxn modelId="{CDEA0B71-D5CB-4D54-9C3E-EE20A6462CCA}" srcId="{5BFD0A57-8590-4999-A3A6-B7455BF83FE5}" destId="{3362B7F0-7970-4B8F-A40D-96A0011A0EBC}" srcOrd="1" destOrd="0" parTransId="{AB7518F8-FE9D-4739-93E5-470EEBD96D69}" sibTransId="{70045A12-5B2A-4B6D-BD3E-85A4EDBFDDE0}"/>
    <dgm:cxn modelId="{E4722555-B8FC-47ED-8524-F56D5835C167}" type="presOf" srcId="{B5A23415-2B54-4895-B38B-44394B3417EC}" destId="{45641612-9FCE-4A6E-9569-338DFF5031BF}" srcOrd="0" destOrd="0" presId="urn:microsoft.com/office/officeart/2005/8/layout/process1"/>
    <dgm:cxn modelId="{10A09756-DCFD-4F6C-BCB5-1EC54D879E30}" type="presOf" srcId="{3362B7F0-7970-4B8F-A40D-96A0011A0EBC}" destId="{4E3B8FAC-E676-4821-8D31-8DC40131EEBB}" srcOrd="0" destOrd="0" presId="urn:microsoft.com/office/officeart/2005/8/layout/process1"/>
    <dgm:cxn modelId="{92AB9BA3-6D96-4D3E-9FEC-E01F6EF9F7C9}" type="presOf" srcId="{2408246D-AA98-4EB8-BD4D-B4248351CAA3}" destId="{B536F2B3-A48E-4B1C-8ABC-302FF4AE185D}" srcOrd="0" destOrd="0" presId="urn:microsoft.com/office/officeart/2005/8/layout/process1"/>
    <dgm:cxn modelId="{535892AC-8BE5-4272-B96D-F0B4AEF30EA8}" type="presOf" srcId="{5BFD0A57-8590-4999-A3A6-B7455BF83FE5}" destId="{EE971BBE-F056-43BF-A912-1D4C372C6525}" srcOrd="0" destOrd="0" presId="urn:microsoft.com/office/officeart/2005/8/layout/process1"/>
    <dgm:cxn modelId="{224782B6-AEB4-4C8A-B3A8-B81A16F67E55}" type="presOf" srcId="{BED94C6A-3B89-44E1-B4B6-4BAC746CD83A}" destId="{4F2C23CF-E5B7-41EB-83BE-F1CB941E7482}" srcOrd="1" destOrd="0" presId="urn:microsoft.com/office/officeart/2005/8/layout/process1"/>
    <dgm:cxn modelId="{2AF375E4-2E45-4579-B4FA-28326FFEE5DE}" type="presOf" srcId="{BED94C6A-3B89-44E1-B4B6-4BAC746CD83A}" destId="{1719CDD6-0B46-4F04-844E-F1370D512250}" srcOrd="0" destOrd="0" presId="urn:microsoft.com/office/officeart/2005/8/layout/process1"/>
    <dgm:cxn modelId="{7519D2F4-776A-43C2-86D2-9205CA2F2048}" type="presParOf" srcId="{EE971BBE-F056-43BF-A912-1D4C372C6525}" destId="{45641612-9FCE-4A6E-9569-338DFF5031BF}" srcOrd="0" destOrd="0" presId="urn:microsoft.com/office/officeart/2005/8/layout/process1"/>
    <dgm:cxn modelId="{6C5E2AEA-3965-4CE2-9A5D-DFA1A1FC16F4}" type="presParOf" srcId="{EE971BBE-F056-43BF-A912-1D4C372C6525}" destId="{1719CDD6-0B46-4F04-844E-F1370D512250}" srcOrd="1" destOrd="0" presId="urn:microsoft.com/office/officeart/2005/8/layout/process1"/>
    <dgm:cxn modelId="{F0372B92-A8CA-49E4-8992-CCD2F8D3DAA2}" type="presParOf" srcId="{1719CDD6-0B46-4F04-844E-F1370D512250}" destId="{4F2C23CF-E5B7-41EB-83BE-F1CB941E7482}" srcOrd="0" destOrd="0" presId="urn:microsoft.com/office/officeart/2005/8/layout/process1"/>
    <dgm:cxn modelId="{AF591C0D-55A9-4252-B996-C8BCC9F5C6BF}" type="presParOf" srcId="{EE971BBE-F056-43BF-A912-1D4C372C6525}" destId="{4E3B8FAC-E676-4821-8D31-8DC40131EEBB}" srcOrd="2" destOrd="0" presId="urn:microsoft.com/office/officeart/2005/8/layout/process1"/>
    <dgm:cxn modelId="{1A14B71E-A932-4070-96A7-4196ACE718BF}" type="presParOf" srcId="{EE971BBE-F056-43BF-A912-1D4C372C6525}" destId="{55DBEDCD-B1DF-4576-B052-46C5683FC1D3}" srcOrd="3" destOrd="0" presId="urn:microsoft.com/office/officeart/2005/8/layout/process1"/>
    <dgm:cxn modelId="{79272FC3-8D6D-46ED-B83C-1397F65709AE}" type="presParOf" srcId="{55DBEDCD-B1DF-4576-B052-46C5683FC1D3}" destId="{CAB52B57-476E-4B73-85EA-3830B59CA55F}" srcOrd="0" destOrd="0" presId="urn:microsoft.com/office/officeart/2005/8/layout/process1"/>
    <dgm:cxn modelId="{EA5CF726-1311-43D3-B6AC-68BC63FAB6C4}" type="presParOf" srcId="{EE971BBE-F056-43BF-A912-1D4C372C6525}" destId="{B536F2B3-A48E-4B1C-8ABC-302FF4AE185D}" srcOrd="4" destOrd="0" presId="urn:microsoft.com/office/officeart/2005/8/layout/process1"/>
    <dgm:cxn modelId="{F4CA6B96-BC2C-4481-B49E-CD7C9F6B5FDB}" type="presParOf" srcId="{EE971BBE-F056-43BF-A912-1D4C372C6525}" destId="{B542D232-0DDC-4028-BC5F-2CC5729B1B25}" srcOrd="5" destOrd="0" presId="urn:microsoft.com/office/officeart/2005/8/layout/process1"/>
    <dgm:cxn modelId="{F6ED6CF8-A04D-49DC-88A1-995AC222AC11}" type="presParOf" srcId="{B542D232-0DDC-4028-BC5F-2CC5729B1B25}" destId="{1E8EF264-DDE8-4441-ABD7-C4FAD011EE08}" srcOrd="0" destOrd="0" presId="urn:microsoft.com/office/officeart/2005/8/layout/process1"/>
    <dgm:cxn modelId="{55D2C43C-AB85-4BCE-AF2B-5B11A57386BB}" type="presParOf" srcId="{EE971BBE-F056-43BF-A912-1D4C372C6525}" destId="{5125F0FF-91D7-4AEC-8AC9-D219FE9E845E}" srcOrd="6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5BFD0A57-8590-4999-A3A6-B7455BF83FE5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EE971BBE-F056-43BF-A912-1D4C372C6525}" type="pres">
      <dgm:prSet presAssocID="{5BFD0A57-8590-4999-A3A6-B7455BF83FE5}" presName="Name0" presStyleCnt="0">
        <dgm:presLayoutVars>
          <dgm:dir/>
          <dgm:resizeHandles val="exact"/>
        </dgm:presLayoutVars>
      </dgm:prSet>
      <dgm:spPr/>
    </dgm:pt>
  </dgm:ptLst>
  <dgm:cxnLst>
    <dgm:cxn modelId="{535892AC-8BE5-4272-B96D-F0B4AEF30EA8}" type="presOf" srcId="{5BFD0A57-8590-4999-A3A6-B7455BF83FE5}" destId="{EE971BBE-F056-43BF-A912-1D4C372C6525}" srcOrd="0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51302A79-83FD-4F15-9E58-4B0AE25C9348}" type="doc">
      <dgm:prSet loTypeId="urn:microsoft.com/office/officeart/2005/8/layout/cycle4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17926939-6153-4268-A7FC-8D365E5B2C89}">
      <dgm:prSet phldrT="[Text]"/>
      <dgm:spPr/>
      <dgm:t>
        <a:bodyPr/>
        <a:lstStyle/>
        <a:p>
          <a:r>
            <a:rPr lang="en-US" dirty="0"/>
            <a:t>Feasible projects, reasonable IRR, stable or guaranteed revenue</a:t>
          </a:r>
        </a:p>
      </dgm:t>
    </dgm:pt>
    <dgm:pt modelId="{D7861AD8-555D-4DE0-AD2A-7C45FADB2466}" type="parTrans" cxnId="{D809C2D2-B88E-4B6B-ACF2-653B0CD158F9}">
      <dgm:prSet/>
      <dgm:spPr/>
      <dgm:t>
        <a:bodyPr/>
        <a:lstStyle/>
        <a:p>
          <a:endParaRPr lang="en-US"/>
        </a:p>
      </dgm:t>
    </dgm:pt>
    <dgm:pt modelId="{1ADCA8E0-D815-4B21-A7B6-FE87FE84817B}" type="sibTrans" cxnId="{D809C2D2-B88E-4B6B-ACF2-653B0CD158F9}">
      <dgm:prSet/>
      <dgm:spPr/>
      <dgm:t>
        <a:bodyPr/>
        <a:lstStyle/>
        <a:p>
          <a:endParaRPr lang="en-US"/>
        </a:p>
      </dgm:t>
    </dgm:pt>
    <dgm:pt modelId="{F4F32975-CF7B-4117-BC6E-901123830D10}">
      <dgm:prSet phldrT="[Text]"/>
      <dgm:spPr/>
      <dgm:t>
        <a:bodyPr/>
        <a:lstStyle/>
        <a:p>
          <a:r>
            <a:rPr lang="en-US" dirty="0"/>
            <a:t>An attractive tool to increase private sector’s participation </a:t>
          </a:r>
        </a:p>
      </dgm:t>
    </dgm:pt>
    <dgm:pt modelId="{1C4C1BED-BC9B-48D4-A002-43293A987079}" type="parTrans" cxnId="{04FE5FBC-ECD4-4767-878B-6ABBB2BD76D6}">
      <dgm:prSet/>
      <dgm:spPr/>
      <dgm:t>
        <a:bodyPr/>
        <a:lstStyle/>
        <a:p>
          <a:endParaRPr lang="en-US"/>
        </a:p>
      </dgm:t>
    </dgm:pt>
    <dgm:pt modelId="{96F43BF2-C757-440A-9F83-3B1533E7FEC7}" type="sibTrans" cxnId="{04FE5FBC-ECD4-4767-878B-6ABBB2BD76D6}">
      <dgm:prSet/>
      <dgm:spPr/>
      <dgm:t>
        <a:bodyPr/>
        <a:lstStyle/>
        <a:p>
          <a:endParaRPr lang="en-US"/>
        </a:p>
      </dgm:t>
    </dgm:pt>
    <dgm:pt modelId="{E3A002E8-A67A-46B0-82E1-E53DBC4CA52C}">
      <dgm:prSet phldrT="[Text]"/>
      <dgm:spPr>
        <a:solidFill>
          <a:schemeClr val="accent3"/>
        </a:solidFill>
      </dgm:spPr>
      <dgm:t>
        <a:bodyPr/>
        <a:lstStyle/>
        <a:p>
          <a:r>
            <a:rPr lang="en-US" dirty="0"/>
            <a:t>less construction time, better value for </a:t>
          </a:r>
          <a:r>
            <a:rPr lang="en-US" b="1" dirty="0"/>
            <a:t>money for citizens</a:t>
          </a:r>
        </a:p>
      </dgm:t>
    </dgm:pt>
    <dgm:pt modelId="{40C27F23-F8BD-4902-BC12-6A83D70DC661}" type="parTrans" cxnId="{69CD7576-AA39-441D-8E23-60AD46B264D8}">
      <dgm:prSet/>
      <dgm:spPr/>
      <dgm:t>
        <a:bodyPr/>
        <a:lstStyle/>
        <a:p>
          <a:endParaRPr lang="en-US"/>
        </a:p>
      </dgm:t>
    </dgm:pt>
    <dgm:pt modelId="{BF6F7917-0E8E-4427-AAF2-910161C54008}" type="sibTrans" cxnId="{69CD7576-AA39-441D-8E23-60AD46B264D8}">
      <dgm:prSet/>
      <dgm:spPr/>
      <dgm:t>
        <a:bodyPr/>
        <a:lstStyle/>
        <a:p>
          <a:endParaRPr lang="en-US"/>
        </a:p>
      </dgm:t>
    </dgm:pt>
    <dgm:pt modelId="{AB52D7EE-4C6B-4143-B0A2-13CAD0C3BF67}">
      <dgm:prSet phldrT="[Text]"/>
      <dgm:spPr>
        <a:solidFill>
          <a:schemeClr val="accent3">
            <a:alpha val="90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Less pressure on governments budget</a:t>
          </a:r>
        </a:p>
      </dgm:t>
    </dgm:pt>
    <dgm:pt modelId="{2C93956D-8E8C-476B-8C3E-5119B54B3D38}" type="parTrans" cxnId="{5B8AC301-DFE7-4809-969C-32A03275E7A3}">
      <dgm:prSet/>
      <dgm:spPr/>
      <dgm:t>
        <a:bodyPr/>
        <a:lstStyle/>
        <a:p>
          <a:endParaRPr lang="en-US"/>
        </a:p>
      </dgm:t>
    </dgm:pt>
    <dgm:pt modelId="{3E7E9DE3-391F-4EB2-A310-438B3A8B7F2A}" type="sibTrans" cxnId="{5B8AC301-DFE7-4809-969C-32A03275E7A3}">
      <dgm:prSet/>
      <dgm:spPr/>
      <dgm:t>
        <a:bodyPr/>
        <a:lstStyle/>
        <a:p>
          <a:endParaRPr lang="en-US"/>
        </a:p>
      </dgm:t>
    </dgm:pt>
    <dgm:pt modelId="{EF309BFA-CB8F-4C6B-B0D5-AF953BDD64C5}">
      <dgm:prSet phldrT="[Text]"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en-US" dirty="0"/>
            <a:t>Knowledge sharing, reach broader investors </a:t>
          </a:r>
        </a:p>
      </dgm:t>
    </dgm:pt>
    <dgm:pt modelId="{918B2305-DE54-4EE6-A4A9-FE9157B9C215}" type="parTrans" cxnId="{507BDFF7-B155-4E98-83EA-8D31ACC37677}">
      <dgm:prSet/>
      <dgm:spPr/>
      <dgm:t>
        <a:bodyPr/>
        <a:lstStyle/>
        <a:p>
          <a:endParaRPr lang="en-US"/>
        </a:p>
      </dgm:t>
    </dgm:pt>
    <dgm:pt modelId="{3DE19392-37B5-4222-9C76-7C9F19E7213D}" type="sibTrans" cxnId="{507BDFF7-B155-4E98-83EA-8D31ACC37677}">
      <dgm:prSet/>
      <dgm:spPr/>
      <dgm:t>
        <a:bodyPr/>
        <a:lstStyle/>
        <a:p>
          <a:endParaRPr lang="en-US"/>
        </a:p>
      </dgm:t>
    </dgm:pt>
    <dgm:pt modelId="{E14CA020-E9FF-4032-8A4C-34AB9CC2D6AD}">
      <dgm:prSet phldrT="[Text]"/>
      <dgm:spPr/>
      <dgm:t>
        <a:bodyPr/>
        <a:lstStyle/>
        <a:p>
          <a:r>
            <a:rPr lang="en-US" dirty="0"/>
            <a:t>IFI’s involvement</a:t>
          </a:r>
        </a:p>
      </dgm:t>
    </dgm:pt>
    <dgm:pt modelId="{B988A23C-98FB-4C11-B53D-5C5EC8FAE493}" type="parTrans" cxnId="{48B94C5E-CA3C-443D-B740-55AC50C444B6}">
      <dgm:prSet/>
      <dgm:spPr/>
      <dgm:t>
        <a:bodyPr/>
        <a:lstStyle/>
        <a:p>
          <a:endParaRPr lang="en-US"/>
        </a:p>
      </dgm:t>
    </dgm:pt>
    <dgm:pt modelId="{F0E648EF-83CE-4410-B9FD-DFA6A5719671}" type="sibTrans" cxnId="{48B94C5E-CA3C-443D-B740-55AC50C444B6}">
      <dgm:prSet/>
      <dgm:spPr/>
      <dgm:t>
        <a:bodyPr/>
        <a:lstStyle/>
        <a:p>
          <a:endParaRPr lang="en-US"/>
        </a:p>
      </dgm:t>
    </dgm:pt>
    <dgm:pt modelId="{33A70FF5-206F-4176-95E5-C6392A5F7DE9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/>
            <a:t>Clear, conducive, easy to implement</a:t>
          </a:r>
        </a:p>
        <a:p>
          <a:endParaRPr lang="en-US" dirty="0"/>
        </a:p>
      </dgm:t>
    </dgm:pt>
    <dgm:pt modelId="{A95D70A0-212A-4D3B-B5AC-82C9467C474E}" type="parTrans" cxnId="{A6ED5BAD-12CB-427F-A613-40B2D3502969}">
      <dgm:prSet/>
      <dgm:spPr/>
      <dgm:t>
        <a:bodyPr/>
        <a:lstStyle/>
        <a:p>
          <a:endParaRPr lang="en-US"/>
        </a:p>
      </dgm:t>
    </dgm:pt>
    <dgm:pt modelId="{70A6F36A-86B6-45A8-8B1A-8F288A72F9AF}" type="sibTrans" cxnId="{A6ED5BAD-12CB-427F-A613-40B2D3502969}">
      <dgm:prSet/>
      <dgm:spPr/>
      <dgm:t>
        <a:bodyPr/>
        <a:lstStyle/>
        <a:p>
          <a:endParaRPr lang="en-US"/>
        </a:p>
      </dgm:t>
    </dgm:pt>
    <dgm:pt modelId="{9162DE77-6603-461C-A18C-36FD5EE3EF0E}">
      <dgm:prSet phldrT="[Text]"/>
      <dgm:spPr>
        <a:solidFill>
          <a:schemeClr val="accent3">
            <a:lumMod val="75000"/>
          </a:schemeClr>
        </a:solidFill>
      </dgm:spPr>
      <dgm:t>
        <a:bodyPr/>
        <a:lstStyle/>
        <a:p>
          <a:r>
            <a:rPr lang="en-US" dirty="0">
              <a:solidFill>
                <a:schemeClr val="bg1"/>
              </a:solidFill>
            </a:rPr>
            <a:t>Institutional and legal frameworks </a:t>
          </a:r>
        </a:p>
      </dgm:t>
    </dgm:pt>
    <dgm:pt modelId="{E3FFC851-5342-415B-AC0C-F419A56F3D8F}" type="parTrans" cxnId="{E4D21AA5-7AFE-46ED-8CA4-B1CF46992A90}">
      <dgm:prSet/>
      <dgm:spPr/>
      <dgm:t>
        <a:bodyPr/>
        <a:lstStyle/>
        <a:p>
          <a:endParaRPr lang="en-US"/>
        </a:p>
      </dgm:t>
    </dgm:pt>
    <dgm:pt modelId="{A63142A7-9482-4EBA-B218-E639C307224D}" type="sibTrans" cxnId="{E4D21AA5-7AFE-46ED-8CA4-B1CF46992A90}">
      <dgm:prSet/>
      <dgm:spPr/>
      <dgm:t>
        <a:bodyPr/>
        <a:lstStyle/>
        <a:p>
          <a:endParaRPr lang="en-US"/>
        </a:p>
      </dgm:t>
    </dgm:pt>
    <dgm:pt modelId="{9AEB570E-9F64-4116-AD86-FD576850DE86}" type="pres">
      <dgm:prSet presAssocID="{51302A79-83FD-4F15-9E58-4B0AE25C9348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3435BBFF-A0E8-40F8-8F04-F6C4869833FE}" type="pres">
      <dgm:prSet presAssocID="{51302A79-83FD-4F15-9E58-4B0AE25C9348}" presName="children" presStyleCnt="0"/>
      <dgm:spPr/>
    </dgm:pt>
    <dgm:pt modelId="{35E21ABE-3708-4B6F-879C-8F42156888C5}" type="pres">
      <dgm:prSet presAssocID="{51302A79-83FD-4F15-9E58-4B0AE25C9348}" presName="child1group" presStyleCnt="0"/>
      <dgm:spPr/>
    </dgm:pt>
    <dgm:pt modelId="{50EF5E7B-1166-48EE-99D5-14BD3683FB2A}" type="pres">
      <dgm:prSet presAssocID="{51302A79-83FD-4F15-9E58-4B0AE25C9348}" presName="child1" presStyleLbl="bgAcc1" presStyleIdx="0" presStyleCnt="4"/>
      <dgm:spPr/>
    </dgm:pt>
    <dgm:pt modelId="{6E76DC5B-B148-4E5C-AC0E-D923906A4827}" type="pres">
      <dgm:prSet presAssocID="{51302A79-83FD-4F15-9E58-4B0AE25C9348}" presName="child1Text" presStyleLbl="bgAcc1" presStyleIdx="0" presStyleCnt="4">
        <dgm:presLayoutVars>
          <dgm:bulletEnabled val="1"/>
        </dgm:presLayoutVars>
      </dgm:prSet>
      <dgm:spPr/>
    </dgm:pt>
    <dgm:pt modelId="{5F2A5A4F-FBB6-4E60-8B0A-F966F1FD608E}" type="pres">
      <dgm:prSet presAssocID="{51302A79-83FD-4F15-9E58-4B0AE25C9348}" presName="child2group" presStyleCnt="0"/>
      <dgm:spPr/>
    </dgm:pt>
    <dgm:pt modelId="{E5ED99EB-ABB6-4CC3-8A42-63F1C2FBADC1}" type="pres">
      <dgm:prSet presAssocID="{51302A79-83FD-4F15-9E58-4B0AE25C9348}" presName="child2" presStyleLbl="bgAcc1" presStyleIdx="1" presStyleCnt="4" custScaleX="104647"/>
      <dgm:spPr/>
    </dgm:pt>
    <dgm:pt modelId="{471287D8-31B2-4E34-BE1D-4B204D87B4EE}" type="pres">
      <dgm:prSet presAssocID="{51302A79-83FD-4F15-9E58-4B0AE25C9348}" presName="child2Text" presStyleLbl="bgAcc1" presStyleIdx="1" presStyleCnt="4">
        <dgm:presLayoutVars>
          <dgm:bulletEnabled val="1"/>
        </dgm:presLayoutVars>
      </dgm:prSet>
      <dgm:spPr/>
    </dgm:pt>
    <dgm:pt modelId="{298DEC47-A5CD-482F-996E-2C2F4DD809D7}" type="pres">
      <dgm:prSet presAssocID="{51302A79-83FD-4F15-9E58-4B0AE25C9348}" presName="child3group" presStyleCnt="0"/>
      <dgm:spPr/>
    </dgm:pt>
    <dgm:pt modelId="{5E0E9F68-18CE-43E9-B13D-77F4D8845F03}" type="pres">
      <dgm:prSet presAssocID="{51302A79-83FD-4F15-9E58-4B0AE25C9348}" presName="child3" presStyleLbl="bgAcc1" presStyleIdx="2" presStyleCnt="4" custLinFactNeighborX="5674"/>
      <dgm:spPr/>
    </dgm:pt>
    <dgm:pt modelId="{70C1BBCC-0914-496D-BC76-286AA6D63FB8}" type="pres">
      <dgm:prSet presAssocID="{51302A79-83FD-4F15-9E58-4B0AE25C9348}" presName="child3Text" presStyleLbl="bgAcc1" presStyleIdx="2" presStyleCnt="4">
        <dgm:presLayoutVars>
          <dgm:bulletEnabled val="1"/>
        </dgm:presLayoutVars>
      </dgm:prSet>
      <dgm:spPr/>
    </dgm:pt>
    <dgm:pt modelId="{778012D9-BA06-42E6-BCC3-6A632214A513}" type="pres">
      <dgm:prSet presAssocID="{51302A79-83FD-4F15-9E58-4B0AE25C9348}" presName="child4group" presStyleCnt="0"/>
      <dgm:spPr/>
    </dgm:pt>
    <dgm:pt modelId="{991D2869-28C9-47B7-B75E-301D6FBAC96C}" type="pres">
      <dgm:prSet presAssocID="{51302A79-83FD-4F15-9E58-4B0AE25C9348}" presName="child4" presStyleLbl="bgAcc1" presStyleIdx="3" presStyleCnt="4"/>
      <dgm:spPr/>
    </dgm:pt>
    <dgm:pt modelId="{8323BCA3-5465-400E-AD04-4C8004E369B5}" type="pres">
      <dgm:prSet presAssocID="{51302A79-83FD-4F15-9E58-4B0AE25C9348}" presName="child4Text" presStyleLbl="bgAcc1" presStyleIdx="3" presStyleCnt="4">
        <dgm:presLayoutVars>
          <dgm:bulletEnabled val="1"/>
        </dgm:presLayoutVars>
      </dgm:prSet>
      <dgm:spPr/>
    </dgm:pt>
    <dgm:pt modelId="{39043F24-7AEA-445E-8B8E-3A8C85BD5EBE}" type="pres">
      <dgm:prSet presAssocID="{51302A79-83FD-4F15-9E58-4B0AE25C9348}" presName="childPlaceholder" presStyleCnt="0"/>
      <dgm:spPr/>
    </dgm:pt>
    <dgm:pt modelId="{558CE98A-780C-46C4-8963-EB91234A1296}" type="pres">
      <dgm:prSet presAssocID="{51302A79-83FD-4F15-9E58-4B0AE25C9348}" presName="circle" presStyleCnt="0"/>
      <dgm:spPr/>
    </dgm:pt>
    <dgm:pt modelId="{21B84B16-F0E4-48FF-815D-5EA80DFB4AB4}" type="pres">
      <dgm:prSet presAssocID="{51302A79-83FD-4F15-9E58-4B0AE25C9348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D9C17A65-4A7F-440F-A447-16297DA828E6}" type="pres">
      <dgm:prSet presAssocID="{51302A79-83FD-4F15-9E58-4B0AE25C9348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6D34C3AA-EDCD-4FFD-ACE6-FC2D6A420D7E}" type="pres">
      <dgm:prSet presAssocID="{51302A79-83FD-4F15-9E58-4B0AE25C9348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D8631BB7-2039-4252-AB17-50AADD466B17}" type="pres">
      <dgm:prSet presAssocID="{51302A79-83FD-4F15-9E58-4B0AE25C9348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96B490DA-46AC-450C-82B0-F2E9EC061F3B}" type="pres">
      <dgm:prSet presAssocID="{51302A79-83FD-4F15-9E58-4B0AE25C9348}" presName="quadrantPlaceholder" presStyleCnt="0"/>
      <dgm:spPr/>
    </dgm:pt>
    <dgm:pt modelId="{AD3B8D1F-1EC9-45C0-8182-48C0728D8F71}" type="pres">
      <dgm:prSet presAssocID="{51302A79-83FD-4F15-9E58-4B0AE25C9348}" presName="center1" presStyleLbl="fgShp" presStyleIdx="0" presStyleCnt="2"/>
      <dgm:spPr/>
    </dgm:pt>
    <dgm:pt modelId="{53E1BFE6-8026-43BC-B52D-D4E02EBF8E40}" type="pres">
      <dgm:prSet presAssocID="{51302A79-83FD-4F15-9E58-4B0AE25C9348}" presName="center2" presStyleLbl="fgShp" presStyleIdx="1" presStyleCnt="2"/>
      <dgm:spPr/>
    </dgm:pt>
  </dgm:ptLst>
  <dgm:cxnLst>
    <dgm:cxn modelId="{5B8AC301-DFE7-4809-969C-32A03275E7A3}" srcId="{E3A002E8-A67A-46B0-82E1-E53DBC4CA52C}" destId="{AB52D7EE-4C6B-4143-B0A2-13CAD0C3BF67}" srcOrd="0" destOrd="0" parTransId="{2C93956D-8E8C-476B-8C3E-5119B54B3D38}" sibTransId="{3E7E9DE3-391F-4EB2-A310-438B3A8B7F2A}"/>
    <dgm:cxn modelId="{AF45BE04-F9F9-47B4-94C3-CE09B051E9C0}" type="presOf" srcId="{F4F32975-CF7B-4117-BC6E-901123830D10}" destId="{50EF5E7B-1166-48EE-99D5-14BD3683FB2A}" srcOrd="0" destOrd="0" presId="urn:microsoft.com/office/officeart/2005/8/layout/cycle4"/>
    <dgm:cxn modelId="{5DCF5511-C7AC-42A6-A083-2F2C7B718846}" type="presOf" srcId="{9162DE77-6603-461C-A18C-36FD5EE3EF0E}" destId="{8323BCA3-5465-400E-AD04-4C8004E369B5}" srcOrd="1" destOrd="0" presId="urn:microsoft.com/office/officeart/2005/8/layout/cycle4"/>
    <dgm:cxn modelId="{1F0D9A1E-7DD8-400A-AB1E-AE49B136632E}" type="presOf" srcId="{51302A79-83FD-4F15-9E58-4B0AE25C9348}" destId="{9AEB570E-9F64-4116-AD86-FD576850DE86}" srcOrd="0" destOrd="0" presId="urn:microsoft.com/office/officeart/2005/8/layout/cycle4"/>
    <dgm:cxn modelId="{0D91CF20-75BD-4F18-9D8F-AB2555203BC6}" type="presOf" srcId="{AB52D7EE-4C6B-4143-B0A2-13CAD0C3BF67}" destId="{E5ED99EB-ABB6-4CC3-8A42-63F1C2FBADC1}" srcOrd="0" destOrd="0" presId="urn:microsoft.com/office/officeart/2005/8/layout/cycle4"/>
    <dgm:cxn modelId="{48B94C5E-CA3C-443D-B740-55AC50C444B6}" srcId="{EF309BFA-CB8F-4C6B-B0D5-AF953BDD64C5}" destId="{E14CA020-E9FF-4032-8A4C-34AB9CC2D6AD}" srcOrd="0" destOrd="0" parTransId="{B988A23C-98FB-4C11-B53D-5C5EC8FAE493}" sibTransId="{F0E648EF-83CE-4410-B9FD-DFA6A5719671}"/>
    <dgm:cxn modelId="{CBB5E84A-59E4-42BE-903A-42A0D5958A65}" type="presOf" srcId="{AB52D7EE-4C6B-4143-B0A2-13CAD0C3BF67}" destId="{471287D8-31B2-4E34-BE1D-4B204D87B4EE}" srcOrd="1" destOrd="0" presId="urn:microsoft.com/office/officeart/2005/8/layout/cycle4"/>
    <dgm:cxn modelId="{69CD7576-AA39-441D-8E23-60AD46B264D8}" srcId="{51302A79-83FD-4F15-9E58-4B0AE25C9348}" destId="{E3A002E8-A67A-46B0-82E1-E53DBC4CA52C}" srcOrd="1" destOrd="0" parTransId="{40C27F23-F8BD-4902-BC12-6A83D70DC661}" sibTransId="{BF6F7917-0E8E-4427-AAF2-910161C54008}"/>
    <dgm:cxn modelId="{926F5077-3DB5-4184-9252-9ADF1AFDBE18}" type="presOf" srcId="{E14CA020-E9FF-4032-8A4C-34AB9CC2D6AD}" destId="{70C1BBCC-0914-496D-BC76-286AA6D63FB8}" srcOrd="1" destOrd="0" presId="urn:microsoft.com/office/officeart/2005/8/layout/cycle4"/>
    <dgm:cxn modelId="{9D65D78A-AB5E-4533-9E57-E3D8B7AD03F0}" type="presOf" srcId="{9162DE77-6603-461C-A18C-36FD5EE3EF0E}" destId="{991D2869-28C9-47B7-B75E-301D6FBAC96C}" srcOrd="0" destOrd="0" presId="urn:microsoft.com/office/officeart/2005/8/layout/cycle4"/>
    <dgm:cxn modelId="{2CC91E8D-6B63-4254-94BC-B7DE30EF2086}" type="presOf" srcId="{F4F32975-CF7B-4117-BC6E-901123830D10}" destId="{6E76DC5B-B148-4E5C-AC0E-D923906A4827}" srcOrd="1" destOrd="0" presId="urn:microsoft.com/office/officeart/2005/8/layout/cycle4"/>
    <dgm:cxn modelId="{E4D21AA5-7AFE-46ED-8CA4-B1CF46992A90}" srcId="{33A70FF5-206F-4176-95E5-C6392A5F7DE9}" destId="{9162DE77-6603-461C-A18C-36FD5EE3EF0E}" srcOrd="0" destOrd="0" parTransId="{E3FFC851-5342-415B-AC0C-F419A56F3D8F}" sibTransId="{A63142A7-9482-4EBA-B218-E639C307224D}"/>
    <dgm:cxn modelId="{99A5E0A8-ABC1-4D0E-9D00-61AA57FF3E3A}" type="presOf" srcId="{33A70FF5-206F-4176-95E5-C6392A5F7DE9}" destId="{D8631BB7-2039-4252-AB17-50AADD466B17}" srcOrd="0" destOrd="0" presId="urn:microsoft.com/office/officeart/2005/8/layout/cycle4"/>
    <dgm:cxn modelId="{A6ED5BAD-12CB-427F-A613-40B2D3502969}" srcId="{51302A79-83FD-4F15-9E58-4B0AE25C9348}" destId="{33A70FF5-206F-4176-95E5-C6392A5F7DE9}" srcOrd="3" destOrd="0" parTransId="{A95D70A0-212A-4D3B-B5AC-82C9467C474E}" sibTransId="{70A6F36A-86B6-45A8-8B1A-8F288A72F9AF}"/>
    <dgm:cxn modelId="{04FE5FBC-ECD4-4767-878B-6ABBB2BD76D6}" srcId="{17926939-6153-4268-A7FC-8D365E5B2C89}" destId="{F4F32975-CF7B-4117-BC6E-901123830D10}" srcOrd="0" destOrd="0" parTransId="{1C4C1BED-BC9B-48D4-A002-43293A987079}" sibTransId="{96F43BF2-C757-440A-9F83-3B1533E7FEC7}"/>
    <dgm:cxn modelId="{F09E75C1-3D3A-4AD0-B691-7D67086AE7B1}" type="presOf" srcId="{17926939-6153-4268-A7FC-8D365E5B2C89}" destId="{21B84B16-F0E4-48FF-815D-5EA80DFB4AB4}" srcOrd="0" destOrd="0" presId="urn:microsoft.com/office/officeart/2005/8/layout/cycle4"/>
    <dgm:cxn modelId="{D809C2D2-B88E-4B6B-ACF2-653B0CD158F9}" srcId="{51302A79-83FD-4F15-9E58-4B0AE25C9348}" destId="{17926939-6153-4268-A7FC-8D365E5B2C89}" srcOrd="0" destOrd="0" parTransId="{D7861AD8-555D-4DE0-AD2A-7C45FADB2466}" sibTransId="{1ADCA8E0-D815-4B21-A7B6-FE87FE84817B}"/>
    <dgm:cxn modelId="{40B4AFEC-4E16-42E8-AF5C-15F300270D0B}" type="presOf" srcId="{E14CA020-E9FF-4032-8A4C-34AB9CC2D6AD}" destId="{5E0E9F68-18CE-43E9-B13D-77F4D8845F03}" srcOrd="0" destOrd="0" presId="urn:microsoft.com/office/officeart/2005/8/layout/cycle4"/>
    <dgm:cxn modelId="{CD58CEF6-C14A-4535-BF66-FEC8112A41E5}" type="presOf" srcId="{EF309BFA-CB8F-4C6B-B0D5-AF953BDD64C5}" destId="{6D34C3AA-EDCD-4FFD-ACE6-FC2D6A420D7E}" srcOrd="0" destOrd="0" presId="urn:microsoft.com/office/officeart/2005/8/layout/cycle4"/>
    <dgm:cxn modelId="{507BDFF7-B155-4E98-83EA-8D31ACC37677}" srcId="{51302A79-83FD-4F15-9E58-4B0AE25C9348}" destId="{EF309BFA-CB8F-4C6B-B0D5-AF953BDD64C5}" srcOrd="2" destOrd="0" parTransId="{918B2305-DE54-4EE6-A4A9-FE9157B9C215}" sibTransId="{3DE19392-37B5-4222-9C76-7C9F19E7213D}"/>
    <dgm:cxn modelId="{AF3FCBF9-6BA1-4647-AAAA-53F9BD0CE1F3}" type="presOf" srcId="{E3A002E8-A67A-46B0-82E1-E53DBC4CA52C}" destId="{D9C17A65-4A7F-440F-A447-16297DA828E6}" srcOrd="0" destOrd="0" presId="urn:microsoft.com/office/officeart/2005/8/layout/cycle4"/>
    <dgm:cxn modelId="{1743EB5C-D2BF-4366-B484-00D4F60CA653}" type="presParOf" srcId="{9AEB570E-9F64-4116-AD86-FD576850DE86}" destId="{3435BBFF-A0E8-40F8-8F04-F6C4869833FE}" srcOrd="0" destOrd="0" presId="urn:microsoft.com/office/officeart/2005/8/layout/cycle4"/>
    <dgm:cxn modelId="{85725E6F-6789-4182-80D8-9B1CED9B9F73}" type="presParOf" srcId="{3435BBFF-A0E8-40F8-8F04-F6C4869833FE}" destId="{35E21ABE-3708-4B6F-879C-8F42156888C5}" srcOrd="0" destOrd="0" presId="urn:microsoft.com/office/officeart/2005/8/layout/cycle4"/>
    <dgm:cxn modelId="{7EBA4C77-DFF4-4CFD-858B-6097525100A9}" type="presParOf" srcId="{35E21ABE-3708-4B6F-879C-8F42156888C5}" destId="{50EF5E7B-1166-48EE-99D5-14BD3683FB2A}" srcOrd="0" destOrd="0" presId="urn:microsoft.com/office/officeart/2005/8/layout/cycle4"/>
    <dgm:cxn modelId="{1FCD19E4-61CA-4657-816C-8E34E353D917}" type="presParOf" srcId="{35E21ABE-3708-4B6F-879C-8F42156888C5}" destId="{6E76DC5B-B148-4E5C-AC0E-D923906A4827}" srcOrd="1" destOrd="0" presId="urn:microsoft.com/office/officeart/2005/8/layout/cycle4"/>
    <dgm:cxn modelId="{E6D82584-E486-4948-BFB0-3D48B7D00AE7}" type="presParOf" srcId="{3435BBFF-A0E8-40F8-8F04-F6C4869833FE}" destId="{5F2A5A4F-FBB6-4E60-8B0A-F966F1FD608E}" srcOrd="1" destOrd="0" presId="urn:microsoft.com/office/officeart/2005/8/layout/cycle4"/>
    <dgm:cxn modelId="{15818B6A-9F7D-405E-9268-388CC0BA3373}" type="presParOf" srcId="{5F2A5A4F-FBB6-4E60-8B0A-F966F1FD608E}" destId="{E5ED99EB-ABB6-4CC3-8A42-63F1C2FBADC1}" srcOrd="0" destOrd="0" presId="urn:microsoft.com/office/officeart/2005/8/layout/cycle4"/>
    <dgm:cxn modelId="{E0FC48C3-2011-4752-B74D-7478D067FFAD}" type="presParOf" srcId="{5F2A5A4F-FBB6-4E60-8B0A-F966F1FD608E}" destId="{471287D8-31B2-4E34-BE1D-4B204D87B4EE}" srcOrd="1" destOrd="0" presId="urn:microsoft.com/office/officeart/2005/8/layout/cycle4"/>
    <dgm:cxn modelId="{FFD9467B-58A9-4199-8551-2D08B2625831}" type="presParOf" srcId="{3435BBFF-A0E8-40F8-8F04-F6C4869833FE}" destId="{298DEC47-A5CD-482F-996E-2C2F4DD809D7}" srcOrd="2" destOrd="0" presId="urn:microsoft.com/office/officeart/2005/8/layout/cycle4"/>
    <dgm:cxn modelId="{9F400B60-CDA8-4454-90BB-4134C9620857}" type="presParOf" srcId="{298DEC47-A5CD-482F-996E-2C2F4DD809D7}" destId="{5E0E9F68-18CE-43E9-B13D-77F4D8845F03}" srcOrd="0" destOrd="0" presId="urn:microsoft.com/office/officeart/2005/8/layout/cycle4"/>
    <dgm:cxn modelId="{4BD69418-CDD4-428C-B391-0D24E345BD9A}" type="presParOf" srcId="{298DEC47-A5CD-482F-996E-2C2F4DD809D7}" destId="{70C1BBCC-0914-496D-BC76-286AA6D63FB8}" srcOrd="1" destOrd="0" presId="urn:microsoft.com/office/officeart/2005/8/layout/cycle4"/>
    <dgm:cxn modelId="{60C4F094-9014-4571-AAA0-E721ECA8E925}" type="presParOf" srcId="{3435BBFF-A0E8-40F8-8F04-F6C4869833FE}" destId="{778012D9-BA06-42E6-BCC3-6A632214A513}" srcOrd="3" destOrd="0" presId="urn:microsoft.com/office/officeart/2005/8/layout/cycle4"/>
    <dgm:cxn modelId="{A0E19C56-0884-4E2B-9820-A572FC3E5717}" type="presParOf" srcId="{778012D9-BA06-42E6-BCC3-6A632214A513}" destId="{991D2869-28C9-47B7-B75E-301D6FBAC96C}" srcOrd="0" destOrd="0" presId="urn:microsoft.com/office/officeart/2005/8/layout/cycle4"/>
    <dgm:cxn modelId="{1B8AB5FD-8D64-4250-803F-F4E08FDF947F}" type="presParOf" srcId="{778012D9-BA06-42E6-BCC3-6A632214A513}" destId="{8323BCA3-5465-400E-AD04-4C8004E369B5}" srcOrd="1" destOrd="0" presId="urn:microsoft.com/office/officeart/2005/8/layout/cycle4"/>
    <dgm:cxn modelId="{0D9F2ACF-1A89-4E0F-BCA7-0FB28BFAE47A}" type="presParOf" srcId="{3435BBFF-A0E8-40F8-8F04-F6C4869833FE}" destId="{39043F24-7AEA-445E-8B8E-3A8C85BD5EBE}" srcOrd="4" destOrd="0" presId="urn:microsoft.com/office/officeart/2005/8/layout/cycle4"/>
    <dgm:cxn modelId="{70E32048-6028-4A96-AACB-20C3D9DF7FF4}" type="presParOf" srcId="{9AEB570E-9F64-4116-AD86-FD576850DE86}" destId="{558CE98A-780C-46C4-8963-EB91234A1296}" srcOrd="1" destOrd="0" presId="urn:microsoft.com/office/officeart/2005/8/layout/cycle4"/>
    <dgm:cxn modelId="{23576F13-D583-45D2-AAB1-77C511068C45}" type="presParOf" srcId="{558CE98A-780C-46C4-8963-EB91234A1296}" destId="{21B84B16-F0E4-48FF-815D-5EA80DFB4AB4}" srcOrd="0" destOrd="0" presId="urn:microsoft.com/office/officeart/2005/8/layout/cycle4"/>
    <dgm:cxn modelId="{7A239EA6-49D9-470F-9736-F2C988BD92F7}" type="presParOf" srcId="{558CE98A-780C-46C4-8963-EB91234A1296}" destId="{D9C17A65-4A7F-440F-A447-16297DA828E6}" srcOrd="1" destOrd="0" presId="urn:microsoft.com/office/officeart/2005/8/layout/cycle4"/>
    <dgm:cxn modelId="{2BFC80A9-7C79-4017-B685-05F9B28A0526}" type="presParOf" srcId="{558CE98A-780C-46C4-8963-EB91234A1296}" destId="{6D34C3AA-EDCD-4FFD-ACE6-FC2D6A420D7E}" srcOrd="2" destOrd="0" presId="urn:microsoft.com/office/officeart/2005/8/layout/cycle4"/>
    <dgm:cxn modelId="{5F9197C4-A2F5-45AD-98FA-4D6B22E042DB}" type="presParOf" srcId="{558CE98A-780C-46C4-8963-EB91234A1296}" destId="{D8631BB7-2039-4252-AB17-50AADD466B17}" srcOrd="3" destOrd="0" presId="urn:microsoft.com/office/officeart/2005/8/layout/cycle4"/>
    <dgm:cxn modelId="{623C174B-DC2C-438D-90F6-B6C73FB8EA74}" type="presParOf" srcId="{558CE98A-780C-46C4-8963-EB91234A1296}" destId="{96B490DA-46AC-450C-82B0-F2E9EC061F3B}" srcOrd="4" destOrd="0" presId="urn:microsoft.com/office/officeart/2005/8/layout/cycle4"/>
    <dgm:cxn modelId="{0441E2ED-750F-4430-83A0-ECCFBBA06D8F}" type="presParOf" srcId="{9AEB570E-9F64-4116-AD86-FD576850DE86}" destId="{AD3B8D1F-1EC9-45C0-8182-48C0728D8F71}" srcOrd="2" destOrd="0" presId="urn:microsoft.com/office/officeart/2005/8/layout/cycle4"/>
    <dgm:cxn modelId="{B9F10555-D879-4886-A197-A5F8A86ECFDB}" type="presParOf" srcId="{9AEB570E-9F64-4116-AD86-FD576850DE86}" destId="{53E1BFE6-8026-43BC-B52D-D4E02EBF8E40}" srcOrd="3" destOrd="0" presId="urn:microsoft.com/office/officeart/2005/8/layout/cycle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03CD897-7A43-43DB-A9B3-7AF9AFF9C8A3}" type="doc">
      <dgm:prSet loTypeId="urn:microsoft.com/office/officeart/2009/3/layout/PieProcess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tr-TR"/>
        </a:p>
      </dgm:t>
    </dgm:pt>
    <dgm:pt modelId="{EA5225F1-75BA-4CCC-8084-9BC1C0FCD2DC}">
      <dgm:prSet phldrT="[Text]" custT="1"/>
      <dgm:spPr>
        <a:xfrm rot="16200000">
          <a:off x="-558769" y="1598877"/>
          <a:ext cx="1423474" cy="2945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tr-TR" sz="5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PPP PREPERATION</a:t>
          </a:r>
        </a:p>
      </dgm:t>
    </dgm:pt>
    <dgm:pt modelId="{282CAFB4-B387-4C3C-B678-949607A25CAF}" type="parTrans" cxnId="{A6CD7625-468B-4203-AE27-40BB616D0974}">
      <dgm:prSet/>
      <dgm:spPr/>
      <dgm:t>
        <a:bodyPr/>
        <a:lstStyle/>
        <a:p>
          <a:endParaRPr lang="tr-TR" sz="1400">
            <a:latin typeface="Arial Rounded MT Bold" panose="020F0704030504030204" pitchFamily="34" charset="0"/>
          </a:endParaRPr>
        </a:p>
      </dgm:t>
    </dgm:pt>
    <dgm:pt modelId="{4A6789FD-D318-4A52-93EB-24B53C4B0EE9}" type="sibTrans" cxnId="{A6CD7625-468B-4203-AE27-40BB616D0974}">
      <dgm:prSet/>
      <dgm:spPr/>
      <dgm:t>
        <a:bodyPr/>
        <a:lstStyle/>
        <a:p>
          <a:endParaRPr lang="tr-TR" sz="1400">
            <a:latin typeface="Arial Rounded MT Bold" panose="020F0704030504030204" pitchFamily="34" charset="0"/>
          </a:endParaRPr>
        </a:p>
      </dgm:t>
    </dgm:pt>
    <dgm:pt modelId="{D4404884-4873-4753-A84C-1F3EF00E3018}">
      <dgm:prSet phldrT="[Text]" custT="1"/>
      <dgm:spPr>
        <a:xfrm rot="16200000">
          <a:off x="1522087" y="1520490"/>
          <a:ext cx="1075506" cy="2945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tr-TR" sz="5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FEASIBILITY &amp; APPROVAL</a:t>
          </a:r>
        </a:p>
      </dgm:t>
    </dgm:pt>
    <dgm:pt modelId="{C3D5598C-68DF-4640-A0A2-EB1CFF8EED3F}" type="parTrans" cxnId="{6C6BBCA1-E0E0-488C-99B1-46B89F15E65B}">
      <dgm:prSet/>
      <dgm:spPr/>
      <dgm:t>
        <a:bodyPr/>
        <a:lstStyle/>
        <a:p>
          <a:endParaRPr lang="tr-TR" sz="1400">
            <a:latin typeface="Arial Rounded MT Bold" panose="020F0704030504030204" pitchFamily="34" charset="0"/>
          </a:endParaRPr>
        </a:p>
      </dgm:t>
    </dgm:pt>
    <dgm:pt modelId="{0A45161D-C671-4BB2-8B67-050F62BDD748}" type="sibTrans" cxnId="{6C6BBCA1-E0E0-488C-99B1-46B89F15E65B}">
      <dgm:prSet/>
      <dgm:spPr/>
      <dgm:t>
        <a:bodyPr/>
        <a:lstStyle/>
        <a:p>
          <a:endParaRPr lang="tr-TR" sz="1400">
            <a:latin typeface="Arial Rounded MT Bold" panose="020F0704030504030204" pitchFamily="34" charset="0"/>
          </a:endParaRPr>
        </a:p>
      </dgm:t>
    </dgm:pt>
    <dgm:pt modelId="{75712976-B0C0-48D2-9E38-4F6124C71B79}">
      <dgm:prSet phldrT="[Text]" custT="1"/>
      <dgm:spPr>
        <a:xfrm>
          <a:off x="2225888" y="494457"/>
          <a:ext cx="981706" cy="196341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/>
          <a:r>
            <a:rPr lang="tr-TR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Technical</a:t>
          </a:r>
        </a:p>
        <a:p>
          <a:pPr algn="r"/>
          <a:endParaRPr lang="tr-TR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algn="r"/>
          <a:r>
            <a:rPr lang="tr-TR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Financial</a:t>
          </a:r>
        </a:p>
        <a:p>
          <a:pPr algn="r"/>
          <a:endParaRPr lang="tr-TR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algn="r"/>
          <a:r>
            <a:rPr lang="tr-TR" sz="1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Economic</a:t>
          </a:r>
          <a:endParaRPr lang="tr-TR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2C0BBC17-D00E-4379-859D-238839AC9054}" type="parTrans" cxnId="{F4AC0501-4789-4B10-BE07-E5C5677569B2}">
      <dgm:prSet/>
      <dgm:spPr/>
      <dgm:t>
        <a:bodyPr/>
        <a:lstStyle/>
        <a:p>
          <a:endParaRPr lang="tr-TR" sz="1400">
            <a:latin typeface="Arial Rounded MT Bold" panose="020F0704030504030204" pitchFamily="34" charset="0"/>
          </a:endParaRPr>
        </a:p>
      </dgm:t>
    </dgm:pt>
    <dgm:pt modelId="{501665FF-AE2C-4F00-A356-58B8B008AF89}" type="sibTrans" cxnId="{F4AC0501-4789-4B10-BE07-E5C5677569B2}">
      <dgm:prSet/>
      <dgm:spPr/>
      <dgm:t>
        <a:bodyPr/>
        <a:lstStyle/>
        <a:p>
          <a:endParaRPr lang="tr-TR" sz="1400">
            <a:latin typeface="Arial Rounded MT Bold" panose="020F0704030504030204" pitchFamily="34" charset="0"/>
          </a:endParaRPr>
        </a:p>
      </dgm:t>
    </dgm:pt>
    <dgm:pt modelId="{F342269E-ECE0-44BC-8504-7DFA654FA23A}">
      <dgm:prSet phldrT="[Text]" custT="1"/>
      <dgm:spPr>
        <a:xfrm rot="16200000">
          <a:off x="2866067" y="1598877"/>
          <a:ext cx="1423474" cy="2945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tr-TR" sz="5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TENDER</a:t>
          </a:r>
        </a:p>
      </dgm:t>
    </dgm:pt>
    <dgm:pt modelId="{2283A265-FA87-49A4-85D2-4CCFE184165D}" type="parTrans" cxnId="{0483DDB7-67F8-4C23-B528-6BBD8309CE8A}">
      <dgm:prSet/>
      <dgm:spPr/>
      <dgm:t>
        <a:bodyPr/>
        <a:lstStyle/>
        <a:p>
          <a:endParaRPr lang="tr-TR" sz="1400">
            <a:latin typeface="Arial Rounded MT Bold" panose="020F0704030504030204" pitchFamily="34" charset="0"/>
          </a:endParaRPr>
        </a:p>
      </dgm:t>
    </dgm:pt>
    <dgm:pt modelId="{F5F4A3B7-A493-4797-8134-ACFF17D12048}" type="sibTrans" cxnId="{0483DDB7-67F8-4C23-B528-6BBD8309CE8A}">
      <dgm:prSet/>
      <dgm:spPr/>
      <dgm:t>
        <a:bodyPr/>
        <a:lstStyle/>
        <a:p>
          <a:endParaRPr lang="tr-TR" sz="1400">
            <a:latin typeface="Arial Rounded MT Bold" panose="020F0704030504030204" pitchFamily="34" charset="0"/>
          </a:endParaRPr>
        </a:p>
      </dgm:t>
    </dgm:pt>
    <dgm:pt modelId="{4918F401-0F11-4025-A986-5700D0572E89}">
      <dgm:prSet phldrT="[Text]" custT="1"/>
      <dgm:spPr>
        <a:xfrm rot="16200000">
          <a:off x="4905452" y="1598877"/>
          <a:ext cx="1423474" cy="2945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tr-TR" sz="5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CONTRACTING</a:t>
          </a:r>
        </a:p>
      </dgm:t>
    </dgm:pt>
    <dgm:pt modelId="{222B39B9-126E-4F7E-B98D-121A0AF7CEB2}" type="parTrans" cxnId="{9A09689E-6FC5-4350-9A71-FD3B19DA9077}">
      <dgm:prSet/>
      <dgm:spPr/>
      <dgm:t>
        <a:bodyPr/>
        <a:lstStyle/>
        <a:p>
          <a:endParaRPr lang="tr-TR" sz="1400">
            <a:latin typeface="Arial Rounded MT Bold" panose="020F0704030504030204" pitchFamily="34" charset="0"/>
          </a:endParaRPr>
        </a:p>
      </dgm:t>
    </dgm:pt>
    <dgm:pt modelId="{E3D0C70B-C4CE-4D3E-B1BF-BA1C42DEC79A}" type="sibTrans" cxnId="{9A09689E-6FC5-4350-9A71-FD3B19DA9077}">
      <dgm:prSet/>
      <dgm:spPr/>
      <dgm:t>
        <a:bodyPr/>
        <a:lstStyle/>
        <a:p>
          <a:endParaRPr lang="tr-TR" sz="1400">
            <a:latin typeface="Arial Rounded MT Bold" panose="020F0704030504030204" pitchFamily="34" charset="0"/>
          </a:endParaRPr>
        </a:p>
      </dgm:t>
    </dgm:pt>
    <dgm:pt modelId="{F364F6B6-47D5-4D28-B13A-5A3966FF7E50}">
      <dgm:prSet phldrT="[Text]" custT="1"/>
      <dgm:spPr>
        <a:xfrm>
          <a:off x="349309" y="494457"/>
          <a:ext cx="1310028" cy="196341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/>
          <a:r>
            <a:rPr lang="tr-TR" sz="1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Strategy</a:t>
          </a:r>
          <a:r>
            <a:rPr lang="tr-TR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 </a:t>
          </a:r>
          <a:r>
            <a:rPr lang="tr-TR" sz="1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Papers</a:t>
          </a:r>
          <a:r>
            <a:rPr lang="tr-TR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 </a:t>
          </a:r>
        </a:p>
        <a:p>
          <a:pPr algn="r"/>
          <a:endParaRPr lang="tr-TR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algn="r"/>
          <a:r>
            <a:rPr lang="tr-TR" sz="1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Medium</a:t>
          </a:r>
          <a:r>
            <a:rPr lang="tr-TR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 </a:t>
          </a:r>
          <a:r>
            <a:rPr lang="tr-TR" sz="1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Term</a:t>
          </a:r>
          <a:r>
            <a:rPr lang="tr-TR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 Program</a:t>
          </a:r>
        </a:p>
        <a:p>
          <a:pPr algn="r"/>
          <a:endParaRPr lang="tr-TR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algn="r"/>
          <a:r>
            <a:rPr lang="tr-TR" sz="1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Sector</a:t>
          </a:r>
          <a:r>
            <a:rPr lang="tr-TR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 </a:t>
          </a:r>
          <a:r>
            <a:rPr lang="tr-TR" sz="1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Strategies</a:t>
          </a:r>
          <a:endParaRPr lang="tr-TR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FFEDD921-070D-4FE6-A5AC-BD153D33DF0A}" type="parTrans" cxnId="{E9AD3BE7-643E-4955-A2FF-59AA3F4DE50E}">
      <dgm:prSet/>
      <dgm:spPr/>
      <dgm:t>
        <a:bodyPr/>
        <a:lstStyle/>
        <a:p>
          <a:endParaRPr lang="tr-TR" sz="1400">
            <a:latin typeface="Arial Rounded MT Bold" panose="020F0704030504030204" pitchFamily="34" charset="0"/>
          </a:endParaRPr>
        </a:p>
      </dgm:t>
    </dgm:pt>
    <dgm:pt modelId="{1397613C-D14D-45A4-84E1-E80247C46425}" type="sibTrans" cxnId="{E9AD3BE7-643E-4955-A2FF-59AA3F4DE50E}">
      <dgm:prSet/>
      <dgm:spPr/>
      <dgm:t>
        <a:bodyPr/>
        <a:lstStyle/>
        <a:p>
          <a:endParaRPr lang="tr-TR" sz="1400">
            <a:latin typeface="Arial Rounded MT Bold" panose="020F0704030504030204" pitchFamily="34" charset="0"/>
          </a:endParaRPr>
        </a:p>
      </dgm:t>
    </dgm:pt>
    <dgm:pt modelId="{22F768B8-AFE7-4192-97FF-1190BE31BCA0}">
      <dgm:prSet phldrT="[Text]" custT="1"/>
      <dgm:spPr>
        <a:xfrm>
          <a:off x="2225888" y="494457"/>
          <a:ext cx="981706" cy="196341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/>
          <a:endParaRPr lang="tr-TR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algn="r"/>
          <a:r>
            <a:rPr lang="tr-TR" sz="1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Social</a:t>
          </a:r>
          <a:endParaRPr lang="tr-TR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AC696B4F-28E9-4FC1-8D64-323A013E05F9}" type="parTrans" cxnId="{A9FE1073-12EC-44A3-BCC8-0C6A74644341}">
      <dgm:prSet/>
      <dgm:spPr/>
      <dgm:t>
        <a:bodyPr/>
        <a:lstStyle/>
        <a:p>
          <a:endParaRPr lang="tr-TR" sz="1400">
            <a:latin typeface="Arial Rounded MT Bold" panose="020F0704030504030204" pitchFamily="34" charset="0"/>
          </a:endParaRPr>
        </a:p>
      </dgm:t>
    </dgm:pt>
    <dgm:pt modelId="{27762802-936B-401C-ADF1-13BF54DB43C7}" type="sibTrans" cxnId="{A9FE1073-12EC-44A3-BCC8-0C6A74644341}">
      <dgm:prSet/>
      <dgm:spPr/>
      <dgm:t>
        <a:bodyPr/>
        <a:lstStyle/>
        <a:p>
          <a:endParaRPr lang="tr-TR" sz="1400">
            <a:latin typeface="Arial Rounded MT Bold" panose="020F0704030504030204" pitchFamily="34" charset="0"/>
          </a:endParaRPr>
        </a:p>
      </dgm:t>
    </dgm:pt>
    <dgm:pt modelId="{478BBB9C-FAB7-41D6-8A09-5EC1FA2E6B51}">
      <dgm:prSet phldrT="[Text]" custT="1"/>
      <dgm:spPr>
        <a:xfrm>
          <a:off x="3774145" y="494457"/>
          <a:ext cx="1472834" cy="196341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/>
          <a:r>
            <a:rPr lang="tr-TR" sz="1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Contract</a:t>
          </a:r>
          <a:r>
            <a:rPr lang="tr-TR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 </a:t>
          </a:r>
          <a:r>
            <a:rPr lang="tr-TR" sz="1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Drafting</a:t>
          </a:r>
          <a:endParaRPr lang="tr-TR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6E5D6FD4-978F-4F1E-A8C6-19CB89978FB5}" type="parTrans" cxnId="{0247683A-C8EC-47E0-9195-0C2041DF4A2E}">
      <dgm:prSet/>
      <dgm:spPr/>
      <dgm:t>
        <a:bodyPr/>
        <a:lstStyle/>
        <a:p>
          <a:endParaRPr lang="tr-TR" sz="1400">
            <a:latin typeface="Arial Rounded MT Bold" panose="020F0704030504030204" pitchFamily="34" charset="0"/>
          </a:endParaRPr>
        </a:p>
      </dgm:t>
    </dgm:pt>
    <dgm:pt modelId="{7F9160B0-7DFA-4A69-AEFB-631B212EDAF8}" type="sibTrans" cxnId="{0247683A-C8EC-47E0-9195-0C2041DF4A2E}">
      <dgm:prSet/>
      <dgm:spPr/>
      <dgm:t>
        <a:bodyPr/>
        <a:lstStyle/>
        <a:p>
          <a:endParaRPr lang="tr-TR" sz="1400">
            <a:latin typeface="Arial Rounded MT Bold" panose="020F0704030504030204" pitchFamily="34" charset="0"/>
          </a:endParaRPr>
        </a:p>
      </dgm:t>
    </dgm:pt>
    <dgm:pt modelId="{99A9083B-9410-4E57-A2FF-7E0106A7310C}">
      <dgm:prSet phldrT="[Text]" custT="1"/>
      <dgm:spPr>
        <a:xfrm>
          <a:off x="3774145" y="494457"/>
          <a:ext cx="1472834" cy="196341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/>
          <a:endParaRPr lang="tr-TR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algn="r"/>
          <a:r>
            <a:rPr lang="tr-TR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Technical </a:t>
          </a:r>
          <a:r>
            <a:rPr lang="tr-TR" sz="1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Specification</a:t>
          </a:r>
          <a:endParaRPr lang="tr-TR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algn="r"/>
          <a:endParaRPr lang="tr-TR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algn="r"/>
          <a:r>
            <a:rPr lang="tr-TR" sz="1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Debt</a:t>
          </a:r>
          <a:r>
            <a:rPr lang="tr-TR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 </a:t>
          </a:r>
          <a:r>
            <a:rPr lang="tr-TR" sz="1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Assumption</a:t>
          </a:r>
          <a:r>
            <a:rPr lang="tr-TR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 </a:t>
          </a:r>
          <a:r>
            <a:rPr lang="tr-TR" sz="1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Procedures</a:t>
          </a:r>
          <a:endParaRPr lang="tr-TR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91305C71-B43E-4082-B4EA-10FD0A1AD7AB}" type="parTrans" cxnId="{4CD91F92-F508-4680-99B2-E736C475BF88}">
      <dgm:prSet/>
      <dgm:spPr/>
      <dgm:t>
        <a:bodyPr/>
        <a:lstStyle/>
        <a:p>
          <a:endParaRPr lang="tr-TR" sz="1400">
            <a:latin typeface="Arial Rounded MT Bold" panose="020F0704030504030204" pitchFamily="34" charset="0"/>
          </a:endParaRPr>
        </a:p>
      </dgm:t>
    </dgm:pt>
    <dgm:pt modelId="{6562499F-CB6C-4D63-921D-76A7A47133E9}" type="sibTrans" cxnId="{4CD91F92-F508-4680-99B2-E736C475BF88}">
      <dgm:prSet/>
      <dgm:spPr/>
      <dgm:t>
        <a:bodyPr/>
        <a:lstStyle/>
        <a:p>
          <a:endParaRPr lang="tr-TR" sz="1400">
            <a:latin typeface="Arial Rounded MT Bold" panose="020F0704030504030204" pitchFamily="34" charset="0"/>
          </a:endParaRPr>
        </a:p>
      </dgm:t>
    </dgm:pt>
    <dgm:pt modelId="{0692C373-1C6E-4850-AAAD-8E2ED9D7345A}">
      <dgm:prSet phldrT="[Text]" custT="1"/>
      <dgm:spPr>
        <a:xfrm>
          <a:off x="5813531" y="494457"/>
          <a:ext cx="1355147" cy="196341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/>
          <a:r>
            <a:rPr lang="tr-TR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SPV </a:t>
          </a:r>
          <a:r>
            <a:rPr lang="tr-TR" sz="1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Establishment</a:t>
          </a:r>
          <a:endParaRPr lang="tr-TR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D53EC04C-B7D9-4CEB-BAB0-4338C28BCFB0}" type="parTrans" cxnId="{1C9DCB24-724A-4FA6-A462-724712043201}">
      <dgm:prSet/>
      <dgm:spPr/>
      <dgm:t>
        <a:bodyPr/>
        <a:lstStyle/>
        <a:p>
          <a:endParaRPr lang="tr-TR" sz="1400">
            <a:latin typeface="Arial Rounded MT Bold" panose="020F0704030504030204" pitchFamily="34" charset="0"/>
          </a:endParaRPr>
        </a:p>
      </dgm:t>
    </dgm:pt>
    <dgm:pt modelId="{3F9BD5EF-4459-499C-B5ED-EABFDC845ED4}" type="sibTrans" cxnId="{1C9DCB24-724A-4FA6-A462-724712043201}">
      <dgm:prSet/>
      <dgm:spPr/>
      <dgm:t>
        <a:bodyPr/>
        <a:lstStyle/>
        <a:p>
          <a:endParaRPr lang="tr-TR" sz="1400">
            <a:latin typeface="Arial Rounded MT Bold" panose="020F0704030504030204" pitchFamily="34" charset="0"/>
          </a:endParaRPr>
        </a:p>
      </dgm:t>
    </dgm:pt>
    <dgm:pt modelId="{A5CEF4C9-C7EF-4DB7-AE66-6D8CFCC560A8}">
      <dgm:prSet phldrT="[Text]" custT="1"/>
      <dgm:spPr>
        <a:xfrm>
          <a:off x="5813531" y="494457"/>
          <a:ext cx="1355147" cy="1963413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pPr algn="r"/>
          <a:endParaRPr lang="tr-TR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algn="r"/>
          <a:r>
            <a:rPr lang="tr-TR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Land Delivery</a:t>
          </a:r>
        </a:p>
        <a:p>
          <a:pPr algn="r"/>
          <a:endParaRPr lang="tr-TR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algn="r"/>
          <a:r>
            <a:rPr lang="tr-TR" sz="10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Financial </a:t>
          </a:r>
          <a:r>
            <a:rPr lang="tr-TR" sz="10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Closure</a:t>
          </a:r>
          <a:endParaRPr lang="tr-TR" sz="10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algn="l"/>
          <a:endParaRPr lang="tr-TR" sz="8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</dgm:t>
    </dgm:pt>
    <dgm:pt modelId="{C7AE25BD-6086-4285-82BC-26F6F7775732}" type="parTrans" cxnId="{644BFBA1-934B-4B11-87B3-B3EBDBD07D89}">
      <dgm:prSet/>
      <dgm:spPr/>
      <dgm:t>
        <a:bodyPr/>
        <a:lstStyle/>
        <a:p>
          <a:endParaRPr lang="tr-TR" sz="1400">
            <a:latin typeface="Arial Rounded MT Bold" panose="020F0704030504030204" pitchFamily="34" charset="0"/>
          </a:endParaRPr>
        </a:p>
      </dgm:t>
    </dgm:pt>
    <dgm:pt modelId="{AEAD0EE2-C6DA-4BEE-9CFF-3BC7E44A130B}" type="sibTrans" cxnId="{644BFBA1-934B-4B11-87B3-B3EBDBD07D89}">
      <dgm:prSet/>
      <dgm:spPr/>
      <dgm:t>
        <a:bodyPr/>
        <a:lstStyle/>
        <a:p>
          <a:endParaRPr lang="tr-TR" sz="1400">
            <a:latin typeface="Arial Rounded MT Bold" panose="020F0704030504030204" pitchFamily="34" charset="0"/>
          </a:endParaRPr>
        </a:p>
      </dgm:t>
    </dgm:pt>
    <dgm:pt modelId="{FF032745-861B-41F5-A5DD-85A26DAF1BE2}">
      <dgm:prSet phldrT="[Text]" custT="1"/>
      <dgm:spPr>
        <a:xfrm rot="16200000">
          <a:off x="6827151" y="1598877"/>
          <a:ext cx="1423474" cy="294512"/>
        </a:xfrm>
        <a:prstGeom prst="rect">
          <a:avLst/>
        </a:prstGeom>
        <a:noFill/>
        <a:ln>
          <a:noFill/>
        </a:ln>
        <a:effectLst/>
      </dgm:spPr>
      <dgm:t>
        <a:bodyPr/>
        <a:lstStyle/>
        <a:p>
          <a:r>
            <a:rPr lang="tr-TR" sz="5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CONSTRUCTION</a:t>
          </a:r>
          <a:r>
            <a:rPr lang="tr-TR" sz="5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 &amp; </a:t>
          </a:r>
          <a:r>
            <a:rPr lang="tr-TR" sz="500" b="1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OPERATION</a:t>
          </a:r>
        </a:p>
      </dgm:t>
    </dgm:pt>
    <dgm:pt modelId="{F12D1F26-067C-47F7-B7DD-AA4A515DCB28}" type="parTrans" cxnId="{9A7540FA-A142-4026-8C8C-A21ECFD79485}">
      <dgm:prSet/>
      <dgm:spPr/>
      <dgm:t>
        <a:bodyPr/>
        <a:lstStyle/>
        <a:p>
          <a:endParaRPr lang="tr-TR" sz="1400">
            <a:latin typeface="Arial Rounded MT Bold" panose="020F0704030504030204" pitchFamily="34" charset="0"/>
          </a:endParaRPr>
        </a:p>
      </dgm:t>
    </dgm:pt>
    <dgm:pt modelId="{34AF35A9-5ADB-4BB1-BAF2-5BB8E87015A2}" type="sibTrans" cxnId="{9A7540FA-A142-4026-8C8C-A21ECFD79485}">
      <dgm:prSet/>
      <dgm:spPr/>
      <dgm:t>
        <a:bodyPr/>
        <a:lstStyle/>
        <a:p>
          <a:endParaRPr lang="tr-TR" sz="1400">
            <a:latin typeface="Arial Rounded MT Bold" panose="020F0704030504030204" pitchFamily="34" charset="0"/>
          </a:endParaRPr>
        </a:p>
      </dgm:t>
    </dgm:pt>
    <dgm:pt modelId="{103ED506-FB2C-4D70-910E-03234C27B345}" type="pres">
      <dgm:prSet presAssocID="{303CD897-7A43-43DB-A9B3-7AF9AFF9C8A3}" presName="Name0" presStyleCnt="0">
        <dgm:presLayoutVars>
          <dgm:chMax val="7"/>
          <dgm:chPref val="7"/>
          <dgm:dir/>
          <dgm:animOne val="branch"/>
          <dgm:animLvl val="lvl"/>
        </dgm:presLayoutVars>
      </dgm:prSet>
      <dgm:spPr/>
    </dgm:pt>
    <dgm:pt modelId="{469FB58B-E804-4357-B88C-49044F38514A}" type="pres">
      <dgm:prSet presAssocID="{EA5225F1-75BA-4CCC-8084-9BC1C0FCD2DC}" presName="ParentComposite" presStyleCnt="0"/>
      <dgm:spPr/>
    </dgm:pt>
    <dgm:pt modelId="{C9A65AF2-BAFD-4EB7-8DB6-FA8237EBF516}" type="pres">
      <dgm:prSet presAssocID="{EA5225F1-75BA-4CCC-8084-9BC1C0FCD2DC}" presName="Chord" presStyleLbl="bgShp" presStyleIdx="0" presStyleCnt="5"/>
      <dgm:spPr>
        <a:xfrm>
          <a:off x="5711" y="494457"/>
          <a:ext cx="490853" cy="490853"/>
        </a:xfrm>
        <a:prstGeom prst="chord">
          <a:avLst>
            <a:gd name="adj1" fmla="val 4800000"/>
            <a:gd name="adj2" fmla="val 1680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0F60B7DF-EB18-4E52-AD69-7674F9144B29}" type="pres">
      <dgm:prSet presAssocID="{EA5225F1-75BA-4CCC-8084-9BC1C0FCD2DC}" presName="Pie" presStyleLbl="alignNode1" presStyleIdx="0" presStyleCnt="5"/>
      <dgm:spPr>
        <a:xfrm>
          <a:off x="54797" y="543542"/>
          <a:ext cx="392682" cy="392682"/>
        </a:xfrm>
        <a:prstGeom prst="pie">
          <a:avLst>
            <a:gd name="adj1" fmla="val 14040000"/>
            <a:gd name="adj2" fmla="val 1620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</a:ln>
        <a:effectLst/>
      </dgm:spPr>
    </dgm:pt>
    <dgm:pt modelId="{CDF80D82-53AE-4AFD-ABCF-3498D5BC4E72}" type="pres">
      <dgm:prSet presAssocID="{EA5225F1-75BA-4CCC-8084-9BC1C0FCD2DC}" presName="Parent" presStyleLbl="revTx" presStyleIdx="0" presStyleCnt="9">
        <dgm:presLayoutVars>
          <dgm:chMax val="1"/>
          <dgm:chPref val="1"/>
          <dgm:bulletEnabled val="1"/>
        </dgm:presLayoutVars>
      </dgm:prSet>
      <dgm:spPr/>
    </dgm:pt>
    <dgm:pt modelId="{FF16A087-177F-4EFE-8E1F-C6E72F12DD5F}" type="pres">
      <dgm:prSet presAssocID="{1397613C-D14D-45A4-84E1-E80247C46425}" presName="negSibTrans" presStyleCnt="0"/>
      <dgm:spPr/>
    </dgm:pt>
    <dgm:pt modelId="{5695C913-A435-4DE8-AAE0-756AA9B5E044}" type="pres">
      <dgm:prSet presAssocID="{EA5225F1-75BA-4CCC-8084-9BC1C0FCD2DC}" presName="composite" presStyleCnt="0"/>
      <dgm:spPr/>
    </dgm:pt>
    <dgm:pt modelId="{72ECB734-8867-4F90-819C-DA7C0D124A62}" type="pres">
      <dgm:prSet presAssocID="{EA5225F1-75BA-4CCC-8084-9BC1C0FCD2DC}" presName="Child" presStyleLbl="revTx" presStyleIdx="1" presStyleCnt="9" custScaleX="133444">
        <dgm:presLayoutVars>
          <dgm:chMax val="0"/>
          <dgm:chPref val="0"/>
          <dgm:bulletEnabled val="1"/>
        </dgm:presLayoutVars>
      </dgm:prSet>
      <dgm:spPr/>
    </dgm:pt>
    <dgm:pt modelId="{85B36E80-E75A-4C6F-B861-79A08B293BFC}" type="pres">
      <dgm:prSet presAssocID="{4A6789FD-D318-4A52-93EB-24B53C4B0EE9}" presName="sibTrans" presStyleCnt="0"/>
      <dgm:spPr/>
    </dgm:pt>
    <dgm:pt modelId="{8703BD28-9BC8-42D9-ACF1-B4762B2744FD}" type="pres">
      <dgm:prSet presAssocID="{D4404884-4873-4753-A84C-1F3EF00E3018}" presName="ParentComposite" presStyleCnt="0"/>
      <dgm:spPr/>
    </dgm:pt>
    <dgm:pt modelId="{88127E89-9D26-4F70-98E3-F092B9FA4424}" type="pres">
      <dgm:prSet presAssocID="{D4404884-4873-4753-A84C-1F3EF00E3018}" presName="Chord" presStyleLbl="bgShp" presStyleIdx="1" presStyleCnt="5" custLinFactNeighborY="-7253"/>
      <dgm:spPr>
        <a:xfrm>
          <a:off x="1882291" y="545847"/>
          <a:ext cx="490853" cy="490853"/>
        </a:xfrm>
        <a:prstGeom prst="chord">
          <a:avLst>
            <a:gd name="adj1" fmla="val 4800000"/>
            <a:gd name="adj2" fmla="val 1680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625C3D52-AA2F-4A72-A1CA-DBA2CF556A10}" type="pres">
      <dgm:prSet presAssocID="{D4404884-4873-4753-A84C-1F3EF00E3018}" presName="Pie" presStyleLbl="alignNode1" presStyleIdx="1" presStyleCnt="5"/>
      <dgm:spPr>
        <a:xfrm>
          <a:off x="1931376" y="630534"/>
          <a:ext cx="392682" cy="392682"/>
        </a:xfrm>
        <a:prstGeom prst="pie">
          <a:avLst>
            <a:gd name="adj1" fmla="val 11880000"/>
            <a:gd name="adj2" fmla="val 16200000"/>
          </a:avLst>
        </a:prstGeom>
        <a:solidFill>
          <a:srgbClr val="C0504D">
            <a:hueOff val="1170380"/>
            <a:satOff val="-1460"/>
            <a:lumOff val="343"/>
            <a:alphaOff val="0"/>
          </a:srgbClr>
        </a:solidFill>
        <a:ln w="25400" cap="flat" cmpd="sng" algn="ctr">
          <a:solidFill>
            <a:srgbClr val="C0504D">
              <a:hueOff val="1170380"/>
              <a:satOff val="-1460"/>
              <a:lumOff val="343"/>
              <a:alphaOff val="0"/>
            </a:srgbClr>
          </a:solidFill>
          <a:prstDash val="solid"/>
        </a:ln>
        <a:effectLst/>
      </dgm:spPr>
    </dgm:pt>
    <dgm:pt modelId="{763964B3-15AD-4670-8DC1-7F510063B105}" type="pres">
      <dgm:prSet presAssocID="{D4404884-4873-4753-A84C-1F3EF00E3018}" presName="Parent" presStyleLbl="revTx" presStyleIdx="2" presStyleCnt="9" custScaleY="75555" custLinFactNeighborX="10286" custLinFactNeighborY="-11618">
        <dgm:presLayoutVars>
          <dgm:chMax val="1"/>
          <dgm:chPref val="1"/>
          <dgm:bulletEnabled val="1"/>
        </dgm:presLayoutVars>
      </dgm:prSet>
      <dgm:spPr/>
    </dgm:pt>
    <dgm:pt modelId="{3E7D87DE-F9CC-4B2E-B322-FD6B51457271}" type="pres">
      <dgm:prSet presAssocID="{501665FF-AE2C-4F00-A356-58B8B008AF89}" presName="negSibTrans" presStyleCnt="0"/>
      <dgm:spPr/>
    </dgm:pt>
    <dgm:pt modelId="{B59BF2CA-487A-4D87-8E02-7BEDD7042C86}" type="pres">
      <dgm:prSet presAssocID="{D4404884-4873-4753-A84C-1F3EF00E3018}" presName="composite" presStyleCnt="0"/>
      <dgm:spPr/>
    </dgm:pt>
    <dgm:pt modelId="{F97C9030-1944-49A4-899E-23EBA674F40D}" type="pres">
      <dgm:prSet presAssocID="{D4404884-4873-4753-A84C-1F3EF00E3018}" presName="Child" presStyleLbl="revTx" presStyleIdx="3" presStyleCnt="9" custScaleX="134479">
        <dgm:presLayoutVars>
          <dgm:chMax val="0"/>
          <dgm:chPref val="0"/>
          <dgm:bulletEnabled val="1"/>
        </dgm:presLayoutVars>
      </dgm:prSet>
      <dgm:spPr/>
    </dgm:pt>
    <dgm:pt modelId="{F34A4518-79BD-446E-B104-B32787E8FC38}" type="pres">
      <dgm:prSet presAssocID="{0A45161D-C671-4BB2-8B67-050F62BDD748}" presName="sibTrans" presStyleCnt="0"/>
      <dgm:spPr/>
    </dgm:pt>
    <dgm:pt modelId="{906B2FF0-91B7-453C-BCA0-E234D7AB083A}" type="pres">
      <dgm:prSet presAssocID="{F342269E-ECE0-44BC-8504-7DFA654FA23A}" presName="ParentComposite" presStyleCnt="0"/>
      <dgm:spPr/>
    </dgm:pt>
    <dgm:pt modelId="{2030791F-8DE3-4AFB-9D06-7704017A8ABB}" type="pres">
      <dgm:prSet presAssocID="{F342269E-ECE0-44BC-8504-7DFA654FA23A}" presName="Chord" presStyleLbl="bgShp" presStyleIdx="2" presStyleCnt="5"/>
      <dgm:spPr>
        <a:xfrm>
          <a:off x="3430548" y="494457"/>
          <a:ext cx="490853" cy="490853"/>
        </a:xfrm>
        <a:prstGeom prst="chord">
          <a:avLst>
            <a:gd name="adj1" fmla="val 4800000"/>
            <a:gd name="adj2" fmla="val 1680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4EE795E1-D635-4DF5-861C-1F7F5E90CFD3}" type="pres">
      <dgm:prSet presAssocID="{F342269E-ECE0-44BC-8504-7DFA654FA23A}" presName="Pie" presStyleLbl="alignNode1" presStyleIdx="2" presStyleCnt="5"/>
      <dgm:spPr>
        <a:xfrm>
          <a:off x="3479633" y="543542"/>
          <a:ext cx="392682" cy="392682"/>
        </a:xfrm>
        <a:prstGeom prst="pie">
          <a:avLst>
            <a:gd name="adj1" fmla="val 9720000"/>
            <a:gd name="adj2" fmla="val 16200000"/>
          </a:avLst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rgbClr val="C0504D">
              <a:hueOff val="2340759"/>
              <a:satOff val="-2919"/>
              <a:lumOff val="686"/>
              <a:alphaOff val="0"/>
            </a:srgbClr>
          </a:solidFill>
          <a:prstDash val="solid"/>
        </a:ln>
        <a:effectLst/>
      </dgm:spPr>
    </dgm:pt>
    <dgm:pt modelId="{5A98BD6A-FEA1-4DC4-9150-ED98D4DBCA16}" type="pres">
      <dgm:prSet presAssocID="{F342269E-ECE0-44BC-8504-7DFA654FA23A}" presName="Parent" presStyleLbl="revTx" presStyleIdx="4" presStyleCnt="9">
        <dgm:presLayoutVars>
          <dgm:chMax val="1"/>
          <dgm:chPref val="1"/>
          <dgm:bulletEnabled val="1"/>
        </dgm:presLayoutVars>
      </dgm:prSet>
      <dgm:spPr/>
    </dgm:pt>
    <dgm:pt modelId="{FBF81E76-9DA4-4B4B-B698-952AFE0B5684}" type="pres">
      <dgm:prSet presAssocID="{7F9160B0-7DFA-4A69-AEFB-631B212EDAF8}" presName="negSibTrans" presStyleCnt="0"/>
      <dgm:spPr/>
    </dgm:pt>
    <dgm:pt modelId="{81A52C46-3052-4140-80E8-8ED0EEA4C3E3}" type="pres">
      <dgm:prSet presAssocID="{F342269E-ECE0-44BC-8504-7DFA654FA23A}" presName="composite" presStyleCnt="0"/>
      <dgm:spPr/>
    </dgm:pt>
    <dgm:pt modelId="{B559365F-B174-4494-9D63-37F667FE1CD6}" type="pres">
      <dgm:prSet presAssocID="{F342269E-ECE0-44BC-8504-7DFA654FA23A}" presName="Child" presStyleLbl="revTx" presStyleIdx="5" presStyleCnt="9" custScaleX="183796">
        <dgm:presLayoutVars>
          <dgm:chMax val="0"/>
          <dgm:chPref val="0"/>
          <dgm:bulletEnabled val="1"/>
        </dgm:presLayoutVars>
      </dgm:prSet>
      <dgm:spPr/>
    </dgm:pt>
    <dgm:pt modelId="{ADCE9E1F-E443-4D3F-8023-663820BE6193}" type="pres">
      <dgm:prSet presAssocID="{F5F4A3B7-A493-4797-8134-ACFF17D12048}" presName="sibTrans" presStyleCnt="0"/>
      <dgm:spPr/>
    </dgm:pt>
    <dgm:pt modelId="{D4E2E2D9-7D4F-4A03-966B-E38A11FB98C7}" type="pres">
      <dgm:prSet presAssocID="{4918F401-0F11-4025-A986-5700D0572E89}" presName="ParentComposite" presStyleCnt="0"/>
      <dgm:spPr/>
    </dgm:pt>
    <dgm:pt modelId="{795F7E57-84D3-4426-A320-F01EE668C13F}" type="pres">
      <dgm:prSet presAssocID="{4918F401-0F11-4025-A986-5700D0572E89}" presName="Chord" presStyleLbl="bgShp" presStyleIdx="3" presStyleCnt="5"/>
      <dgm:spPr>
        <a:xfrm>
          <a:off x="5469934" y="494457"/>
          <a:ext cx="490853" cy="490853"/>
        </a:xfrm>
        <a:prstGeom prst="chord">
          <a:avLst>
            <a:gd name="adj1" fmla="val 4800000"/>
            <a:gd name="adj2" fmla="val 1680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9C182225-1867-46BC-9AD9-3D3FE6FF8630}" type="pres">
      <dgm:prSet presAssocID="{4918F401-0F11-4025-A986-5700D0572E89}" presName="Pie" presStyleLbl="alignNode1" presStyleIdx="3" presStyleCnt="5"/>
      <dgm:spPr>
        <a:xfrm>
          <a:off x="5519019" y="543542"/>
          <a:ext cx="392682" cy="392682"/>
        </a:xfrm>
        <a:prstGeom prst="pie">
          <a:avLst>
            <a:gd name="adj1" fmla="val 7560000"/>
            <a:gd name="adj2" fmla="val 16200000"/>
          </a:avLst>
        </a:prstGeom>
        <a:solidFill>
          <a:srgbClr val="C0504D">
            <a:hueOff val="3511139"/>
            <a:satOff val="-4379"/>
            <a:lumOff val="1030"/>
            <a:alphaOff val="0"/>
          </a:srgbClr>
        </a:solidFill>
        <a:ln w="25400" cap="flat" cmpd="sng" algn="ctr">
          <a:solidFill>
            <a:srgbClr val="C0504D">
              <a:hueOff val="3511139"/>
              <a:satOff val="-4379"/>
              <a:lumOff val="1030"/>
              <a:alphaOff val="0"/>
            </a:srgbClr>
          </a:solidFill>
          <a:prstDash val="solid"/>
        </a:ln>
        <a:effectLst/>
      </dgm:spPr>
    </dgm:pt>
    <dgm:pt modelId="{6133DB58-403F-445C-897E-487183078499}" type="pres">
      <dgm:prSet presAssocID="{4918F401-0F11-4025-A986-5700D0572E89}" presName="Parent" presStyleLbl="revTx" presStyleIdx="6" presStyleCnt="9">
        <dgm:presLayoutVars>
          <dgm:chMax val="1"/>
          <dgm:chPref val="1"/>
          <dgm:bulletEnabled val="1"/>
        </dgm:presLayoutVars>
      </dgm:prSet>
      <dgm:spPr/>
    </dgm:pt>
    <dgm:pt modelId="{D99C127B-4ACD-4BFE-AD75-2D75A728374B}" type="pres">
      <dgm:prSet presAssocID="{3F9BD5EF-4459-499C-B5ED-EABFDC845ED4}" presName="negSibTrans" presStyleCnt="0"/>
      <dgm:spPr/>
    </dgm:pt>
    <dgm:pt modelId="{B8558FE7-FC7F-483C-9140-2F005A41A405}" type="pres">
      <dgm:prSet presAssocID="{4918F401-0F11-4025-A986-5700D0572E89}" presName="composite" presStyleCnt="0"/>
      <dgm:spPr/>
    </dgm:pt>
    <dgm:pt modelId="{5DDBF0F9-B2D8-445B-95D6-13D7B81B1FE6}" type="pres">
      <dgm:prSet presAssocID="{4918F401-0F11-4025-A986-5700D0572E89}" presName="Child" presStyleLbl="revTx" presStyleIdx="7" presStyleCnt="9" custScaleX="195784">
        <dgm:presLayoutVars>
          <dgm:chMax val="0"/>
          <dgm:chPref val="0"/>
          <dgm:bulletEnabled val="1"/>
        </dgm:presLayoutVars>
      </dgm:prSet>
      <dgm:spPr/>
    </dgm:pt>
    <dgm:pt modelId="{E9CF7606-3D88-4805-A792-E7648730D22B}" type="pres">
      <dgm:prSet presAssocID="{E3D0C70B-C4CE-4D3E-B1BF-BA1C42DEC79A}" presName="sibTrans" presStyleCnt="0"/>
      <dgm:spPr/>
    </dgm:pt>
    <dgm:pt modelId="{A982E4B3-C2E4-411D-BA9D-4B8E9E056F32}" type="pres">
      <dgm:prSet presAssocID="{FF032745-861B-41F5-A5DD-85A26DAF1BE2}" presName="ParentComposite" presStyleCnt="0"/>
      <dgm:spPr/>
    </dgm:pt>
    <dgm:pt modelId="{B8970E98-F9BF-431F-A647-892A3C6F4CBC}" type="pres">
      <dgm:prSet presAssocID="{FF032745-861B-41F5-A5DD-85A26DAF1BE2}" presName="Chord" presStyleLbl="bgShp" presStyleIdx="4" presStyleCnt="5"/>
      <dgm:spPr>
        <a:xfrm>
          <a:off x="7391632" y="494457"/>
          <a:ext cx="490853" cy="490853"/>
        </a:xfrm>
        <a:prstGeom prst="chord">
          <a:avLst>
            <a:gd name="adj1" fmla="val 4800000"/>
            <a:gd name="adj2" fmla="val 1680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gm:spPr>
    </dgm:pt>
    <dgm:pt modelId="{39EA4BA3-C458-49B5-8DF5-130889E8A14E}" type="pres">
      <dgm:prSet presAssocID="{FF032745-861B-41F5-A5DD-85A26DAF1BE2}" presName="Pie" presStyleLbl="alignNode1" presStyleIdx="4" presStyleCnt="5"/>
      <dgm:spPr>
        <a:xfrm>
          <a:off x="7440718" y="543542"/>
          <a:ext cx="392682" cy="392682"/>
        </a:xfrm>
        <a:prstGeom prst="pie">
          <a:avLst>
            <a:gd name="adj1" fmla="val 5400000"/>
            <a:gd name="adj2" fmla="val 16200000"/>
          </a:avLst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rgbClr val="C0504D">
              <a:hueOff val="4681519"/>
              <a:satOff val="-5839"/>
              <a:lumOff val="1373"/>
              <a:alphaOff val="0"/>
            </a:srgbClr>
          </a:solidFill>
          <a:prstDash val="solid"/>
        </a:ln>
        <a:effectLst/>
      </dgm:spPr>
    </dgm:pt>
    <dgm:pt modelId="{8B23D60D-ADB7-4E43-ACC5-C2F2930177B9}" type="pres">
      <dgm:prSet presAssocID="{FF032745-861B-41F5-A5DD-85A26DAF1BE2}" presName="Parent" presStyleLbl="revTx" presStyleIdx="8" presStyleCnt="9">
        <dgm:presLayoutVars>
          <dgm:chMax val="1"/>
          <dgm:chPref val="1"/>
          <dgm:bulletEnabled val="1"/>
        </dgm:presLayoutVars>
      </dgm:prSet>
      <dgm:spPr/>
    </dgm:pt>
  </dgm:ptLst>
  <dgm:cxnLst>
    <dgm:cxn modelId="{F4AC0501-4789-4B10-BE07-E5C5677569B2}" srcId="{D4404884-4873-4753-A84C-1F3EF00E3018}" destId="{75712976-B0C0-48D2-9E38-4F6124C71B79}" srcOrd="0" destOrd="0" parTransId="{2C0BBC17-D00E-4379-859D-238839AC9054}" sibTransId="{501665FF-AE2C-4F00-A356-58B8B008AF89}"/>
    <dgm:cxn modelId="{087F7D02-63F9-4908-AD58-563E42DAC3FE}" type="presOf" srcId="{22F768B8-AFE7-4192-97FF-1190BE31BCA0}" destId="{F97C9030-1944-49A4-899E-23EBA674F40D}" srcOrd="0" destOrd="1" presId="urn:microsoft.com/office/officeart/2009/3/layout/PieProcess"/>
    <dgm:cxn modelId="{8086C01A-9181-44B8-B165-4CACA06BA954}" type="presOf" srcId="{EA5225F1-75BA-4CCC-8084-9BC1C0FCD2DC}" destId="{CDF80D82-53AE-4AFD-ABCF-3498D5BC4E72}" srcOrd="0" destOrd="0" presId="urn:microsoft.com/office/officeart/2009/3/layout/PieProcess"/>
    <dgm:cxn modelId="{1C9DCB24-724A-4FA6-A462-724712043201}" srcId="{4918F401-0F11-4025-A986-5700D0572E89}" destId="{0692C373-1C6E-4850-AAAD-8E2ED9D7345A}" srcOrd="0" destOrd="0" parTransId="{D53EC04C-B7D9-4CEB-BAB0-4338C28BCFB0}" sibTransId="{3F9BD5EF-4459-499C-B5ED-EABFDC845ED4}"/>
    <dgm:cxn modelId="{A6CD7625-468B-4203-AE27-40BB616D0974}" srcId="{303CD897-7A43-43DB-A9B3-7AF9AFF9C8A3}" destId="{EA5225F1-75BA-4CCC-8084-9BC1C0FCD2DC}" srcOrd="0" destOrd="0" parTransId="{282CAFB4-B387-4C3C-B678-949607A25CAF}" sibTransId="{4A6789FD-D318-4A52-93EB-24B53C4B0EE9}"/>
    <dgm:cxn modelId="{3B78282C-002B-4040-A411-05441E593599}" type="presOf" srcId="{303CD897-7A43-43DB-A9B3-7AF9AFF9C8A3}" destId="{103ED506-FB2C-4D70-910E-03234C27B345}" srcOrd="0" destOrd="0" presId="urn:microsoft.com/office/officeart/2009/3/layout/PieProcess"/>
    <dgm:cxn modelId="{0247683A-C8EC-47E0-9195-0C2041DF4A2E}" srcId="{F342269E-ECE0-44BC-8504-7DFA654FA23A}" destId="{478BBB9C-FAB7-41D6-8A09-5EC1FA2E6B51}" srcOrd="0" destOrd="0" parTransId="{6E5D6FD4-978F-4F1E-A8C6-19CB89978FB5}" sibTransId="{7F9160B0-7DFA-4A69-AEFB-631B212EDAF8}"/>
    <dgm:cxn modelId="{2A9EE43E-C2CB-4E39-B1E5-BF642D1E6733}" type="presOf" srcId="{A5CEF4C9-C7EF-4DB7-AE66-6D8CFCC560A8}" destId="{5DDBF0F9-B2D8-445B-95D6-13D7B81B1FE6}" srcOrd="0" destOrd="1" presId="urn:microsoft.com/office/officeart/2009/3/layout/PieProcess"/>
    <dgm:cxn modelId="{87CF274E-2067-4566-BFAE-3833947437C7}" type="presOf" srcId="{478BBB9C-FAB7-41D6-8A09-5EC1FA2E6B51}" destId="{B559365F-B174-4494-9D63-37F667FE1CD6}" srcOrd="0" destOrd="0" presId="urn:microsoft.com/office/officeart/2009/3/layout/PieProcess"/>
    <dgm:cxn modelId="{73D7E46F-6437-4B63-97FA-D1FA209ECB57}" type="presOf" srcId="{75712976-B0C0-48D2-9E38-4F6124C71B79}" destId="{F97C9030-1944-49A4-899E-23EBA674F40D}" srcOrd="0" destOrd="0" presId="urn:microsoft.com/office/officeart/2009/3/layout/PieProcess"/>
    <dgm:cxn modelId="{B42D1971-31E3-4A1C-B9D8-8F54407F10B4}" type="presOf" srcId="{D4404884-4873-4753-A84C-1F3EF00E3018}" destId="{763964B3-15AD-4670-8DC1-7F510063B105}" srcOrd="0" destOrd="0" presId="urn:microsoft.com/office/officeart/2009/3/layout/PieProcess"/>
    <dgm:cxn modelId="{A9FE1073-12EC-44A3-BCC8-0C6A74644341}" srcId="{D4404884-4873-4753-A84C-1F3EF00E3018}" destId="{22F768B8-AFE7-4192-97FF-1190BE31BCA0}" srcOrd="1" destOrd="0" parTransId="{AC696B4F-28E9-4FC1-8D64-323A013E05F9}" sibTransId="{27762802-936B-401C-ADF1-13BF54DB43C7}"/>
    <dgm:cxn modelId="{A98E8154-D29E-4C46-A975-C56276FB78F2}" type="presOf" srcId="{99A9083B-9410-4E57-A2FF-7E0106A7310C}" destId="{B559365F-B174-4494-9D63-37F667FE1CD6}" srcOrd="0" destOrd="1" presId="urn:microsoft.com/office/officeart/2009/3/layout/PieProcess"/>
    <dgm:cxn modelId="{07242277-2230-4A39-836E-2D5E669A484B}" type="presOf" srcId="{F364F6B6-47D5-4D28-B13A-5A3966FF7E50}" destId="{72ECB734-8867-4F90-819C-DA7C0D124A62}" srcOrd="0" destOrd="0" presId="urn:microsoft.com/office/officeart/2009/3/layout/PieProcess"/>
    <dgm:cxn modelId="{9369EE88-21A5-4FCE-8CCC-9700ED513791}" type="presOf" srcId="{0692C373-1C6E-4850-AAAD-8E2ED9D7345A}" destId="{5DDBF0F9-B2D8-445B-95D6-13D7B81B1FE6}" srcOrd="0" destOrd="0" presId="urn:microsoft.com/office/officeart/2009/3/layout/PieProcess"/>
    <dgm:cxn modelId="{4CD91F92-F508-4680-99B2-E736C475BF88}" srcId="{F342269E-ECE0-44BC-8504-7DFA654FA23A}" destId="{99A9083B-9410-4E57-A2FF-7E0106A7310C}" srcOrd="1" destOrd="0" parTransId="{91305C71-B43E-4082-B4EA-10FD0A1AD7AB}" sibTransId="{6562499F-CB6C-4D63-921D-76A7A47133E9}"/>
    <dgm:cxn modelId="{9A09689E-6FC5-4350-9A71-FD3B19DA9077}" srcId="{303CD897-7A43-43DB-A9B3-7AF9AFF9C8A3}" destId="{4918F401-0F11-4025-A986-5700D0572E89}" srcOrd="3" destOrd="0" parTransId="{222B39B9-126E-4F7E-B98D-121A0AF7CEB2}" sibTransId="{E3D0C70B-C4CE-4D3E-B1BF-BA1C42DEC79A}"/>
    <dgm:cxn modelId="{6C6BBCA1-E0E0-488C-99B1-46B89F15E65B}" srcId="{303CD897-7A43-43DB-A9B3-7AF9AFF9C8A3}" destId="{D4404884-4873-4753-A84C-1F3EF00E3018}" srcOrd="1" destOrd="0" parTransId="{C3D5598C-68DF-4640-A0A2-EB1CFF8EED3F}" sibTransId="{0A45161D-C671-4BB2-8B67-050F62BDD748}"/>
    <dgm:cxn modelId="{644BFBA1-934B-4B11-87B3-B3EBDBD07D89}" srcId="{4918F401-0F11-4025-A986-5700D0572E89}" destId="{A5CEF4C9-C7EF-4DB7-AE66-6D8CFCC560A8}" srcOrd="1" destOrd="0" parTransId="{C7AE25BD-6086-4285-82BC-26F6F7775732}" sibTransId="{AEAD0EE2-C6DA-4BEE-9CFF-3BC7E44A130B}"/>
    <dgm:cxn modelId="{E8E77EAA-DBDD-4F96-8C3C-189962C7A5A7}" type="presOf" srcId="{F342269E-ECE0-44BC-8504-7DFA654FA23A}" destId="{5A98BD6A-FEA1-4DC4-9150-ED98D4DBCA16}" srcOrd="0" destOrd="0" presId="urn:microsoft.com/office/officeart/2009/3/layout/PieProcess"/>
    <dgm:cxn modelId="{0483DDB7-67F8-4C23-B528-6BBD8309CE8A}" srcId="{303CD897-7A43-43DB-A9B3-7AF9AFF9C8A3}" destId="{F342269E-ECE0-44BC-8504-7DFA654FA23A}" srcOrd="2" destOrd="0" parTransId="{2283A265-FA87-49A4-85D2-4CCFE184165D}" sibTransId="{F5F4A3B7-A493-4797-8134-ACFF17D12048}"/>
    <dgm:cxn modelId="{712FECBB-C5B8-4161-8F01-7409D4129D3C}" type="presOf" srcId="{FF032745-861B-41F5-A5DD-85A26DAF1BE2}" destId="{8B23D60D-ADB7-4E43-ACC5-C2F2930177B9}" srcOrd="0" destOrd="0" presId="urn:microsoft.com/office/officeart/2009/3/layout/PieProcess"/>
    <dgm:cxn modelId="{C5AE1CD7-9E11-4113-B3EC-BCD0FD61BBE3}" type="presOf" srcId="{4918F401-0F11-4025-A986-5700D0572E89}" destId="{6133DB58-403F-445C-897E-487183078499}" srcOrd="0" destOrd="0" presId="urn:microsoft.com/office/officeart/2009/3/layout/PieProcess"/>
    <dgm:cxn modelId="{E9AD3BE7-643E-4955-A2FF-59AA3F4DE50E}" srcId="{EA5225F1-75BA-4CCC-8084-9BC1C0FCD2DC}" destId="{F364F6B6-47D5-4D28-B13A-5A3966FF7E50}" srcOrd="0" destOrd="0" parTransId="{FFEDD921-070D-4FE6-A5AC-BD153D33DF0A}" sibTransId="{1397613C-D14D-45A4-84E1-E80247C46425}"/>
    <dgm:cxn modelId="{9A7540FA-A142-4026-8C8C-A21ECFD79485}" srcId="{303CD897-7A43-43DB-A9B3-7AF9AFF9C8A3}" destId="{FF032745-861B-41F5-A5DD-85A26DAF1BE2}" srcOrd="4" destOrd="0" parTransId="{F12D1F26-067C-47F7-B7DD-AA4A515DCB28}" sibTransId="{34AF35A9-5ADB-4BB1-BAF2-5BB8E87015A2}"/>
    <dgm:cxn modelId="{93B049A6-9485-460C-BC78-1C1719993AC9}" type="presParOf" srcId="{103ED506-FB2C-4D70-910E-03234C27B345}" destId="{469FB58B-E804-4357-B88C-49044F38514A}" srcOrd="0" destOrd="0" presId="urn:microsoft.com/office/officeart/2009/3/layout/PieProcess"/>
    <dgm:cxn modelId="{2B8E180B-03C4-4FC3-8A05-F5CEBCA0D2F5}" type="presParOf" srcId="{469FB58B-E804-4357-B88C-49044F38514A}" destId="{C9A65AF2-BAFD-4EB7-8DB6-FA8237EBF516}" srcOrd="0" destOrd="0" presId="urn:microsoft.com/office/officeart/2009/3/layout/PieProcess"/>
    <dgm:cxn modelId="{02526FC8-B425-48A6-AA28-797C9C6F7753}" type="presParOf" srcId="{469FB58B-E804-4357-B88C-49044F38514A}" destId="{0F60B7DF-EB18-4E52-AD69-7674F9144B29}" srcOrd="1" destOrd="0" presId="urn:microsoft.com/office/officeart/2009/3/layout/PieProcess"/>
    <dgm:cxn modelId="{C7E5E9B9-24BE-4B90-9272-6524FE364035}" type="presParOf" srcId="{469FB58B-E804-4357-B88C-49044F38514A}" destId="{CDF80D82-53AE-4AFD-ABCF-3498D5BC4E72}" srcOrd="2" destOrd="0" presId="urn:microsoft.com/office/officeart/2009/3/layout/PieProcess"/>
    <dgm:cxn modelId="{94A53856-FDDB-4769-914D-B1906F07F756}" type="presParOf" srcId="{103ED506-FB2C-4D70-910E-03234C27B345}" destId="{FF16A087-177F-4EFE-8E1F-C6E72F12DD5F}" srcOrd="1" destOrd="0" presId="urn:microsoft.com/office/officeart/2009/3/layout/PieProcess"/>
    <dgm:cxn modelId="{96006071-4A7E-4EDF-B563-F05BCAD56E77}" type="presParOf" srcId="{103ED506-FB2C-4D70-910E-03234C27B345}" destId="{5695C913-A435-4DE8-AAE0-756AA9B5E044}" srcOrd="2" destOrd="0" presId="urn:microsoft.com/office/officeart/2009/3/layout/PieProcess"/>
    <dgm:cxn modelId="{2BE10880-E943-4278-8655-8785AAA9FC71}" type="presParOf" srcId="{5695C913-A435-4DE8-AAE0-756AA9B5E044}" destId="{72ECB734-8867-4F90-819C-DA7C0D124A62}" srcOrd="0" destOrd="0" presId="urn:microsoft.com/office/officeart/2009/3/layout/PieProcess"/>
    <dgm:cxn modelId="{52182DD9-3A6F-4D82-8508-54064C9EDF7B}" type="presParOf" srcId="{103ED506-FB2C-4D70-910E-03234C27B345}" destId="{85B36E80-E75A-4C6F-B861-79A08B293BFC}" srcOrd="3" destOrd="0" presId="urn:microsoft.com/office/officeart/2009/3/layout/PieProcess"/>
    <dgm:cxn modelId="{4C1746F1-FFD7-450D-A766-763EC02E1C83}" type="presParOf" srcId="{103ED506-FB2C-4D70-910E-03234C27B345}" destId="{8703BD28-9BC8-42D9-ACF1-B4762B2744FD}" srcOrd="4" destOrd="0" presId="urn:microsoft.com/office/officeart/2009/3/layout/PieProcess"/>
    <dgm:cxn modelId="{9E3A4AEB-E760-4B4C-9A88-266E7B547C52}" type="presParOf" srcId="{8703BD28-9BC8-42D9-ACF1-B4762B2744FD}" destId="{88127E89-9D26-4F70-98E3-F092B9FA4424}" srcOrd="0" destOrd="0" presId="urn:microsoft.com/office/officeart/2009/3/layout/PieProcess"/>
    <dgm:cxn modelId="{0F743A02-1693-419A-8DFF-96C0B5270257}" type="presParOf" srcId="{8703BD28-9BC8-42D9-ACF1-B4762B2744FD}" destId="{625C3D52-AA2F-4A72-A1CA-DBA2CF556A10}" srcOrd="1" destOrd="0" presId="urn:microsoft.com/office/officeart/2009/3/layout/PieProcess"/>
    <dgm:cxn modelId="{1B7BE9A8-7134-46D0-B1B7-4BDC56E817A7}" type="presParOf" srcId="{8703BD28-9BC8-42D9-ACF1-B4762B2744FD}" destId="{763964B3-15AD-4670-8DC1-7F510063B105}" srcOrd="2" destOrd="0" presId="urn:microsoft.com/office/officeart/2009/3/layout/PieProcess"/>
    <dgm:cxn modelId="{D39AE265-1B1D-4E65-9483-F5F117AEE4B4}" type="presParOf" srcId="{103ED506-FB2C-4D70-910E-03234C27B345}" destId="{3E7D87DE-F9CC-4B2E-B322-FD6B51457271}" srcOrd="5" destOrd="0" presId="urn:microsoft.com/office/officeart/2009/3/layout/PieProcess"/>
    <dgm:cxn modelId="{928F921C-F57D-4368-B6B9-90A1E0F48C12}" type="presParOf" srcId="{103ED506-FB2C-4D70-910E-03234C27B345}" destId="{B59BF2CA-487A-4D87-8E02-7BEDD7042C86}" srcOrd="6" destOrd="0" presId="urn:microsoft.com/office/officeart/2009/3/layout/PieProcess"/>
    <dgm:cxn modelId="{B10739A4-CA4D-468A-8517-FCBEBD908FC6}" type="presParOf" srcId="{B59BF2CA-487A-4D87-8E02-7BEDD7042C86}" destId="{F97C9030-1944-49A4-899E-23EBA674F40D}" srcOrd="0" destOrd="0" presId="urn:microsoft.com/office/officeart/2009/3/layout/PieProcess"/>
    <dgm:cxn modelId="{1245407B-A094-406C-BC97-08499BE242AC}" type="presParOf" srcId="{103ED506-FB2C-4D70-910E-03234C27B345}" destId="{F34A4518-79BD-446E-B104-B32787E8FC38}" srcOrd="7" destOrd="0" presId="urn:microsoft.com/office/officeart/2009/3/layout/PieProcess"/>
    <dgm:cxn modelId="{C7EBE1A8-461E-48D3-BC8A-8F6333D09D81}" type="presParOf" srcId="{103ED506-FB2C-4D70-910E-03234C27B345}" destId="{906B2FF0-91B7-453C-BCA0-E234D7AB083A}" srcOrd="8" destOrd="0" presId="urn:microsoft.com/office/officeart/2009/3/layout/PieProcess"/>
    <dgm:cxn modelId="{CDBAFF50-2061-4E22-9B0C-FE218A0FF0D4}" type="presParOf" srcId="{906B2FF0-91B7-453C-BCA0-E234D7AB083A}" destId="{2030791F-8DE3-4AFB-9D06-7704017A8ABB}" srcOrd="0" destOrd="0" presId="urn:microsoft.com/office/officeart/2009/3/layout/PieProcess"/>
    <dgm:cxn modelId="{AA4787D2-23E0-4948-ACCD-B6B39A2F2CE6}" type="presParOf" srcId="{906B2FF0-91B7-453C-BCA0-E234D7AB083A}" destId="{4EE795E1-D635-4DF5-861C-1F7F5E90CFD3}" srcOrd="1" destOrd="0" presId="urn:microsoft.com/office/officeart/2009/3/layout/PieProcess"/>
    <dgm:cxn modelId="{8F5FCB10-EC07-419A-93F3-169588A879C0}" type="presParOf" srcId="{906B2FF0-91B7-453C-BCA0-E234D7AB083A}" destId="{5A98BD6A-FEA1-4DC4-9150-ED98D4DBCA16}" srcOrd="2" destOrd="0" presId="urn:microsoft.com/office/officeart/2009/3/layout/PieProcess"/>
    <dgm:cxn modelId="{D9AF2A28-94B6-4B61-A5CC-0B7A7CAE0B0D}" type="presParOf" srcId="{103ED506-FB2C-4D70-910E-03234C27B345}" destId="{FBF81E76-9DA4-4B4B-B698-952AFE0B5684}" srcOrd="9" destOrd="0" presId="urn:microsoft.com/office/officeart/2009/3/layout/PieProcess"/>
    <dgm:cxn modelId="{678FF32C-8599-42B8-85DA-DD60AFA01D88}" type="presParOf" srcId="{103ED506-FB2C-4D70-910E-03234C27B345}" destId="{81A52C46-3052-4140-80E8-8ED0EEA4C3E3}" srcOrd="10" destOrd="0" presId="urn:microsoft.com/office/officeart/2009/3/layout/PieProcess"/>
    <dgm:cxn modelId="{B041143E-F41F-4B3F-A7BD-E278C2548B61}" type="presParOf" srcId="{81A52C46-3052-4140-80E8-8ED0EEA4C3E3}" destId="{B559365F-B174-4494-9D63-37F667FE1CD6}" srcOrd="0" destOrd="0" presId="urn:microsoft.com/office/officeart/2009/3/layout/PieProcess"/>
    <dgm:cxn modelId="{D28E9C97-514F-4963-A56C-DA6D4D680410}" type="presParOf" srcId="{103ED506-FB2C-4D70-910E-03234C27B345}" destId="{ADCE9E1F-E443-4D3F-8023-663820BE6193}" srcOrd="11" destOrd="0" presId="urn:microsoft.com/office/officeart/2009/3/layout/PieProcess"/>
    <dgm:cxn modelId="{3F1C531E-4928-48FA-B52D-4FDA80A86F13}" type="presParOf" srcId="{103ED506-FB2C-4D70-910E-03234C27B345}" destId="{D4E2E2D9-7D4F-4A03-966B-E38A11FB98C7}" srcOrd="12" destOrd="0" presId="urn:microsoft.com/office/officeart/2009/3/layout/PieProcess"/>
    <dgm:cxn modelId="{3A333D7E-C745-42DD-82F6-611B40085A73}" type="presParOf" srcId="{D4E2E2D9-7D4F-4A03-966B-E38A11FB98C7}" destId="{795F7E57-84D3-4426-A320-F01EE668C13F}" srcOrd="0" destOrd="0" presId="urn:microsoft.com/office/officeart/2009/3/layout/PieProcess"/>
    <dgm:cxn modelId="{8BAFE06F-DBC1-4098-A93E-82A461DFD520}" type="presParOf" srcId="{D4E2E2D9-7D4F-4A03-966B-E38A11FB98C7}" destId="{9C182225-1867-46BC-9AD9-3D3FE6FF8630}" srcOrd="1" destOrd="0" presId="urn:microsoft.com/office/officeart/2009/3/layout/PieProcess"/>
    <dgm:cxn modelId="{4F5A8B4A-DCDC-479D-8AED-8670B8069C6F}" type="presParOf" srcId="{D4E2E2D9-7D4F-4A03-966B-E38A11FB98C7}" destId="{6133DB58-403F-445C-897E-487183078499}" srcOrd="2" destOrd="0" presId="urn:microsoft.com/office/officeart/2009/3/layout/PieProcess"/>
    <dgm:cxn modelId="{19D63AEA-6B6D-4D79-B56F-F8266AC6D818}" type="presParOf" srcId="{103ED506-FB2C-4D70-910E-03234C27B345}" destId="{D99C127B-4ACD-4BFE-AD75-2D75A728374B}" srcOrd="13" destOrd="0" presId="urn:microsoft.com/office/officeart/2009/3/layout/PieProcess"/>
    <dgm:cxn modelId="{3F5B22EF-1D32-4DCE-8554-2BDE57B5F1DD}" type="presParOf" srcId="{103ED506-FB2C-4D70-910E-03234C27B345}" destId="{B8558FE7-FC7F-483C-9140-2F005A41A405}" srcOrd="14" destOrd="0" presId="urn:microsoft.com/office/officeart/2009/3/layout/PieProcess"/>
    <dgm:cxn modelId="{857C2D09-208D-493B-8BEC-C5F6DE80EBF4}" type="presParOf" srcId="{B8558FE7-FC7F-483C-9140-2F005A41A405}" destId="{5DDBF0F9-B2D8-445B-95D6-13D7B81B1FE6}" srcOrd="0" destOrd="0" presId="urn:microsoft.com/office/officeart/2009/3/layout/PieProcess"/>
    <dgm:cxn modelId="{AFA760C1-DEBF-457E-A987-C9BD8CC16D24}" type="presParOf" srcId="{103ED506-FB2C-4D70-910E-03234C27B345}" destId="{E9CF7606-3D88-4805-A792-E7648730D22B}" srcOrd="15" destOrd="0" presId="urn:microsoft.com/office/officeart/2009/3/layout/PieProcess"/>
    <dgm:cxn modelId="{6D8AEB5C-24CB-4059-A2DB-C8B2E2FF1C08}" type="presParOf" srcId="{103ED506-FB2C-4D70-910E-03234C27B345}" destId="{A982E4B3-C2E4-411D-BA9D-4B8E9E056F32}" srcOrd="16" destOrd="0" presId="urn:microsoft.com/office/officeart/2009/3/layout/PieProcess"/>
    <dgm:cxn modelId="{8ABEE7F6-DA35-4854-BECE-B69DC4963E02}" type="presParOf" srcId="{A982E4B3-C2E4-411D-BA9D-4B8E9E056F32}" destId="{B8970E98-F9BF-431F-A647-892A3C6F4CBC}" srcOrd="0" destOrd="0" presId="urn:microsoft.com/office/officeart/2009/3/layout/PieProcess"/>
    <dgm:cxn modelId="{FED36FFB-61F8-4239-BE20-8D75D221B791}" type="presParOf" srcId="{A982E4B3-C2E4-411D-BA9D-4B8E9E056F32}" destId="{39EA4BA3-C458-49B5-8DF5-130889E8A14E}" srcOrd="1" destOrd="0" presId="urn:microsoft.com/office/officeart/2009/3/layout/PieProcess"/>
    <dgm:cxn modelId="{1296C38D-1605-4500-95B7-653274BDD8C9}" type="presParOf" srcId="{A982E4B3-C2E4-411D-BA9D-4B8E9E056F32}" destId="{8B23D60D-ADB7-4E43-ACC5-C2F2930177B9}" srcOrd="2" destOrd="0" presId="urn:microsoft.com/office/officeart/2009/3/layout/Pie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5641612-9FCE-4A6E-9569-338DFF5031BF}">
      <dsp:nvSpPr>
        <dsp:cNvPr id="0" name=""/>
        <dsp:cNvSpPr/>
      </dsp:nvSpPr>
      <dsp:spPr>
        <a:xfrm>
          <a:off x="98135" y="10715"/>
          <a:ext cx="1689565" cy="1491899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 err="1"/>
            <a:t>Rapid</a:t>
          </a:r>
          <a:r>
            <a:rPr lang="tr-TR" sz="1800" kern="1200" dirty="0"/>
            <a:t> </a:t>
          </a:r>
          <a:r>
            <a:rPr lang="en-US" sz="1800" kern="1200" dirty="0"/>
            <a:t>u</a:t>
          </a:r>
          <a:r>
            <a:rPr lang="tr-TR" sz="1800" kern="1200" dirty="0" err="1"/>
            <a:t>rbanization</a:t>
          </a:r>
          <a:r>
            <a:rPr lang="en-US" sz="1800" kern="1200" dirty="0"/>
            <a:t> and p</a:t>
          </a:r>
          <a:r>
            <a:rPr lang="tr-TR" sz="1800" kern="1200" dirty="0" err="1"/>
            <a:t>opulation</a:t>
          </a:r>
          <a:r>
            <a:rPr lang="tr-TR" sz="1800" kern="1200" dirty="0"/>
            <a:t> </a:t>
          </a:r>
          <a:r>
            <a:rPr lang="tr-TR" sz="1800" kern="1200" dirty="0" err="1"/>
            <a:t>growth</a:t>
          </a:r>
          <a:endParaRPr lang="en-US" sz="1800" kern="1200" dirty="0"/>
        </a:p>
      </dsp:txBody>
      <dsp:txXfrm>
        <a:off x="141831" y="54411"/>
        <a:ext cx="1602173" cy="1404507"/>
      </dsp:txXfrm>
    </dsp:sp>
    <dsp:sp modelId="{1719CDD6-0B46-4F04-844E-F1370D512250}">
      <dsp:nvSpPr>
        <dsp:cNvPr id="0" name=""/>
        <dsp:cNvSpPr/>
      </dsp:nvSpPr>
      <dsp:spPr>
        <a:xfrm rot="26805">
          <a:off x="1933084" y="556081"/>
          <a:ext cx="308233" cy="419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1933085" y="639522"/>
        <a:ext cx="215763" cy="251408"/>
      </dsp:txXfrm>
    </dsp:sp>
    <dsp:sp modelId="{4E3B8FAC-E676-4821-8D31-8DC40131EEBB}">
      <dsp:nvSpPr>
        <dsp:cNvPr id="0" name=""/>
        <dsp:cNvSpPr/>
      </dsp:nvSpPr>
      <dsp:spPr>
        <a:xfrm>
          <a:off x="2369255" y="28424"/>
          <a:ext cx="1689565" cy="1491899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800" kern="1200" dirty="0" err="1"/>
            <a:t>Need</a:t>
          </a:r>
          <a:r>
            <a:rPr lang="tr-TR" sz="1800" kern="1200" dirty="0"/>
            <a:t> </a:t>
          </a:r>
          <a:r>
            <a:rPr lang="tr-TR" sz="1800" kern="1200" dirty="0" err="1"/>
            <a:t>for</a:t>
          </a:r>
          <a:r>
            <a:rPr lang="tr-TR" sz="1800" kern="1200" dirty="0"/>
            <a:t> </a:t>
          </a:r>
          <a:r>
            <a:rPr lang="tr-TR" sz="1800" kern="1200" dirty="0" err="1"/>
            <a:t>more</a:t>
          </a:r>
          <a:r>
            <a:rPr lang="tr-TR" sz="1800" kern="1200" dirty="0"/>
            <a:t> </a:t>
          </a:r>
          <a:r>
            <a:rPr lang="tr-TR" sz="1800" kern="1200" dirty="0" err="1"/>
            <a:t>schools</a:t>
          </a:r>
          <a:r>
            <a:rPr lang="tr-TR" sz="1800" kern="1200" dirty="0"/>
            <a:t>, </a:t>
          </a:r>
          <a:r>
            <a:rPr lang="tr-TR" sz="1800" kern="1200" dirty="0" err="1"/>
            <a:t>hospitals</a:t>
          </a:r>
          <a:r>
            <a:rPr lang="tr-TR" sz="1800" kern="1200" dirty="0"/>
            <a:t>, r</a:t>
          </a:r>
          <a:r>
            <a:rPr lang="en-US" sz="1800" kern="1200" dirty="0" err="1"/>
            <a:t>oads</a:t>
          </a:r>
          <a:r>
            <a:rPr lang="tr-TR" sz="1800" kern="1200" dirty="0"/>
            <a:t> </a:t>
          </a:r>
          <a:r>
            <a:rPr lang="tr-TR" sz="1800" kern="1200" dirty="0" err="1"/>
            <a:t>and</a:t>
          </a:r>
          <a:r>
            <a:rPr lang="tr-TR" sz="1800" kern="1200" dirty="0"/>
            <a:t> </a:t>
          </a:r>
          <a:r>
            <a:rPr lang="en-US" sz="1800" kern="1200" dirty="0"/>
            <a:t>clean energy grids..</a:t>
          </a:r>
          <a:r>
            <a:rPr lang="tr-TR" sz="1800" kern="1200" dirty="0"/>
            <a:t>.</a:t>
          </a:r>
          <a:endParaRPr lang="en-US" sz="1800" kern="1200" dirty="0"/>
        </a:p>
      </dsp:txBody>
      <dsp:txXfrm>
        <a:off x="2412951" y="72120"/>
        <a:ext cx="1602173" cy="1404507"/>
      </dsp:txXfrm>
    </dsp:sp>
    <dsp:sp modelId="{55DBEDCD-B1DF-4576-B052-46C5683FC1D3}">
      <dsp:nvSpPr>
        <dsp:cNvPr id="0" name=""/>
        <dsp:cNvSpPr/>
      </dsp:nvSpPr>
      <dsp:spPr>
        <a:xfrm>
          <a:off x="4227776" y="564867"/>
          <a:ext cx="358187" cy="419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4227776" y="648669"/>
        <a:ext cx="250731" cy="251408"/>
      </dsp:txXfrm>
    </dsp:sp>
    <dsp:sp modelId="{B536F2B3-A48E-4B1C-8ABC-302FF4AE185D}">
      <dsp:nvSpPr>
        <dsp:cNvPr id="0" name=""/>
        <dsp:cNvSpPr/>
      </dsp:nvSpPr>
      <dsp:spPr>
        <a:xfrm>
          <a:off x="4734646" y="28424"/>
          <a:ext cx="1689565" cy="1491899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Need for Closing the infrastructure gap as quickly as possible</a:t>
          </a:r>
        </a:p>
      </dsp:txBody>
      <dsp:txXfrm>
        <a:off x="4778342" y="72120"/>
        <a:ext cx="1602173" cy="1404507"/>
      </dsp:txXfrm>
    </dsp:sp>
    <dsp:sp modelId="{B542D232-0DDC-4028-BC5F-2CC5729B1B25}">
      <dsp:nvSpPr>
        <dsp:cNvPr id="0" name=""/>
        <dsp:cNvSpPr/>
      </dsp:nvSpPr>
      <dsp:spPr>
        <a:xfrm>
          <a:off x="6593168" y="564867"/>
          <a:ext cx="358187" cy="419012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400" kern="1200"/>
        </a:p>
      </dsp:txBody>
      <dsp:txXfrm>
        <a:off x="6593168" y="648669"/>
        <a:ext cx="250731" cy="251408"/>
      </dsp:txXfrm>
    </dsp:sp>
    <dsp:sp modelId="{5125F0FF-91D7-4AEC-8AC9-D219FE9E845E}">
      <dsp:nvSpPr>
        <dsp:cNvPr id="0" name=""/>
        <dsp:cNvSpPr/>
      </dsp:nvSpPr>
      <dsp:spPr>
        <a:xfrm>
          <a:off x="7100037" y="28424"/>
          <a:ext cx="1689565" cy="1491899"/>
        </a:xfrm>
        <a:prstGeom prst="roundRect">
          <a:avLst>
            <a:gd name="adj" fmla="val 10000"/>
          </a:avLst>
        </a:prstGeom>
        <a:solidFill>
          <a:schemeClr val="tx2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Higher Economic Growth </a:t>
          </a:r>
        </a:p>
      </dsp:txBody>
      <dsp:txXfrm>
        <a:off x="7143733" y="72120"/>
        <a:ext cx="1602173" cy="140450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0E9F68-18CE-43E9-B13D-77F4D8845F03}">
      <dsp:nvSpPr>
        <dsp:cNvPr id="0" name=""/>
        <dsp:cNvSpPr/>
      </dsp:nvSpPr>
      <dsp:spPr>
        <a:xfrm>
          <a:off x="4737450" y="3361299"/>
          <a:ext cx="2441885" cy="1581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IFI’s involvement</a:t>
          </a:r>
        </a:p>
      </dsp:txBody>
      <dsp:txXfrm>
        <a:off x="5504763" y="3791493"/>
        <a:ext cx="1639825" cy="1116847"/>
      </dsp:txXfrm>
    </dsp:sp>
    <dsp:sp modelId="{991D2869-28C9-47B7-B75E-301D6FBAC96C}">
      <dsp:nvSpPr>
        <dsp:cNvPr id="0" name=""/>
        <dsp:cNvSpPr/>
      </dsp:nvSpPr>
      <dsp:spPr>
        <a:xfrm>
          <a:off x="614769" y="3361299"/>
          <a:ext cx="2441885" cy="1581788"/>
        </a:xfrm>
        <a:prstGeom prst="roundRect">
          <a:avLst>
            <a:gd name="adj" fmla="val 10000"/>
          </a:avLst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</a:rPr>
            <a:t>Institutional and legal frameworks </a:t>
          </a:r>
        </a:p>
      </dsp:txBody>
      <dsp:txXfrm>
        <a:off x="649516" y="3791493"/>
        <a:ext cx="1639825" cy="1116847"/>
      </dsp:txXfrm>
    </dsp:sp>
    <dsp:sp modelId="{E5ED99EB-ABB6-4CC3-8A42-63F1C2FBADC1}">
      <dsp:nvSpPr>
        <dsp:cNvPr id="0" name=""/>
        <dsp:cNvSpPr/>
      </dsp:nvSpPr>
      <dsp:spPr>
        <a:xfrm>
          <a:off x="4542160" y="0"/>
          <a:ext cx="2555359" cy="1581788"/>
        </a:xfrm>
        <a:prstGeom prst="roundRect">
          <a:avLst>
            <a:gd name="adj" fmla="val 10000"/>
          </a:avLst>
        </a:prstGeom>
        <a:solidFill>
          <a:schemeClr val="accent3">
            <a:alpha val="90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>
              <a:solidFill>
                <a:schemeClr val="bg1"/>
              </a:solidFill>
            </a:rPr>
            <a:t>Less pressure on governments budget</a:t>
          </a:r>
        </a:p>
      </dsp:txBody>
      <dsp:txXfrm>
        <a:off x="5343515" y="34747"/>
        <a:ext cx="1719257" cy="1116847"/>
      </dsp:txXfrm>
    </dsp:sp>
    <dsp:sp modelId="{50EF5E7B-1166-48EE-99D5-14BD3683FB2A}">
      <dsp:nvSpPr>
        <dsp:cNvPr id="0" name=""/>
        <dsp:cNvSpPr/>
      </dsp:nvSpPr>
      <dsp:spPr>
        <a:xfrm>
          <a:off x="614769" y="0"/>
          <a:ext cx="2441885" cy="1581788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t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n-US" sz="1600" kern="1200" dirty="0"/>
            <a:t>An attractive tool to increase private sector’s participation </a:t>
          </a:r>
        </a:p>
      </dsp:txBody>
      <dsp:txXfrm>
        <a:off x="649516" y="34747"/>
        <a:ext cx="1639825" cy="1116847"/>
      </dsp:txXfrm>
    </dsp:sp>
    <dsp:sp modelId="{21B84B16-F0E4-48FF-815D-5EA80DFB4AB4}">
      <dsp:nvSpPr>
        <dsp:cNvPr id="0" name=""/>
        <dsp:cNvSpPr/>
      </dsp:nvSpPr>
      <dsp:spPr>
        <a:xfrm>
          <a:off x="1666357" y="281756"/>
          <a:ext cx="2140357" cy="2140357"/>
        </a:xfrm>
        <a:prstGeom prst="pieWedg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Feasible projects, reasonable IRR, stable or guaranteed revenue</a:t>
          </a:r>
        </a:p>
      </dsp:txBody>
      <dsp:txXfrm>
        <a:off x="2293253" y="908652"/>
        <a:ext cx="1513461" cy="1513461"/>
      </dsp:txXfrm>
    </dsp:sp>
    <dsp:sp modelId="{D9C17A65-4A7F-440F-A447-16297DA828E6}">
      <dsp:nvSpPr>
        <dsp:cNvPr id="0" name=""/>
        <dsp:cNvSpPr/>
      </dsp:nvSpPr>
      <dsp:spPr>
        <a:xfrm rot="5400000">
          <a:off x="3905575" y="281756"/>
          <a:ext cx="2140357" cy="2140357"/>
        </a:xfrm>
        <a:prstGeom prst="pieWedge">
          <a:avLst/>
        </a:prstGeom>
        <a:solidFill>
          <a:schemeClr val="accent3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less construction time, better value for </a:t>
          </a:r>
          <a:r>
            <a:rPr lang="en-US" sz="1500" b="1" kern="1200" dirty="0"/>
            <a:t>money for citizens</a:t>
          </a:r>
        </a:p>
      </dsp:txBody>
      <dsp:txXfrm rot="-5400000">
        <a:off x="3905575" y="908652"/>
        <a:ext cx="1513461" cy="1513461"/>
      </dsp:txXfrm>
    </dsp:sp>
    <dsp:sp modelId="{6D34C3AA-EDCD-4FFD-ACE6-FC2D6A420D7E}">
      <dsp:nvSpPr>
        <dsp:cNvPr id="0" name=""/>
        <dsp:cNvSpPr/>
      </dsp:nvSpPr>
      <dsp:spPr>
        <a:xfrm rot="10800000">
          <a:off x="3905575" y="2520974"/>
          <a:ext cx="2140357" cy="2140357"/>
        </a:xfrm>
        <a:prstGeom prst="pieWedge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Knowledge sharing, reach broader investors </a:t>
          </a:r>
        </a:p>
      </dsp:txBody>
      <dsp:txXfrm rot="10800000">
        <a:off x="3905575" y="2520974"/>
        <a:ext cx="1513461" cy="1513461"/>
      </dsp:txXfrm>
    </dsp:sp>
    <dsp:sp modelId="{D8631BB7-2039-4252-AB17-50AADD466B17}">
      <dsp:nvSpPr>
        <dsp:cNvPr id="0" name=""/>
        <dsp:cNvSpPr/>
      </dsp:nvSpPr>
      <dsp:spPr>
        <a:xfrm rot="16200000">
          <a:off x="1666357" y="2520974"/>
          <a:ext cx="2140357" cy="2140357"/>
        </a:xfrm>
        <a:prstGeom prst="pieWedge">
          <a:avLst/>
        </a:prstGeom>
        <a:solidFill>
          <a:schemeClr val="accent3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500" kern="1200" dirty="0"/>
            <a:t>Clear, conducive, easy to implement</a:t>
          </a:r>
        </a:p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500" kern="1200" dirty="0"/>
        </a:p>
      </dsp:txBody>
      <dsp:txXfrm rot="5400000">
        <a:off x="2293253" y="2520974"/>
        <a:ext cx="1513461" cy="1513461"/>
      </dsp:txXfrm>
    </dsp:sp>
    <dsp:sp modelId="{AD3B8D1F-1EC9-45C0-8182-48C0728D8F71}">
      <dsp:nvSpPr>
        <dsp:cNvPr id="0" name=""/>
        <dsp:cNvSpPr/>
      </dsp:nvSpPr>
      <dsp:spPr>
        <a:xfrm>
          <a:off x="3486649" y="2026666"/>
          <a:ext cx="738991" cy="64260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3E1BFE6-8026-43BC-B52D-D4E02EBF8E40}">
      <dsp:nvSpPr>
        <dsp:cNvPr id="0" name=""/>
        <dsp:cNvSpPr/>
      </dsp:nvSpPr>
      <dsp:spPr>
        <a:xfrm rot="10800000">
          <a:off x="3486649" y="2273820"/>
          <a:ext cx="738991" cy="642601"/>
        </a:xfrm>
        <a:prstGeom prst="circular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9A65AF2-BAFD-4EB7-8DB6-FA8237EBF516}">
      <dsp:nvSpPr>
        <dsp:cNvPr id="0" name=""/>
        <dsp:cNvSpPr/>
      </dsp:nvSpPr>
      <dsp:spPr>
        <a:xfrm>
          <a:off x="1191" y="175298"/>
          <a:ext cx="384733" cy="384733"/>
        </a:xfrm>
        <a:prstGeom prst="chord">
          <a:avLst>
            <a:gd name="adj1" fmla="val 4800000"/>
            <a:gd name="adj2" fmla="val 1680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F60B7DF-EB18-4E52-AD69-7674F9144B29}">
      <dsp:nvSpPr>
        <dsp:cNvPr id="0" name=""/>
        <dsp:cNvSpPr/>
      </dsp:nvSpPr>
      <dsp:spPr>
        <a:xfrm>
          <a:off x="39664" y="213771"/>
          <a:ext cx="307786" cy="307786"/>
        </a:xfrm>
        <a:prstGeom prst="pie">
          <a:avLst>
            <a:gd name="adj1" fmla="val 14040000"/>
            <a:gd name="adj2" fmla="val 16200000"/>
          </a:avLst>
        </a:prstGeom>
        <a:solidFill>
          <a:srgbClr val="C0504D">
            <a:hueOff val="0"/>
            <a:satOff val="0"/>
            <a:lumOff val="0"/>
            <a:alphaOff val="0"/>
          </a:srgbClr>
        </a:solidFill>
        <a:ln w="25400" cap="flat" cmpd="sng" algn="ctr">
          <a:solidFill>
            <a:srgbClr val="C0504D">
              <a:hueOff val="0"/>
              <a:satOff val="0"/>
              <a:lumOff val="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DF80D82-53AE-4AFD-ABCF-3498D5BC4E72}">
      <dsp:nvSpPr>
        <dsp:cNvPr id="0" name=""/>
        <dsp:cNvSpPr/>
      </dsp:nvSpPr>
      <dsp:spPr>
        <a:xfrm rot="16200000">
          <a:off x="-441252" y="1040948"/>
          <a:ext cx="1115726" cy="230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PPP PREPERATION</a:t>
          </a:r>
        </a:p>
      </dsp:txBody>
      <dsp:txXfrm>
        <a:off x="-441252" y="1040948"/>
        <a:ext cx="1115726" cy="230840"/>
      </dsp:txXfrm>
    </dsp:sp>
    <dsp:sp modelId="{72ECB734-8867-4F90-819C-DA7C0D124A62}">
      <dsp:nvSpPr>
        <dsp:cNvPr id="0" name=""/>
        <dsp:cNvSpPr/>
      </dsp:nvSpPr>
      <dsp:spPr>
        <a:xfrm>
          <a:off x="270504" y="175298"/>
          <a:ext cx="1026807" cy="1538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Strategy</a:t>
          </a:r>
          <a:r>
            <a:rPr lang="tr-T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 </a:t>
          </a:r>
          <a:r>
            <a:rPr lang="tr-TR" sz="1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Papers</a:t>
          </a:r>
          <a:r>
            <a:rPr lang="tr-T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 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Medium</a:t>
          </a:r>
          <a:r>
            <a:rPr lang="tr-T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 </a:t>
          </a:r>
          <a:r>
            <a:rPr lang="tr-TR" sz="1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Term</a:t>
          </a:r>
          <a:r>
            <a:rPr lang="tr-T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 Program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Sector</a:t>
          </a:r>
          <a:r>
            <a:rPr lang="tr-T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 </a:t>
          </a:r>
          <a:r>
            <a:rPr lang="tr-TR" sz="1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Strategies</a:t>
          </a:r>
          <a:endParaRPr lang="tr-TR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</dsp:txBody>
      <dsp:txXfrm>
        <a:off x="270504" y="175298"/>
        <a:ext cx="1026807" cy="1538933"/>
      </dsp:txXfrm>
    </dsp:sp>
    <dsp:sp modelId="{88127E89-9D26-4F70-98E3-F092B9FA4424}">
      <dsp:nvSpPr>
        <dsp:cNvPr id="0" name=""/>
        <dsp:cNvSpPr/>
      </dsp:nvSpPr>
      <dsp:spPr>
        <a:xfrm>
          <a:off x="1556320" y="215578"/>
          <a:ext cx="384733" cy="384733"/>
        </a:xfrm>
        <a:prstGeom prst="chord">
          <a:avLst>
            <a:gd name="adj1" fmla="val 4800000"/>
            <a:gd name="adj2" fmla="val 1680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25C3D52-AA2F-4A72-A1CA-DBA2CF556A10}">
      <dsp:nvSpPr>
        <dsp:cNvPr id="0" name=""/>
        <dsp:cNvSpPr/>
      </dsp:nvSpPr>
      <dsp:spPr>
        <a:xfrm>
          <a:off x="1594794" y="281956"/>
          <a:ext cx="307786" cy="307786"/>
        </a:xfrm>
        <a:prstGeom prst="pie">
          <a:avLst>
            <a:gd name="adj1" fmla="val 11880000"/>
            <a:gd name="adj2" fmla="val 16200000"/>
          </a:avLst>
        </a:prstGeom>
        <a:solidFill>
          <a:srgbClr val="C0504D">
            <a:hueOff val="1170380"/>
            <a:satOff val="-1460"/>
            <a:lumOff val="343"/>
            <a:alphaOff val="0"/>
          </a:srgbClr>
        </a:solidFill>
        <a:ln w="25400" cap="flat" cmpd="sng" algn="ctr">
          <a:solidFill>
            <a:srgbClr val="C0504D">
              <a:hueOff val="1170380"/>
              <a:satOff val="-1460"/>
              <a:lumOff val="34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63964B3-15AD-4670-8DC1-7F510063B105}">
      <dsp:nvSpPr>
        <dsp:cNvPr id="0" name=""/>
        <dsp:cNvSpPr/>
      </dsp:nvSpPr>
      <dsp:spPr>
        <a:xfrm rot="16200000">
          <a:off x="1273991" y="979508"/>
          <a:ext cx="842987" cy="230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FEASIBILITY &amp; APPROVAL</a:t>
          </a:r>
        </a:p>
      </dsp:txBody>
      <dsp:txXfrm>
        <a:off x="1273991" y="979508"/>
        <a:ext cx="842987" cy="230840"/>
      </dsp:txXfrm>
    </dsp:sp>
    <dsp:sp modelId="{F97C9030-1944-49A4-899E-23EBA674F40D}">
      <dsp:nvSpPr>
        <dsp:cNvPr id="0" name=""/>
        <dsp:cNvSpPr/>
      </dsp:nvSpPr>
      <dsp:spPr>
        <a:xfrm>
          <a:off x="1825634" y="175298"/>
          <a:ext cx="1034771" cy="1538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Technical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Financial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Economic</a:t>
          </a:r>
          <a:endParaRPr lang="tr-TR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Social</a:t>
          </a:r>
          <a:endParaRPr lang="tr-TR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</dsp:txBody>
      <dsp:txXfrm>
        <a:off x="1825634" y="175298"/>
        <a:ext cx="1034771" cy="1538933"/>
      </dsp:txXfrm>
    </dsp:sp>
    <dsp:sp modelId="{2030791F-8DE3-4AFB-9D06-7704017A8ABB}">
      <dsp:nvSpPr>
        <dsp:cNvPr id="0" name=""/>
        <dsp:cNvSpPr/>
      </dsp:nvSpPr>
      <dsp:spPr>
        <a:xfrm>
          <a:off x="3119414" y="175298"/>
          <a:ext cx="384733" cy="384733"/>
        </a:xfrm>
        <a:prstGeom prst="chord">
          <a:avLst>
            <a:gd name="adj1" fmla="val 4800000"/>
            <a:gd name="adj2" fmla="val 1680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EE795E1-D635-4DF5-861C-1F7F5E90CFD3}">
      <dsp:nvSpPr>
        <dsp:cNvPr id="0" name=""/>
        <dsp:cNvSpPr/>
      </dsp:nvSpPr>
      <dsp:spPr>
        <a:xfrm>
          <a:off x="3157887" y="213771"/>
          <a:ext cx="307786" cy="307786"/>
        </a:xfrm>
        <a:prstGeom prst="pie">
          <a:avLst>
            <a:gd name="adj1" fmla="val 9720000"/>
            <a:gd name="adj2" fmla="val 16200000"/>
          </a:avLst>
        </a:prstGeom>
        <a:solidFill>
          <a:srgbClr val="C0504D">
            <a:hueOff val="2340759"/>
            <a:satOff val="-2919"/>
            <a:lumOff val="686"/>
            <a:alphaOff val="0"/>
          </a:srgbClr>
        </a:solidFill>
        <a:ln w="25400" cap="flat" cmpd="sng" algn="ctr">
          <a:solidFill>
            <a:srgbClr val="C0504D">
              <a:hueOff val="2340759"/>
              <a:satOff val="-2919"/>
              <a:lumOff val="686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A98BD6A-FEA1-4DC4-9150-ED98D4DBCA16}">
      <dsp:nvSpPr>
        <dsp:cNvPr id="0" name=""/>
        <dsp:cNvSpPr/>
      </dsp:nvSpPr>
      <dsp:spPr>
        <a:xfrm rot="16200000">
          <a:off x="2676971" y="1040948"/>
          <a:ext cx="1115726" cy="230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TENDER</a:t>
          </a:r>
        </a:p>
      </dsp:txBody>
      <dsp:txXfrm>
        <a:off x="2676971" y="1040948"/>
        <a:ext cx="1115726" cy="230840"/>
      </dsp:txXfrm>
    </dsp:sp>
    <dsp:sp modelId="{B559365F-B174-4494-9D63-37F667FE1CD6}">
      <dsp:nvSpPr>
        <dsp:cNvPr id="0" name=""/>
        <dsp:cNvSpPr/>
      </dsp:nvSpPr>
      <dsp:spPr>
        <a:xfrm>
          <a:off x="3388727" y="175298"/>
          <a:ext cx="1414249" cy="1538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Contract</a:t>
          </a:r>
          <a:r>
            <a:rPr lang="tr-T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 </a:t>
          </a:r>
          <a:r>
            <a:rPr lang="tr-TR" sz="1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Drafting</a:t>
          </a:r>
          <a:endParaRPr lang="tr-TR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Technical </a:t>
          </a:r>
          <a:r>
            <a:rPr lang="tr-TR" sz="1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Specification</a:t>
          </a:r>
          <a:endParaRPr lang="tr-TR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Debt</a:t>
          </a:r>
          <a:r>
            <a:rPr lang="tr-T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 </a:t>
          </a:r>
          <a:r>
            <a:rPr lang="tr-TR" sz="1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Assumption</a:t>
          </a:r>
          <a:r>
            <a:rPr lang="tr-T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 </a:t>
          </a:r>
          <a:r>
            <a:rPr lang="tr-TR" sz="1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Procedures</a:t>
          </a:r>
          <a:endParaRPr lang="tr-TR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</dsp:txBody>
      <dsp:txXfrm>
        <a:off x="3388727" y="175298"/>
        <a:ext cx="1414249" cy="1538933"/>
      </dsp:txXfrm>
    </dsp:sp>
    <dsp:sp modelId="{795F7E57-84D3-4426-A320-F01EE668C13F}">
      <dsp:nvSpPr>
        <dsp:cNvPr id="0" name=""/>
        <dsp:cNvSpPr/>
      </dsp:nvSpPr>
      <dsp:spPr>
        <a:xfrm>
          <a:off x="5061986" y="175298"/>
          <a:ext cx="384733" cy="384733"/>
        </a:xfrm>
        <a:prstGeom prst="chord">
          <a:avLst>
            <a:gd name="adj1" fmla="val 4800000"/>
            <a:gd name="adj2" fmla="val 1680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C182225-1867-46BC-9AD9-3D3FE6FF8630}">
      <dsp:nvSpPr>
        <dsp:cNvPr id="0" name=""/>
        <dsp:cNvSpPr/>
      </dsp:nvSpPr>
      <dsp:spPr>
        <a:xfrm>
          <a:off x="5100459" y="213771"/>
          <a:ext cx="307786" cy="307786"/>
        </a:xfrm>
        <a:prstGeom prst="pie">
          <a:avLst>
            <a:gd name="adj1" fmla="val 7560000"/>
            <a:gd name="adj2" fmla="val 16200000"/>
          </a:avLst>
        </a:prstGeom>
        <a:solidFill>
          <a:srgbClr val="C0504D">
            <a:hueOff val="3511139"/>
            <a:satOff val="-4379"/>
            <a:lumOff val="1030"/>
            <a:alphaOff val="0"/>
          </a:srgbClr>
        </a:solidFill>
        <a:ln w="25400" cap="flat" cmpd="sng" algn="ctr">
          <a:solidFill>
            <a:srgbClr val="C0504D">
              <a:hueOff val="3511139"/>
              <a:satOff val="-4379"/>
              <a:lumOff val="1030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133DB58-403F-445C-897E-487183078499}">
      <dsp:nvSpPr>
        <dsp:cNvPr id="0" name=""/>
        <dsp:cNvSpPr/>
      </dsp:nvSpPr>
      <dsp:spPr>
        <a:xfrm rot="16200000">
          <a:off x="4619542" y="1040948"/>
          <a:ext cx="1115726" cy="230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CONTRACTING</a:t>
          </a:r>
        </a:p>
      </dsp:txBody>
      <dsp:txXfrm>
        <a:off x="4619542" y="1040948"/>
        <a:ext cx="1115726" cy="230840"/>
      </dsp:txXfrm>
    </dsp:sp>
    <dsp:sp modelId="{5DDBF0F9-B2D8-445B-95D6-13D7B81B1FE6}">
      <dsp:nvSpPr>
        <dsp:cNvPr id="0" name=""/>
        <dsp:cNvSpPr/>
      </dsp:nvSpPr>
      <dsp:spPr>
        <a:xfrm>
          <a:off x="5331299" y="175298"/>
          <a:ext cx="1506492" cy="153893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SPV </a:t>
          </a:r>
          <a:r>
            <a:rPr lang="tr-TR" sz="1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Establishment</a:t>
          </a:r>
          <a:endParaRPr lang="tr-TR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Land Delivery</a:t>
          </a: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0" lvl="0" indent="0" algn="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10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Financial </a:t>
          </a:r>
          <a:r>
            <a:rPr lang="tr-TR" sz="1000" kern="1200" dirty="0" err="1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Closure</a:t>
          </a:r>
          <a:endParaRPr lang="tr-TR" sz="10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  <a:p>
          <a:pPr marL="0" lvl="0" indent="0" algn="l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tr-TR" sz="800" kern="1200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Arial Rounded MT Bold" panose="020F0704030504030204" pitchFamily="34" charset="0"/>
            <a:ea typeface="+mn-ea"/>
            <a:cs typeface="+mn-cs"/>
          </a:endParaRPr>
        </a:p>
      </dsp:txBody>
      <dsp:txXfrm>
        <a:off x="5331299" y="175298"/>
        <a:ext cx="1506492" cy="1538933"/>
      </dsp:txXfrm>
    </dsp:sp>
    <dsp:sp modelId="{B8970E98-F9BF-431F-A647-892A3C6F4CBC}">
      <dsp:nvSpPr>
        <dsp:cNvPr id="0" name=""/>
        <dsp:cNvSpPr/>
      </dsp:nvSpPr>
      <dsp:spPr>
        <a:xfrm>
          <a:off x="7096801" y="175298"/>
          <a:ext cx="384733" cy="384733"/>
        </a:xfrm>
        <a:prstGeom prst="chord">
          <a:avLst>
            <a:gd name="adj1" fmla="val 4800000"/>
            <a:gd name="adj2" fmla="val 16800000"/>
          </a:avLst>
        </a:prstGeom>
        <a:solidFill>
          <a:srgbClr val="C0504D">
            <a:tint val="40000"/>
            <a:hueOff val="0"/>
            <a:satOff val="0"/>
            <a:lumOff val="0"/>
            <a:alphaOff val="0"/>
          </a:srgb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9EA4BA3-C458-49B5-8DF5-130889E8A14E}">
      <dsp:nvSpPr>
        <dsp:cNvPr id="0" name=""/>
        <dsp:cNvSpPr/>
      </dsp:nvSpPr>
      <dsp:spPr>
        <a:xfrm>
          <a:off x="7135274" y="213771"/>
          <a:ext cx="307786" cy="307786"/>
        </a:xfrm>
        <a:prstGeom prst="pie">
          <a:avLst>
            <a:gd name="adj1" fmla="val 5400000"/>
            <a:gd name="adj2" fmla="val 16200000"/>
          </a:avLst>
        </a:prstGeom>
        <a:solidFill>
          <a:srgbClr val="C0504D">
            <a:hueOff val="4681519"/>
            <a:satOff val="-5839"/>
            <a:lumOff val="1373"/>
            <a:alphaOff val="0"/>
          </a:srgbClr>
        </a:solidFill>
        <a:ln w="25400" cap="flat" cmpd="sng" algn="ctr">
          <a:solidFill>
            <a:srgbClr val="C0504D">
              <a:hueOff val="4681519"/>
              <a:satOff val="-5839"/>
              <a:lumOff val="1373"/>
              <a:alphaOff val="0"/>
            </a:srgb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B23D60D-ADB7-4E43-ACC5-C2F2930177B9}">
      <dsp:nvSpPr>
        <dsp:cNvPr id="0" name=""/>
        <dsp:cNvSpPr/>
      </dsp:nvSpPr>
      <dsp:spPr>
        <a:xfrm rot="16200000">
          <a:off x="6654357" y="1040948"/>
          <a:ext cx="1115726" cy="23084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b" anchorCtr="0">
          <a:noAutofit/>
        </a:bodyPr>
        <a:lstStyle/>
        <a:p>
          <a:pPr marL="0" lvl="0" indent="0" algn="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tr-TR" sz="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CONSTRUCTION</a:t>
          </a:r>
          <a:r>
            <a:rPr lang="tr-TR" sz="500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 &amp; </a:t>
          </a:r>
          <a:r>
            <a:rPr lang="tr-TR" sz="500" b="1" kern="1200" dirty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Arial Rounded MT Bold" panose="020F0704030504030204" pitchFamily="34" charset="0"/>
              <a:ea typeface="+mn-ea"/>
              <a:cs typeface="+mn-cs"/>
            </a:rPr>
            <a:t>OPERATION</a:t>
          </a:r>
        </a:p>
      </dsp:txBody>
      <dsp:txXfrm>
        <a:off x="6654357" y="1040948"/>
        <a:ext cx="1115726" cy="2308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cycle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9/3/layout/PieProcess">
  <dgm:title val=""/>
  <dgm:desc val=""/>
  <dgm:catLst>
    <dgm:cat type="list" pri="8600"/>
    <dgm:cat type="process" pri="46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7"/>
      <dgm:chPref val="7"/>
      <dgm:dir/>
      <dgm:animOne val="branch"/>
      <dgm:animLvl val="lvl"/>
    </dgm:varLst>
    <dgm:choose name="Name1">
      <dgm:if name="Name2" func="var" arg="dir" op="equ" val="norm">
        <dgm:alg type="lin">
          <dgm:param type="linDir" val="fromL"/>
        </dgm:alg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" val="65"/>
      <dgm:constr type="primFontSz" for="des" forName="Child" refType="primFontSz" refFor="des" refForName="Parent" op="lte"/>
      <dgm:constr type="w" for="ch" forName="composite" refType="w"/>
      <dgm:constr type="h" for="ch" forName="composite" refType="h"/>
      <dgm:constr type="w" for="ch" forName="ParentComposite" refType="w" fact="0.5"/>
      <dgm:constr type="h" for="ch" forName="ParentComposite" refType="h"/>
      <dgm:constr type="w" for="ch" forName="negSibTrans" refType="h" refFor="ch" refForName="composite" fact="-0.075"/>
      <dgm:constr type="w" for="ch" forName="sibTrans" refType="w" refFor="ch" refForName="composite" fact="0.0425"/>
    </dgm:constrLst>
    <dgm:forEach name="nodesForEach" axis="ch" ptType="node" cnt="7">
      <dgm:layoutNode name="ParentComposite">
        <dgm:alg type="composite">
          <dgm:param type="ar" val="0.25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Parent" refType="w" fact="0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l" for="ch" forName="Chord" refType="w" fact="0"/>
              <dgm:constr type="t" for="ch" forName="Chord" refType="h" fact="0"/>
              <dgm:constr type="w" for="ch" forName="Chord" refType="w"/>
              <dgm:constr type="h" for="ch" forName="Chord" refType="h" fact="0.25"/>
              <dgm:constr type="l" for="ch" forName="Pie" refType="w" fact="0.1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if>
          <dgm:else name="Name6">
            <dgm:constrLst>
              <dgm:constr type="r" for="ch" forName="Parent" refType="w"/>
              <dgm:constr type="t" for="ch" forName="Parent" refType="h" fact="0.275"/>
              <dgm:constr type="w" for="ch" forName="Parent" refType="w" fact="0.6"/>
              <dgm:constr type="h" for="ch" forName="Parent" refType="h" fact="0.725"/>
              <dgm:constr type="r" for="ch" forName="Chord" refType="w"/>
              <dgm:constr type="t" for="ch" forName="Chord" refType="h" fact="0"/>
              <dgm:constr type="w" for="ch" forName="Chord" refType="w"/>
              <dgm:constr type="h" for="ch" forName="Chord" refType="h" fact="0.25"/>
              <dgm:constr type="r" for="ch" forName="Pie" refType="w" fact="0.9"/>
              <dgm:constr type="t" for="ch" forName="Pie" refType="h" fact="0.025"/>
              <dgm:constr type="w" for="ch" forName="Pie" refType="w" fact="0.8"/>
              <dgm:constr type="h" for="ch" forName="Pie" refType="h" fact="0.2"/>
            </dgm:constrLst>
          </dgm:else>
        </dgm:choose>
        <dgm:layoutNode name="Chord" styleLbl="bgShp">
          <dgm:alg type="sp"/>
          <dgm:choose name="Name7">
            <dgm:if name="Name8" func="var" arg="dir" op="equ" val="norm">
              <dgm:shape xmlns:r="http://schemas.openxmlformats.org/officeDocument/2006/relationships" type="chord" r:blip="">
                <dgm:adjLst>
                  <dgm:adj idx="1" val="80"/>
                  <dgm:adj idx="2" val="-80"/>
                </dgm:adjLst>
              </dgm:shape>
            </dgm:if>
            <dgm:else name="Name9">
              <dgm:shape xmlns:r="http://schemas.openxmlformats.org/officeDocument/2006/relationships" rot="180" type="chord" r:blip="">
                <dgm:adjLst>
                  <dgm:adj idx="1" val="80"/>
                  <dgm:adj idx="2" val="-80"/>
                </dgm:adjLst>
              </dgm:shape>
            </dgm:else>
          </dgm:choose>
          <dgm:presOf/>
        </dgm:layoutNode>
        <dgm:layoutNode name="Pie" styleLbl="alignNode1">
          <dgm:alg type="sp"/>
          <dgm:choose name="Name10">
            <dgm:if name="Name11" func="var" arg="dir" op="equ" val="norm">
              <dgm:choose name="Name12">
                <dgm:if name="Name13" axis="precedSib" ptType="node" func="cnt" op="equ" val="0">
                  <dgm:choose name="Name14">
                    <dgm:if name="Name1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1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17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if name="Name18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35"/>
                          <dgm:adj idx="2" val="-90"/>
                        </dgm:adjLst>
                      </dgm:shape>
                    </dgm:if>
                    <dgm:if name="Name19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26"/>
                          <dgm:adj idx="2" val="-90"/>
                        </dgm:adjLst>
                      </dgm:shape>
                    </dgm:if>
                    <dgm:if name="Name20" axis="followSib" ptType="node" func="cnt" op="equ" val="5">
                      <dgm:shape xmlns:r="http://schemas.openxmlformats.org/officeDocument/2006/relationships" type="pie" r:blip="">
                        <dgm:adjLst>
                          <dgm:adj idx="1" val="-120"/>
                          <dgm:adj idx="2" val="-90"/>
                        </dgm:adjLst>
                      </dgm:shape>
                    </dgm:if>
                    <dgm:else name="Name21">
                      <dgm:shape xmlns:r="http://schemas.openxmlformats.org/officeDocument/2006/relationships" type="pie" r:blip="">
                        <dgm:adjLst>
                          <dgm:adj idx="1" val="-115.7143"/>
                          <dgm:adj idx="2" val="-90"/>
                        </dgm:adjLst>
                      </dgm:shape>
                    </dgm:else>
                  </dgm:choose>
                </dgm:if>
                <dgm:if name="Name22" axis="precedSib" ptType="node" func="cnt" op="equ" val="1">
                  <dgm:choose name="Name23">
                    <dgm:if name="Name24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25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if name="Name26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if name="Name27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-162"/>
                          <dgm:adj idx="2" val="-90"/>
                        </dgm:adjLst>
                      </dgm:shape>
                    </dgm:if>
                    <dgm:if name="Name28" axis="followSib" ptType="node" func="cnt" op="equ" val="4">
                      <dgm:shape xmlns:r="http://schemas.openxmlformats.org/officeDocument/2006/relationships" type="pie" r:blip="">
                        <dgm:adjLst>
                          <dgm:adj idx="1" val="-150"/>
                          <dgm:adj idx="2" val="-90"/>
                        </dgm:adjLst>
                      </dgm:shape>
                    </dgm:if>
                    <dgm:else name="Name29">
                      <dgm:shape xmlns:r="http://schemas.openxmlformats.org/officeDocument/2006/relationships" type="pie" r:blip="">
                        <dgm:adjLst>
                          <dgm:adj idx="1" val="-141.4286"/>
                          <dgm:adj idx="2" val="-90"/>
                        </dgm:adjLst>
                      </dgm:shape>
                    </dgm:else>
                  </dgm:choose>
                </dgm:if>
                <dgm:if name="Name30" axis="precedSib" ptType="node" func="cnt" op="equ" val="2">
                  <dgm:choose name="Name31">
                    <dgm:if name="Name32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33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35"/>
                          <dgm:adj idx="2" val="-90"/>
                        </dgm:adjLst>
                      </dgm:shape>
                    </dgm:if>
                    <dgm:if name="Name34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62"/>
                          <dgm:adj idx="2" val="-90"/>
                        </dgm:adjLst>
                      </dgm:shape>
                    </dgm:if>
                    <dgm:if name="Name35" axis="followSib" ptType="node" func="cnt" op="equ" val="3">
                      <dgm:shape xmlns:r="http://schemas.openxmlformats.org/officeDocument/2006/relationships" type="pie" r:blip="">
                        <dgm:adjLst>
                          <dgm:adj idx="1" val="180"/>
                          <dgm:adj idx="2" val="-90"/>
                        </dgm:adjLst>
                      </dgm:shape>
                    </dgm:if>
                    <dgm:else name="Name36">
                      <dgm:shape xmlns:r="http://schemas.openxmlformats.org/officeDocument/2006/relationships" type="pie" r:blip="">
                        <dgm:adjLst>
                          <dgm:adj idx="1" val="-167.1429"/>
                          <dgm:adj idx="2" val="-90"/>
                        </dgm:adjLst>
                      </dgm:shape>
                    </dgm:else>
                  </dgm:choose>
                </dgm:if>
                <dgm:if name="Name37" axis="precedSib" ptType="node" func="cnt" op="equ" val="3">
                  <dgm:choose name="Name38">
                    <dgm:if name="Name39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0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6"/>
                          <dgm:adj idx="2" val="-90"/>
                        </dgm:adjLst>
                      </dgm:shape>
                    </dgm:if>
                    <dgm:if name="Name41" axis="followSib" ptType="node" func="cnt" op="equ" val="2">
                      <dgm:shape xmlns:r="http://schemas.openxmlformats.org/officeDocument/2006/relationships" type="pie" r:blip="">
                        <dgm:adjLst>
                          <dgm:adj idx="1" val="150"/>
                          <dgm:adj idx="2" val="-90"/>
                        </dgm:adjLst>
                      </dgm:shape>
                    </dgm:if>
                    <dgm:else name="Name42">
                      <dgm:shape xmlns:r="http://schemas.openxmlformats.org/officeDocument/2006/relationships" type="pie" r:blip="">
                        <dgm:adjLst>
                          <dgm:adj idx="1" val="167.1429"/>
                          <dgm:adj idx="2" val="-90"/>
                        </dgm:adjLst>
                      </dgm:shape>
                    </dgm:else>
                  </dgm:choose>
                </dgm:if>
                <dgm:if name="Name43" axis="precedSib" ptType="node" func="cnt" op="equ" val="4">
                  <dgm:choose name="Name44">
                    <dgm:if name="Name45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46" axis="followSib" ptType="node" func="cnt" op="equ" val="1">
                      <dgm:shape xmlns:r="http://schemas.openxmlformats.org/officeDocument/2006/relationships" type="pie" r:blip="">
                        <dgm:adjLst>
                          <dgm:adj idx="1" val="120"/>
                          <dgm:adj idx="2" val="-90"/>
                        </dgm:adjLst>
                      </dgm:shape>
                    </dgm:if>
                    <dgm:else name="Name47">
                      <dgm:shape xmlns:r="http://schemas.openxmlformats.org/officeDocument/2006/relationships" type="pie" r:blip="">
                        <dgm:adjLst>
                          <dgm:adj idx="1" val="141.4286"/>
                          <dgm:adj idx="2" val="-90"/>
                        </dgm:adjLst>
                      </dgm:shape>
                    </dgm:else>
                  </dgm:choose>
                </dgm:if>
                <dgm:if name="Name48" axis="precedSib" ptType="node" func="cnt" op="equ" val="5">
                  <dgm:choose name="Name49">
                    <dgm:if name="Name50" axis="followSib" ptType="node" func="cnt" op="equ" val="0">
                      <dgm:shape xmlns:r="http://schemas.openxmlformats.org/officeDocument/2006/relationships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51">
                      <dgm:shape xmlns:r="http://schemas.openxmlformats.org/officeDocument/2006/relationships" type="pie" r:blip="">
                        <dgm:adjLst>
                          <dgm:adj idx="1" val="115.7143"/>
                          <dgm:adj idx="2" val="-90"/>
                        </dgm:adjLst>
                      </dgm:shape>
                    </dgm:else>
                  </dgm:choose>
                </dgm:if>
                <dgm:else name="Name52">
                  <dgm:shape xmlns:r="http://schemas.openxmlformats.org/officeDocument/2006/relationships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if>
            <dgm:else name="Name53">
              <dgm:choose name="Name54">
                <dgm:if name="Name55" axis="precedSib" ptType="node" func="cnt" op="equ" val="0">
                  <dgm:choose name="Name56">
                    <dgm:if name="Name5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5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59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if name="Name60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35"/>
                        </dgm:adjLst>
                      </dgm:shape>
                    </dgm:if>
                    <dgm:if name="Name61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6"/>
                        </dgm:adjLst>
                      </dgm:shape>
                    </dgm:if>
                    <dgm:if name="Name62" axis="followSib" ptType="node" func="cnt" op="equ" val="5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20"/>
                        </dgm:adjLst>
                      </dgm:shape>
                    </dgm:if>
                    <dgm:else name="Name6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15.7143"/>
                        </dgm:adjLst>
                      </dgm:shape>
                    </dgm:else>
                  </dgm:choose>
                </dgm:if>
                <dgm:if name="Name64" axis="precedSib" ptType="node" func="cnt" op="equ" val="1">
                  <dgm:choose name="Name65">
                    <dgm:if name="Name66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67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if name="Name68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if name="Name69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2"/>
                        </dgm:adjLst>
                      </dgm:shape>
                    </dgm:if>
                    <dgm:if name="Name70" axis="followSib" ptType="node" func="cnt" op="equ" val="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50"/>
                        </dgm:adjLst>
                      </dgm:shape>
                    </dgm:if>
                    <dgm:else name="Name7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41.4286"/>
                        </dgm:adjLst>
                      </dgm:shape>
                    </dgm:else>
                  </dgm:choose>
                </dgm:if>
                <dgm:if name="Name72" axis="precedSib" ptType="node" func="cnt" op="equ" val="2">
                  <dgm:choose name="Name73">
                    <dgm:if name="Name74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75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35"/>
                        </dgm:adjLst>
                      </dgm:shape>
                    </dgm:if>
                    <dgm:if name="Name76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2"/>
                        </dgm:adjLst>
                      </dgm:shape>
                    </dgm:if>
                    <dgm:if name="Name77" axis="followSib" ptType="node" func="cnt" op="equ" val="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80"/>
                        </dgm:adjLst>
                      </dgm:shape>
                    </dgm:if>
                    <dgm:else name="Name78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167.1429"/>
                        </dgm:adjLst>
                      </dgm:shape>
                    </dgm:else>
                  </dgm:choose>
                </dgm:if>
                <dgm:if name="Name79" axis="precedSib" ptType="node" func="cnt" op="equ" val="3">
                  <dgm:choose name="Name80">
                    <dgm:if name="Name81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2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6"/>
                        </dgm:adjLst>
                      </dgm:shape>
                    </dgm:if>
                    <dgm:if name="Name83" axis="followSib" ptType="node" func="cnt" op="equ" val="2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50"/>
                        </dgm:adjLst>
                      </dgm:shape>
                    </dgm:if>
                    <dgm:else name="Name84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67.1429"/>
                        </dgm:adjLst>
                      </dgm:shape>
                    </dgm:else>
                  </dgm:choose>
                </dgm:if>
                <dgm:if name="Name85" axis="precedSib" ptType="node" func="cnt" op="equ" val="4">
                  <dgm:choose name="Name86">
                    <dgm:if name="Name87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if name="Name88" axis="followSib" ptType="node" func="cnt" op="equ" val="1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20"/>
                        </dgm:adjLst>
                      </dgm:shape>
                    </dgm:if>
                    <dgm:else name="Name89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41.4286"/>
                        </dgm:adjLst>
                      </dgm:shape>
                    </dgm:else>
                  </dgm:choose>
                </dgm:if>
                <dgm:if name="Name90" axis="precedSib" ptType="node" func="cnt" op="equ" val="5">
                  <dgm:choose name="Name91">
                    <dgm:if name="Name92" axis="followSib" ptType="node" func="cnt" op="equ" val="0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90"/>
                        </dgm:adjLst>
                      </dgm:shape>
                    </dgm:if>
                    <dgm:else name="Name93">
                      <dgm:shape xmlns:r="http://schemas.openxmlformats.org/officeDocument/2006/relationships" rot="180" type="pie" r:blip="">
                        <dgm:adjLst>
                          <dgm:adj idx="1" val="90"/>
                          <dgm:adj idx="2" val="-115.7143"/>
                        </dgm:adjLst>
                      </dgm:shape>
                    </dgm:else>
                  </dgm:choose>
                </dgm:if>
                <dgm:else name="Name94">
                  <dgm:shape xmlns:r="http://schemas.openxmlformats.org/officeDocument/2006/relationships" rot="180" type="pie" r:blip="">
                    <dgm:adjLst>
                      <dgm:adj idx="1" val="90"/>
                      <dgm:adj idx="2" val="-90"/>
                    </dgm:adjLst>
                  </dgm:shape>
                </dgm:else>
              </dgm:choose>
            </dgm:else>
          </dgm:choose>
          <dgm:presOf/>
        </dgm:layoutNode>
        <dgm:layoutNode name="Parent" styleLbl="revTx">
          <dgm:varLst>
            <dgm:chMax val="1"/>
            <dgm:chPref val="1"/>
            <dgm:bulletEnabled val="1"/>
          </dgm:varLst>
          <dgm:choose name="Name95">
            <dgm:if name="Name96" func="var" arg="dir" op="equ" val="norm">
              <dgm:alg type="tx">
                <dgm:param type="parTxLTRAlign" val="r"/>
                <dgm:param type="parTxRTLAlign" val="r"/>
                <dgm:param type="shpTxLTRAlignCh" val="r"/>
                <dgm:param type="shpTxRTLAlignCh" val="r"/>
                <dgm:param type="txAnchorVert" val="b"/>
                <dgm:param type="autoTxRot" val="grav"/>
              </dgm:alg>
            </dgm:if>
            <dgm:else name="Name97">
              <dgm:alg type="tx">
                <dgm:param type="parTxLTRAlign" val="l"/>
                <dgm:param type="parTxRTLAlign" val="l"/>
                <dgm:param type="shpTxLTRAlignCh" val="l"/>
                <dgm:param type="shpTxRTLAlignCh" val="l"/>
                <dgm:param type="txAnchorVert" val="b"/>
                <dgm:param type="autoTxRot" val="grav"/>
              </dgm:alg>
            </dgm:else>
          </dgm:choose>
          <dgm:choose name="Name98">
            <dgm:if name="Name99" func="var" arg="dir" op="equ" val="norm">
              <dgm:shape xmlns:r="http://schemas.openxmlformats.org/officeDocument/2006/relationships" rot="-90" type="rect" r:blip="">
                <dgm:adjLst/>
              </dgm:shape>
            </dgm:if>
            <dgm:else name="Name100">
              <dgm:shape xmlns:r="http://schemas.openxmlformats.org/officeDocument/2006/relationships" rot="90" type="rect" r:blip="">
                <dgm:adjLst/>
              </dgm:shape>
            </dgm:else>
          </dgm:choose>
          <dgm:presOf axis="self" ptType="node"/>
          <dgm:constrLst>
            <dgm:constr type="lMarg" refType="primFontSz" fact="0"/>
            <dgm:constr type="rMarg" refType="primFontSz" fact="0"/>
            <dgm:constr type="tMarg" refType="primFontSz" fact="0"/>
            <dgm:constr type="bMarg" refType="primFontSz" fact="0"/>
          </dgm:constrLst>
          <dgm:ruleLst>
            <dgm:rule type="primFontSz" val="5" fact="NaN" max="NaN"/>
          </dgm:ruleLst>
        </dgm:layoutNode>
      </dgm:layoutNode>
      <dgm:choose name="Name101">
        <dgm:if name="Name102" axis="ch" ptType="node" func="cnt" op="gte" val="1">
          <dgm:forEach name="negSibTransForEach" axis="ch" ptType="sibTrans" hideLastTrans="0" cnt="1">
            <dgm:layoutNode name="neg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  <dgm:layoutNode name="composite">
            <dgm:alg type="composite">
              <dgm:param type="ar" val="0.5"/>
            </dgm:alg>
            <dgm:shape xmlns:r="http://schemas.openxmlformats.org/officeDocument/2006/relationships" r:blip="">
              <dgm:adjLst/>
            </dgm:shape>
            <dgm:choose name="Name103">
              <dgm:if name="Name104" func="var" arg="dir" op="equ" val="norm">
                <dgm:constrLst>
                  <dgm:constr type="l" for="ch" forName="Child" refType="w" fact="0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if>
              <dgm:else name="Name105">
                <dgm:constrLst>
                  <dgm:constr type="r" for="ch" forName="Child" refType="w"/>
                  <dgm:constr type="t" for="ch" forName="Child" refType="h" fact="0"/>
                  <dgm:constr type="w" for="ch" forName="Child" refType="w"/>
                  <dgm:constr type="h" for="ch" forName="Child" refType="h"/>
                </dgm:constrLst>
              </dgm:else>
            </dgm:choose>
            <dgm:ruleLst/>
            <dgm:layoutNode name="Child" styleLbl="revTx">
              <dgm:varLst>
                <dgm:chMax val="0"/>
                <dgm:chPref val="0"/>
                <dgm:bulletEnabled val="1"/>
              </dgm:varLst>
              <dgm:choose name="Name106">
                <dgm:if name="Name107" func="var" arg="dir" op="equ" val="norm">
                  <dgm:alg type="tx">
                    <dgm:param type="parTxLTRAlign" val="l"/>
                    <dgm:param type="parTxRTLAlign" val="r"/>
                    <dgm:param type="txAnchorVert" val="t"/>
                  </dgm:alg>
                </dgm:if>
                <dgm:else name="Name108">
                  <dgm:alg type="tx">
                    <dgm:param type="parTxLTRAlign" val="r"/>
                    <dgm:param type="parTxRTLAlign" val="l"/>
                    <dgm:param type="txAnchorVert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"/>
                <dgm:constr type="rMarg" refType="primFontSz" fact="0"/>
                <dgm:constr type="tMarg" refType="primFontSz" fact="0"/>
                <dgm:constr type="bMarg" refType="primFontSz" fact="0"/>
              </dgm:constrLst>
              <dgm:ruleLst>
                <dgm:rule type="primFontSz" val="5" fact="NaN" max="NaN"/>
              </dgm:ruleLst>
            </dgm:layoutNode>
          </dgm:layoutNode>
          <dgm:forEach name="sibTransForEach" axis="followSib" ptType="sibTrans" cnt="1">
            <dgm:layoutNode name="sibTrans">
              <dgm:alg type="sp"/>
              <dgm:shape xmlns:r="http://schemas.openxmlformats.org/officeDocument/2006/relationships" r:blip="">
                <dgm:adjLst/>
              </dgm:shape>
            </dgm:layoutNode>
          </dgm:forEach>
        </dgm:if>
        <dgm:else name="Name109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15373" y="0"/>
            <a:ext cx="2918831" cy="495029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4BEBAE8-359D-4298-8C68-1F96B137917D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09575" y="1233488"/>
            <a:ext cx="5916613" cy="3328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3577" y="4748163"/>
            <a:ext cx="5388610" cy="388486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15373" y="9371286"/>
            <a:ext cx="2918831" cy="49502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EDF78A-FBFA-458C-8E51-EF4C86EA1B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0400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DF78A-FBFA-458C-8E51-EF4C86EA1B2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81172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EDF78A-FBFA-458C-8E51-EF4C86EA1B2A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83266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1EDF78A-FBFA-458C-8E51-EF4C86EA1B2A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2766077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1E586B-6B6C-4932-B923-651991CDAF3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7B916DC-1AC7-4B22-8D71-4F0024364FE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C33598-6EFA-435A-953D-D05D1D43736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DC8-A5EF-440B-BC94-563199985FD3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66F8ED-5059-4E9C-923F-C496567A50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FD02147-0A3A-463E-8AC7-6228F82801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F632-F6D2-489B-9F67-BFFA0EBDE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3951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AC8E58D-8921-4157-978D-FB4DD1F32A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91231CE-DCE4-460F-9213-1DB47010F49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8E031A-B288-4964-B2E0-B490EB55FE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DC8-A5EF-440B-BC94-563199985FD3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746102-AF82-4CA5-96D1-2B5079EE858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1276A8-6F77-426C-8932-441745E584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F632-F6D2-489B-9F67-BFFA0EBDE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65668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2A5B563-5014-4218-9D3F-B0D1667D903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58DA3A7-0A4A-406C-AB81-14E17FD86D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4D88DDA-1146-4895-A393-1E4C6AA22C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DC8-A5EF-440B-BC94-563199985FD3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6BA298-EB1E-40D4-B0CD-96AE3CF5BF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08061B-20B1-4DFC-B9B0-4CCA1BC4D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F632-F6D2-489B-9F67-BFFA0EBDE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84412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233FF4-F72C-4B03-968C-B040D0E385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538C978-BAC1-4E65-A945-75118CC7351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E4328D-214A-472B-97AA-7CB3278AC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DC8-A5EF-440B-BC94-563199985FD3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26E1C6D-DE13-415D-A262-8FCEBC71D9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443B79-184D-4380-AE0C-12946D11D5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F632-F6D2-489B-9F67-BFFA0EBDE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191178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F701A3-9679-48F6-AE26-DD7EE59C9F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D114955-4365-4068-ADAF-6E137593C9A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16D21B-D5D6-4A3D-A63E-1A2B7B075F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DC8-A5EF-440B-BC94-563199985FD3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AF68E4-3FFB-4CAF-8BD4-7737392B2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F06B95-273F-4123-AC14-643739101B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F632-F6D2-489B-9F67-BFFA0EBDE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31296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47CD2E-54BD-4CB8-AE49-A7C0DE151F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D287F6-9456-4C5E-B3A8-238EDC78CA4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10B22C8-5323-425E-AF97-698D27C935E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443177B-9D9A-4F59-B898-B4EFE8EC81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DC8-A5EF-440B-BC94-563199985FD3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61EF6F2-9161-4925-A79E-BD7D00CED7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7160882-64E9-4008-8CFD-28AE22670E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F632-F6D2-489B-9F67-BFFA0EBDE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62936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BD0CB-DE5B-41B8-ADBB-16F8F18C1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D5E711F-99D5-4C48-AB37-E5D6694BD84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80D5BC5-5E37-4811-9F12-24084654B48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4FA854C-76CC-4ABB-9BBC-51ECEE595B5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80FD5D1-6B12-4EDA-B026-201E3EF2047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4AEF026-9BAB-40CE-9603-E9E27FD639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DC8-A5EF-440B-BC94-563199985FD3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D54AB8EC-6723-4740-B6D9-202BF282A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9700EDF-A4D4-4B3B-ADF1-7F411D595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F632-F6D2-489B-9F67-BFFA0EBDE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97625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82AA42-C554-4FDA-B73B-D2B05A1C7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567E054-D612-432F-A444-3A6C9984AD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DC8-A5EF-440B-BC94-563199985FD3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FE6F69F-7A1B-40A6-822B-F60BB1B3CA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8CFAFA6-FB80-4842-9633-21EF54C13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F632-F6D2-489B-9F67-BFFA0EBDE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16054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C44E961-CD01-4F96-BBF7-03E45672DF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DC8-A5EF-440B-BC94-563199985FD3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C4D71FF-6853-424F-97C5-F19CD0DA1F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A86E78-F939-4799-B545-99139E4E83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F632-F6D2-489B-9F67-BFFA0EBDE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7403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3EED6E-4B99-47EC-A182-0A654979E6F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2552DD-A049-4FF5-A7CA-0E200FFA20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227F0D9-79CC-454F-9EFB-BC9A553C53C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4E583F0-E90A-4BCC-B31F-907BECD73E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DC8-A5EF-440B-BC94-563199985FD3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B3A7017-A6A5-41F2-B69A-9E85518B97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F521031-7B46-4400-953A-AC1F1AF0060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F632-F6D2-489B-9F67-BFFA0EBDE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961700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8B74A4-C686-468B-91F0-300FD6C5DE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345257A-E58F-4B11-8C51-0ABAAA4C4648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A14E9820-EA7E-4C33-94E2-D057AFDE54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91142B3-B329-45B8-BF9F-DAA1ACD59F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EDADC8-A5EF-440B-BC94-563199985FD3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DF76248-E48D-4F2C-A706-9250085F4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FD2E05E-C3AC-4B7B-8D40-FD95CA076D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BDF632-F6D2-489B-9F67-BFFA0EBDE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05586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9BA3CD1-F4B2-4AB5-A0F2-47BBB62374F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07979D5-10A2-4907-A61A-701EEFF293E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F18BEE-CBE4-425F-95D3-CC27DCFD29A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EDADC8-A5EF-440B-BC94-563199985FD3}" type="datetimeFigureOut">
              <a:rPr lang="en-US" smtClean="0"/>
              <a:t>11/3/2020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9862CDC-E7BB-47CD-A650-09EF3A2F3BB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3027A2-7A33-4AF9-A25D-726A3C525EF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BDF632-F6D2-489B-9F67-BFFA0EBDE8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04202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Relationship Id="rId4" Type="http://schemas.openxmlformats.org/officeDocument/2006/relationships/image" Target="../media/image4.jp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41323" y="2732925"/>
            <a:ext cx="9144000" cy="1243029"/>
          </a:xfrm>
        </p:spPr>
        <p:txBody>
          <a:bodyPr>
            <a:normAutofit/>
          </a:bodyPr>
          <a:lstStyle/>
          <a:p>
            <a:r>
              <a:rPr lang="en-US" sz="3600" dirty="0">
                <a:solidFill>
                  <a:schemeClr val="tx2"/>
                </a:solidFill>
              </a:rPr>
              <a:t>ISTANBUL PPP WEEK</a:t>
            </a:r>
            <a:br>
              <a:rPr lang="en-US" sz="3600" dirty="0">
                <a:solidFill>
                  <a:schemeClr val="tx2"/>
                </a:solidFill>
              </a:rPr>
            </a:br>
            <a:r>
              <a:rPr lang="en-US" sz="3600" dirty="0">
                <a:solidFill>
                  <a:schemeClr val="tx2"/>
                </a:solidFill>
              </a:rPr>
              <a:t>November 2020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46909" y="4571856"/>
            <a:ext cx="9144000" cy="1655762"/>
          </a:xfrm>
        </p:spPr>
        <p:txBody>
          <a:bodyPr>
            <a:noAutofit/>
          </a:bodyPr>
          <a:lstStyle/>
          <a:p>
            <a:r>
              <a:rPr lang="en-US" sz="1600" dirty="0"/>
              <a:t>Kerem </a:t>
            </a:r>
            <a:r>
              <a:rPr lang="en-US" sz="1600" dirty="0" err="1"/>
              <a:t>Dönmez</a:t>
            </a:r>
            <a:endParaRPr lang="en-US" sz="1600" dirty="0"/>
          </a:p>
          <a:p>
            <a:r>
              <a:rPr lang="en-US" sz="1600" dirty="0"/>
              <a:t>Republic of Turkey</a:t>
            </a:r>
          </a:p>
          <a:p>
            <a:r>
              <a:rPr lang="en-US" sz="1600" dirty="0"/>
              <a:t>Ministry of Treasury and Finance</a:t>
            </a:r>
          </a:p>
          <a:p>
            <a:r>
              <a:rPr lang="en-US" sz="1600" dirty="0"/>
              <a:t>General Directorate of Foreign Economic Relations  </a:t>
            </a:r>
          </a:p>
          <a:p>
            <a:r>
              <a:rPr lang="en-US" sz="1600" dirty="0"/>
              <a:t>Head of PPP Department</a:t>
            </a:r>
          </a:p>
        </p:txBody>
      </p:sp>
      <p:sp>
        <p:nvSpPr>
          <p:cNvPr id="4" name="Title 1">
            <a:extLst>
              <a:ext uri="{FF2B5EF4-FFF2-40B4-BE49-F238E27FC236}">
                <a16:creationId xmlns:a16="http://schemas.microsoft.com/office/drawing/2014/main" id="{EAB09A19-695A-4B8C-91A4-52A38E6C8B23}"/>
              </a:ext>
            </a:extLst>
          </p:cNvPr>
          <p:cNvSpPr txBox="1">
            <a:spLocks/>
          </p:cNvSpPr>
          <p:nvPr/>
        </p:nvSpPr>
        <p:spPr>
          <a:xfrm>
            <a:off x="-133564" y="630382"/>
            <a:ext cx="12215973" cy="196236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4800" b="1" dirty="0">
                <a:solidFill>
                  <a:schemeClr val="tx2"/>
                </a:solidFill>
              </a:rPr>
              <a:t>Overview of Turkish PPP Market &amp; </a:t>
            </a:r>
          </a:p>
          <a:p>
            <a:r>
              <a:rPr lang="en-US" sz="4800" b="1" dirty="0">
                <a:solidFill>
                  <a:schemeClr val="tx2"/>
                </a:solidFill>
              </a:rPr>
              <a:t>The Role of the Ministry of Treasury and Finance </a:t>
            </a:r>
          </a:p>
        </p:txBody>
      </p:sp>
    </p:spTree>
    <p:extLst>
      <p:ext uri="{BB962C8B-B14F-4D97-AF65-F5344CB8AC3E}">
        <p14:creationId xmlns:p14="http://schemas.microsoft.com/office/powerpoint/2010/main" val="238496836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37744" lvl="2" indent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68000"/>
              <a:buNone/>
            </a:pP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Pre-tender Measures</a:t>
            </a:r>
            <a:endParaRPr lang="tr-TR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28575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Feasibility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reviews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in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terms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of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economic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sz="1400" dirty="0" err="1">
                <a:latin typeface="Arial" panose="020B0604020202020204" pitchFamily="34" charset="0"/>
                <a:cs typeface="Arial" panose="020B0604020202020204" pitchFamily="34" charset="0"/>
              </a:rPr>
              <a:t>financial</a:t>
            </a:r>
            <a:r>
              <a:rPr lang="tr-TR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outcomes</a:t>
            </a:r>
          </a:p>
          <a:p>
            <a:pPr marL="742950" lvl="2" indent="-28575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Limits on Eligibility: Minimum of 1 billion TL investment, (500 million TL for healthcare and education projects) </a:t>
            </a:r>
          </a:p>
          <a:p>
            <a:pPr marL="237744" lvl="2" indent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68000"/>
              <a:buNone/>
            </a:pPr>
            <a:endParaRPr lang="en-US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237744" lvl="2" indent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68000"/>
              <a:buNone/>
            </a:pP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Capital Requirements</a:t>
            </a:r>
          </a:p>
          <a:p>
            <a:pPr marL="742950" lvl="2" indent="-28575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No less than 30 % of the project must be financed with capital</a:t>
            </a:r>
          </a:p>
          <a:p>
            <a:pPr marL="457200" lvl="2" indent="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68000"/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744" lvl="2" indent="0">
              <a:lnSpc>
                <a:spcPct val="80000"/>
              </a:lnSpc>
              <a:spcBef>
                <a:spcPts val="0"/>
              </a:spcBef>
              <a:buClr>
                <a:schemeClr val="accent1"/>
              </a:buClr>
              <a:buSzPct val="68000"/>
              <a:buNone/>
            </a:pP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Post-tender Measures</a:t>
            </a:r>
          </a:p>
          <a:p>
            <a:pPr marL="742950" lvl="2" indent="-28575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Debt Assumption Commitment</a:t>
            </a:r>
          </a:p>
          <a:p>
            <a:pPr marL="742950" lvl="2" indent="-28575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Full debt assumption in case of SPV default</a:t>
            </a:r>
          </a:p>
          <a:p>
            <a:pPr marL="742950" lvl="2" indent="-28575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Two-sided monitoring: Financiers and Rewarding Agency</a:t>
            </a:r>
          </a:p>
          <a:p>
            <a:pPr marL="742950" lvl="2" indent="-28575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 Monitoring responsibility shared with the most qualified Financial Intermediaries</a:t>
            </a:r>
          </a:p>
          <a:p>
            <a:endParaRPr lang="en-US" dirty="0"/>
          </a:p>
        </p:txBody>
      </p:sp>
      <p:sp>
        <p:nvSpPr>
          <p:cNvPr id="5" name="Title 1"/>
          <p:cNvSpPr txBox="1">
            <a:spLocks/>
          </p:cNvSpPr>
          <p:nvPr/>
        </p:nvSpPr>
        <p:spPr>
          <a:xfrm>
            <a:off x="1052945" y="298564"/>
            <a:ext cx="11361273" cy="95372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  <a:latin typeface="+mn-lt"/>
              </a:rPr>
              <a:t>        </a:t>
            </a:r>
          </a:p>
          <a:p>
            <a:r>
              <a:rPr lang="en-US" b="1" dirty="0">
                <a:solidFill>
                  <a:schemeClr val="tx2"/>
                </a:solidFill>
                <a:latin typeface="+mn-lt"/>
              </a:rPr>
              <a:t>      Turkish </a:t>
            </a:r>
            <a:r>
              <a:rPr lang="en-US" sz="4800" b="1" dirty="0">
                <a:solidFill>
                  <a:schemeClr val="tx2"/>
                </a:solidFill>
                <a:latin typeface="+mn-lt"/>
              </a:rPr>
              <a:t>Treasury’s Role </a:t>
            </a:r>
          </a:p>
          <a:p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6" name="Chevron 5"/>
          <p:cNvSpPr/>
          <p:nvPr/>
        </p:nvSpPr>
        <p:spPr>
          <a:xfrm>
            <a:off x="23933" y="539245"/>
            <a:ext cx="484632" cy="484632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353568" y="539245"/>
            <a:ext cx="484632" cy="484632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87597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e 4"/>
          <p:cNvGraphicFramePr>
            <a:graphicFrameLocks noGrp="1"/>
          </p:cNvGraphicFramePr>
          <p:nvPr/>
        </p:nvGraphicFramePr>
        <p:xfrm>
          <a:off x="606308" y="1826227"/>
          <a:ext cx="11002468" cy="4205295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4053614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03749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44193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445695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365500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58228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</a:tblGrid>
              <a:tr h="720909"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Project Name</a:t>
                      </a:r>
                      <a:endParaRPr lang="en-US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PPP Model</a:t>
                      </a:r>
                      <a:endParaRPr lang="en-US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Debt Assumption Agreement Date</a:t>
                      </a:r>
                      <a:endParaRPr lang="en-US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Total Project Cost</a:t>
                      </a:r>
                      <a:endParaRPr lang="en-US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Loan Amount  </a:t>
                      </a:r>
                      <a:endParaRPr lang="en-US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400" b="1" u="none" strike="noStrike" dirty="0">
                          <a:effectLst/>
                        </a:rPr>
                        <a:t>Loan Amount</a:t>
                      </a:r>
                      <a:r>
                        <a:rPr lang="tr-TR" sz="1400" b="1" u="none" strike="noStrike" baseline="0" dirty="0">
                          <a:effectLst/>
                        </a:rPr>
                        <a:t> </a:t>
                      </a:r>
                      <a:br>
                        <a:rPr lang="tr-TR" sz="1400" b="1" u="none" strike="noStrike" baseline="0" dirty="0">
                          <a:effectLst/>
                        </a:rPr>
                      </a:br>
                      <a:r>
                        <a:rPr lang="en-US" sz="1400" b="1" u="none" strike="noStrike" dirty="0">
                          <a:effectLst/>
                        </a:rPr>
                        <a:t>(USD equivalent)</a:t>
                      </a:r>
                      <a:endParaRPr lang="en-US" sz="14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>
                    <a:solidFill>
                      <a:schemeClr val="accent1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87154">
                <a:tc>
                  <a:txBody>
                    <a:bodyPr/>
                    <a:lstStyle/>
                    <a:p>
                      <a:pPr algn="l" fontAlgn="b"/>
                      <a:r>
                        <a:rPr lang="tr-TR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</a:rPr>
                        <a:t>Eurasia Tunnel</a:t>
                      </a:r>
                      <a:endParaRPr lang="en-US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BOT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12.11.2012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$</a:t>
                      </a:r>
                      <a:r>
                        <a:rPr lang="tr-TR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1.239.863.000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$</a:t>
                      </a:r>
                      <a:r>
                        <a:rPr lang="tr-TR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960.000.000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960.000.000 </a:t>
                      </a:r>
                      <a:endParaRPr lang="en-US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8715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</a:rPr>
                        <a:t>Northern Marmara Motorway (</a:t>
                      </a:r>
                      <a:r>
                        <a:rPr lang="en-US" sz="1200" b="1" u="none" strike="noStrike" dirty="0" err="1">
                          <a:effectLst/>
                        </a:rPr>
                        <a:t>Odayeri</a:t>
                      </a:r>
                      <a:r>
                        <a:rPr lang="tr-TR" sz="1200" b="1" u="none" strike="noStrike" dirty="0">
                          <a:effectLst/>
                        </a:rPr>
                        <a:t>-</a:t>
                      </a:r>
                      <a:r>
                        <a:rPr lang="en-US" sz="1200" b="1" u="none" strike="noStrike" dirty="0" err="1">
                          <a:effectLst/>
                        </a:rPr>
                        <a:t>Paşaköy</a:t>
                      </a:r>
                      <a:r>
                        <a:rPr lang="en-US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inc.</a:t>
                      </a:r>
                      <a:r>
                        <a:rPr lang="en-US" sz="1200" b="1" u="none" strike="noStrike" dirty="0">
                          <a:effectLst/>
                        </a:rPr>
                        <a:t> Bridge)</a:t>
                      </a:r>
                      <a:endParaRPr lang="en-US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BOT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0</a:t>
                      </a:r>
                      <a:r>
                        <a:rPr lang="en-US" sz="1200" u="none" strike="noStrike" dirty="0">
                          <a:effectLst/>
                        </a:rPr>
                        <a:t>5.13.2014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$</a:t>
                      </a:r>
                      <a:r>
                        <a:rPr lang="tr-TR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3.456.244.239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$</a:t>
                      </a:r>
                      <a:r>
                        <a:rPr lang="tr-TR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2.318.000.000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2.318.000.000 </a:t>
                      </a:r>
                      <a:endParaRPr lang="en-US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8715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0</a:t>
                      </a:r>
                      <a:r>
                        <a:rPr lang="en-US" sz="1200" u="none" strike="noStrike" dirty="0">
                          <a:effectLst/>
                        </a:rPr>
                        <a:t>3.11.2016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$</a:t>
                      </a:r>
                      <a:r>
                        <a:rPr lang="tr-TR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420.000.000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420.000.000 </a:t>
                      </a:r>
                      <a:endParaRPr lang="en-US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8715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Gebze</a:t>
                      </a:r>
                      <a:r>
                        <a:rPr lang="tr-TR" sz="1200" b="1" u="none" strike="noStrike" dirty="0">
                          <a:effectLst/>
                        </a:rPr>
                        <a:t> -</a:t>
                      </a:r>
                      <a:r>
                        <a:rPr lang="tr-TR" sz="1200" b="1" u="none" strike="noStrike" baseline="0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Orhangazi</a:t>
                      </a:r>
                      <a:r>
                        <a:rPr lang="tr-TR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</a:rPr>
                        <a:t>-</a:t>
                      </a:r>
                      <a:r>
                        <a:rPr lang="tr-TR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</a:rPr>
                        <a:t>İzmir Motorway (</a:t>
                      </a:r>
                      <a:r>
                        <a:rPr lang="en-US" sz="1200" b="1" u="none" strike="noStrike" dirty="0" err="1">
                          <a:effectLst/>
                        </a:rPr>
                        <a:t>inc.</a:t>
                      </a:r>
                      <a:r>
                        <a:rPr lang="en-US" sz="1200" b="1" u="none" strike="noStrike" dirty="0">
                          <a:effectLst/>
                        </a:rPr>
                        <a:t> Bridge)</a:t>
                      </a:r>
                      <a:endParaRPr lang="en-US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BOT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0</a:t>
                      </a:r>
                      <a:r>
                        <a:rPr lang="en-US" sz="1200" u="none" strike="noStrike" dirty="0">
                          <a:effectLst/>
                        </a:rPr>
                        <a:t>6.05.2015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$</a:t>
                      </a:r>
                      <a:r>
                        <a:rPr lang="tr-TR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6.312.392.047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$</a:t>
                      </a:r>
                      <a:r>
                        <a:rPr lang="tr-TR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4.956.312.328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4.956.312.328</a:t>
                      </a:r>
                      <a:endParaRPr lang="en-US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8715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Çanakkale</a:t>
                      </a:r>
                      <a:r>
                        <a:rPr lang="tr-TR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</a:rPr>
                        <a:t>-</a:t>
                      </a:r>
                      <a:r>
                        <a:rPr lang="tr-TR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Malkara</a:t>
                      </a:r>
                      <a:r>
                        <a:rPr lang="en-US" sz="1200" b="1" u="none" strike="noStrike" dirty="0">
                          <a:effectLst/>
                        </a:rPr>
                        <a:t> Motorway</a:t>
                      </a:r>
                      <a:endParaRPr lang="en-US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BOT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03.16.2018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€ 3.159.721.036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€ 2.265.000.000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>
                          <a:effectLst/>
                        </a:rPr>
                        <a:t>2.799.993.000</a:t>
                      </a:r>
                      <a:endParaRPr lang="en-US" sz="1200" b="0" i="0" u="none" strike="noStrike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38715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</a:rPr>
                        <a:t>Ankara</a:t>
                      </a:r>
                      <a:r>
                        <a:rPr lang="tr-TR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</a:rPr>
                        <a:t>-</a:t>
                      </a:r>
                      <a:r>
                        <a:rPr lang="tr-TR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</a:rPr>
                        <a:t>Ni</a:t>
                      </a:r>
                      <a:r>
                        <a:rPr lang="tr-TR" sz="1200" b="1" u="none" strike="noStrike" dirty="0">
                          <a:effectLst/>
                        </a:rPr>
                        <a:t>ğ</a:t>
                      </a:r>
                      <a:r>
                        <a:rPr lang="en-US" sz="1200" b="1" u="none" strike="noStrike" dirty="0">
                          <a:effectLst/>
                        </a:rPr>
                        <a:t>de Motorway</a:t>
                      </a:r>
                      <a:endParaRPr lang="en-US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BOT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tr-TR" sz="1200" u="none" strike="noStrike" dirty="0">
                          <a:effectLst/>
                        </a:rPr>
                        <a:t>0</a:t>
                      </a:r>
                      <a:r>
                        <a:rPr lang="en-US" sz="1200" u="none" strike="noStrike" dirty="0">
                          <a:effectLst/>
                        </a:rPr>
                        <a:t>6.07.2018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€ 1.462.628.902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€ 1.114.962.012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1.310.749.341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38715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</a:rPr>
                        <a:t>Northern Marmara Motorway –</a:t>
                      </a:r>
                      <a:r>
                        <a:rPr lang="tr-TR" sz="1200" b="1" u="none" strike="noStrike" baseline="0" dirty="0">
                          <a:effectLst/>
                        </a:rPr>
                        <a:t> </a:t>
                      </a:r>
                      <a:r>
                        <a:rPr lang="en-US" sz="1200" b="1" u="none" strike="noStrike" dirty="0" err="1">
                          <a:effectLst/>
                        </a:rPr>
                        <a:t>Kurtköy-Akyazı</a:t>
                      </a:r>
                      <a:r>
                        <a:rPr lang="en-US" sz="1200" b="1" u="none" strike="noStrike" dirty="0">
                          <a:effectLst/>
                        </a:rPr>
                        <a:t> Section</a:t>
                      </a:r>
                      <a:endParaRPr lang="en-US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BOT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16.09.2019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$</a:t>
                      </a:r>
                      <a:r>
                        <a:rPr lang="tr-TR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3.661.656.404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$</a:t>
                      </a:r>
                      <a:r>
                        <a:rPr lang="tr-TR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2.840.000.000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2.840.000.000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387154">
                <a:tc>
                  <a:txBody>
                    <a:bodyPr/>
                    <a:lstStyle/>
                    <a:p>
                      <a:pPr algn="l" fontAlgn="ctr"/>
                      <a:r>
                        <a:rPr lang="tr-TR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</a:rPr>
                        <a:t>Northern Marmara Motorway</a:t>
                      </a:r>
                      <a:r>
                        <a:rPr lang="tr-TR" sz="1200" b="1" u="none" strike="noStrike" dirty="0">
                          <a:effectLst/>
                        </a:rPr>
                        <a:t> </a:t>
                      </a:r>
                      <a:r>
                        <a:rPr lang="en-US" sz="1200" b="1" u="none" strike="noStrike" dirty="0">
                          <a:effectLst/>
                        </a:rPr>
                        <a:t>– </a:t>
                      </a:r>
                      <a:r>
                        <a:rPr lang="en-US" sz="1200" b="1" u="none" strike="noStrike" dirty="0" err="1">
                          <a:effectLst/>
                        </a:rPr>
                        <a:t>Kınalı-Odayeri</a:t>
                      </a:r>
                      <a:r>
                        <a:rPr lang="en-US" sz="1200" b="1" u="none" strike="noStrike" dirty="0">
                          <a:effectLst/>
                        </a:rPr>
                        <a:t> Section</a:t>
                      </a:r>
                      <a:endParaRPr lang="en-US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BOT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16.09.2019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$</a:t>
                      </a:r>
                      <a:r>
                        <a:rPr lang="tr-TR" sz="1200" u="none" strike="noStrike" dirty="0">
                          <a:effectLst/>
                        </a:rPr>
                        <a:t> </a:t>
                      </a:r>
                      <a:r>
                        <a:rPr lang="en-US" sz="1200" u="none" strike="noStrike" dirty="0">
                          <a:effectLst/>
                        </a:rPr>
                        <a:t>2.072.257.009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$</a:t>
                      </a:r>
                      <a:r>
                        <a:rPr lang="tr-TR" sz="1200" u="none" strike="noStrike">
                          <a:effectLst/>
                        </a:rPr>
                        <a:t> </a:t>
                      </a:r>
                      <a:r>
                        <a:rPr lang="en-US" sz="1200" u="none" strike="noStrike">
                          <a:effectLst/>
                        </a:rPr>
                        <a:t>1.595.000.000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200" u="none" strike="noStrike" dirty="0">
                          <a:effectLst/>
                        </a:rPr>
                        <a:t>1.595.000.000</a:t>
                      </a:r>
                      <a:endParaRPr lang="en-US" sz="1200" b="0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387154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tr-TR" sz="1100" b="1" u="none" strike="noStrike" dirty="0">
                          <a:effectLst/>
                        </a:rPr>
          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          </a:r>
                      <a:r>
                        <a:rPr lang="en-US" sz="1200" b="1" u="none" strike="noStrike" dirty="0">
                          <a:effectLst/>
                        </a:rPr>
                        <a:t>TOTAL</a:t>
                      </a:r>
                      <a:r>
                        <a:rPr lang="tr-TR" sz="1200" b="1" u="none" strike="noStrike" dirty="0">
                          <a:effectLst/>
                        </a:rPr>
                        <a:t> =</a:t>
                      </a:r>
                      <a:endParaRPr lang="en-US" sz="12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100" b="1" u="none" strike="noStrike" dirty="0">
                          <a:effectLst/>
                        </a:rPr>
                        <a:t>17.200.054.669</a:t>
                      </a:r>
                      <a:endParaRPr lang="en-US" sz="1100" b="1" i="0" u="none" strike="noStrike" dirty="0">
                        <a:effectLst/>
                        <a:latin typeface="Times New Roman"/>
                      </a:endParaRPr>
                    </a:p>
                  </a:txBody>
                  <a:tcPr marL="6623" marR="6623" marT="6623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6" name="Chevron 5"/>
          <p:cNvSpPr/>
          <p:nvPr/>
        </p:nvSpPr>
        <p:spPr>
          <a:xfrm>
            <a:off x="223317" y="785590"/>
            <a:ext cx="484632" cy="484632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7" name="Chevron 6"/>
          <p:cNvSpPr/>
          <p:nvPr/>
        </p:nvSpPr>
        <p:spPr>
          <a:xfrm>
            <a:off x="465633" y="785590"/>
            <a:ext cx="484632" cy="484632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3" name="Title 1">
            <a:extLst>
              <a:ext uri="{FF2B5EF4-FFF2-40B4-BE49-F238E27FC236}">
                <a16:creationId xmlns:a16="http://schemas.microsoft.com/office/drawing/2014/main" id="{6337036A-5BA1-44B0-A806-D394FA6621FA}"/>
              </a:ext>
            </a:extLst>
          </p:cNvPr>
          <p:cNvSpPr txBox="1">
            <a:spLocks/>
          </p:cNvSpPr>
          <p:nvPr/>
        </p:nvSpPr>
        <p:spPr>
          <a:xfrm>
            <a:off x="1032397" y="594505"/>
            <a:ext cx="10693970" cy="95372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  <a:latin typeface="+mn-lt"/>
              </a:rPr>
              <a:t>        </a:t>
            </a:r>
          </a:p>
          <a:p>
            <a:r>
              <a:rPr lang="en-US" b="1" dirty="0">
                <a:solidFill>
                  <a:schemeClr val="tx2"/>
                </a:solidFill>
                <a:latin typeface="+mn-lt"/>
              </a:rPr>
              <a:t>      </a:t>
            </a:r>
            <a:r>
              <a:rPr lang="en-US" sz="4800" b="1" dirty="0">
                <a:solidFill>
                  <a:schemeClr val="tx2"/>
                </a:solidFill>
                <a:latin typeface="+mn-lt"/>
              </a:rPr>
              <a:t>Transactions </a:t>
            </a:r>
            <a:r>
              <a:rPr lang="tr-TR" sz="4800" b="1" dirty="0">
                <a:solidFill>
                  <a:schemeClr val="tx2"/>
                </a:solidFill>
                <a:latin typeface="+mn-lt"/>
              </a:rPr>
              <a:t>u</a:t>
            </a:r>
            <a:r>
              <a:rPr lang="en-US" sz="4800" b="1" dirty="0" err="1">
                <a:solidFill>
                  <a:schemeClr val="tx2"/>
                </a:solidFill>
                <a:latin typeface="+mn-lt"/>
              </a:rPr>
              <a:t>nder</a:t>
            </a:r>
            <a:r>
              <a:rPr lang="en-US" sz="4800" b="1" dirty="0">
                <a:solidFill>
                  <a:schemeClr val="tx2"/>
                </a:solidFill>
                <a:latin typeface="+mn-lt"/>
              </a:rPr>
              <a:t> Debt Assumption Commitment</a:t>
            </a:r>
          </a:p>
          <a:p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7047726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>
            <a:extLst>
              <a:ext uri="{FF2B5EF4-FFF2-40B4-BE49-F238E27FC236}">
                <a16:creationId xmlns:a16="http://schemas.microsoft.com/office/drawing/2014/main" id="{4768C69B-DA24-4E2C-8038-C4C5BF342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566865" y="3217984"/>
            <a:ext cx="7625134" cy="3640016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47165B73-500A-42BF-963D-966996A17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66865" y="0"/>
            <a:ext cx="7625135" cy="3572235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8056" y="859536"/>
            <a:ext cx="3613990" cy="1243584"/>
          </a:xfrm>
        </p:spPr>
        <p:txBody>
          <a:bodyPr>
            <a:normAutofit/>
          </a:bodyPr>
          <a:lstStyle/>
          <a:p>
            <a:r>
              <a:rPr lang="en-US" sz="3600" b="1" dirty="0"/>
              <a:t>EURASIA</a:t>
            </a:r>
            <a:r>
              <a:rPr lang="en-US" sz="3400" b="1" dirty="0"/>
              <a:t> </a:t>
            </a:r>
            <a:r>
              <a:rPr lang="en-US" sz="3600" b="1" dirty="0"/>
              <a:t>TUNNEL</a:t>
            </a:r>
            <a:r>
              <a:rPr lang="en-US" sz="3400" b="1" dirty="0"/>
              <a:t> 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056" y="2103120"/>
            <a:ext cx="4853706" cy="3545289"/>
          </a:xfrm>
        </p:spPr>
        <p:txBody>
          <a:bodyPr>
            <a:normAutofit/>
          </a:bodyPr>
          <a:lstStyle/>
          <a:p>
            <a:pPr marL="0" indent="0">
              <a:buSzPct val="68000"/>
              <a:buNone/>
            </a:pPr>
            <a:endParaRPr lang="en-US" altLang="tr-TR" sz="2000" b="1" dirty="0">
              <a:latin typeface="Arial" pitchFamily="34" charset="0"/>
              <a:cs typeface="Arial" pitchFamily="34" charset="0"/>
            </a:endParaRPr>
          </a:p>
          <a:p>
            <a:pPr marL="0" indent="0">
              <a:buSzPct val="68000"/>
              <a:buNone/>
            </a:pPr>
            <a:r>
              <a:rPr lang="tr-TR" altLang="tr-TR" sz="2000" dirty="0">
                <a:latin typeface="Arial" pitchFamily="34" charset="0"/>
                <a:cs typeface="Arial" pitchFamily="34" charset="0"/>
              </a:rPr>
              <a:t>BOT model</a:t>
            </a:r>
            <a:endParaRPr lang="en-US" altLang="tr-TR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SzPct val="6800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Double-deck underwater tunnel connecting </a:t>
            </a:r>
          </a:p>
          <a:p>
            <a:pPr marL="0" indent="0">
              <a:buSzPct val="68000"/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Asia &amp; Europe in Istanbul</a:t>
            </a:r>
            <a:endParaRPr lang="en-US" altLang="tr-TR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SzPct val="68000"/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Cost </a:t>
            </a:r>
            <a:r>
              <a:rPr lang="tr-TR" altLang="tr-TR" sz="2000" dirty="0">
                <a:latin typeface="Arial" pitchFamily="34" charset="0"/>
                <a:cs typeface="Arial" pitchFamily="34" charset="0"/>
              </a:rPr>
              <a:t>USD 1.2 </a:t>
            </a:r>
            <a:r>
              <a:rPr lang="tr-TR" altLang="tr-TR" sz="2000" dirty="0" err="1">
                <a:latin typeface="Arial" pitchFamily="34" charset="0"/>
                <a:cs typeface="Arial" pitchFamily="34" charset="0"/>
              </a:rPr>
              <a:t>bln</a:t>
            </a:r>
            <a:r>
              <a:rPr lang="tr-TR" altLang="tr-T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altLang="tr-TR" sz="2000" dirty="0" err="1">
                <a:latin typeface="Arial" pitchFamily="34" charset="0"/>
                <a:cs typeface="Arial" pitchFamily="34" charset="0"/>
              </a:rPr>
              <a:t>loan</a:t>
            </a:r>
            <a:r>
              <a:rPr lang="tr-TR" altLang="tr-TR" sz="2000" dirty="0">
                <a:latin typeface="Arial" pitchFamily="34" charset="0"/>
                <a:cs typeface="Arial" pitchFamily="34" charset="0"/>
              </a:rPr>
              <a:t> USD 960 </a:t>
            </a:r>
            <a:r>
              <a:rPr lang="tr-TR" altLang="tr-TR" sz="2000" dirty="0" err="1">
                <a:latin typeface="Arial" pitchFamily="34" charset="0"/>
                <a:cs typeface="Arial" pitchFamily="34" charset="0"/>
              </a:rPr>
              <a:t>mln</a:t>
            </a:r>
            <a:endParaRPr lang="tr-TR" altLang="tr-TR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SzPct val="68000"/>
              <a:buNone/>
            </a:pPr>
            <a:r>
              <a:rPr lang="tr-TR" altLang="tr-TR" sz="2000" dirty="0">
                <a:latin typeface="Arial" pitchFamily="34" charset="0"/>
                <a:cs typeface="Arial" pitchFamily="34" charset="0"/>
              </a:rPr>
              <a:t>Construction </a:t>
            </a:r>
            <a:r>
              <a:rPr lang="tr-TR" altLang="tr-TR" sz="2000" dirty="0" err="1">
                <a:latin typeface="Arial" pitchFamily="34" charset="0"/>
                <a:cs typeface="Arial" pitchFamily="34" charset="0"/>
              </a:rPr>
              <a:t>started</a:t>
            </a:r>
            <a:r>
              <a:rPr lang="tr-TR" altLang="tr-TR" sz="2000" dirty="0">
                <a:latin typeface="Arial" pitchFamily="34" charset="0"/>
                <a:cs typeface="Arial" pitchFamily="34" charset="0"/>
              </a:rPr>
              <a:t> in 2011</a:t>
            </a:r>
            <a:endParaRPr lang="en-US" altLang="tr-TR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SzPct val="68000"/>
              <a:buNone/>
            </a:pPr>
            <a:r>
              <a:rPr lang="en-US" altLang="tr-TR" sz="2000" dirty="0">
                <a:latin typeface="Arial" pitchFamily="34" charset="0"/>
                <a:cs typeface="Arial" pitchFamily="34" charset="0"/>
              </a:rPr>
              <a:t>Operation started in </a:t>
            </a:r>
            <a:r>
              <a:rPr lang="tr-TR" altLang="tr-TR" sz="2000" dirty="0">
                <a:latin typeface="Arial" pitchFamily="34" charset="0"/>
                <a:cs typeface="Arial" pitchFamily="34" charset="0"/>
              </a:rPr>
              <a:t>2016</a:t>
            </a:r>
          </a:p>
          <a:p>
            <a:pPr marL="0" indent="0">
              <a:buSzPct val="68000"/>
              <a:buNone/>
            </a:pPr>
            <a:r>
              <a:rPr lang="tr-TR" altLang="tr-TR" sz="2000" dirty="0" err="1">
                <a:latin typeface="Arial" pitchFamily="34" charset="0"/>
                <a:cs typeface="Arial" pitchFamily="34" charset="0"/>
              </a:rPr>
              <a:t>Operation</a:t>
            </a:r>
            <a:r>
              <a:rPr lang="tr-TR" alt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000" dirty="0" err="1">
                <a:latin typeface="Arial" pitchFamily="34" charset="0"/>
                <a:cs typeface="Arial" pitchFamily="34" charset="0"/>
              </a:rPr>
              <a:t>period</a:t>
            </a:r>
            <a:r>
              <a:rPr lang="tr-TR" altLang="tr-TR" sz="2000" dirty="0">
                <a:latin typeface="Arial" pitchFamily="34" charset="0"/>
                <a:cs typeface="Arial" pitchFamily="34" charset="0"/>
              </a:rPr>
              <a:t>: 26 </a:t>
            </a:r>
            <a:r>
              <a:rPr lang="tr-TR" altLang="tr-TR" sz="2000" dirty="0" err="1">
                <a:latin typeface="Arial" pitchFamily="34" charset="0"/>
                <a:cs typeface="Arial" pitchFamily="34" charset="0"/>
              </a:rPr>
              <a:t>years</a:t>
            </a:r>
            <a:endParaRPr lang="tr-TR" altLang="tr-TR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/>
          </a:p>
        </p:txBody>
      </p:sp>
      <p:cxnSp>
        <p:nvCxnSpPr>
          <p:cNvPr id="8" name="Düz Bağlayıcı 7"/>
          <p:cNvCxnSpPr/>
          <p:nvPr/>
        </p:nvCxnSpPr>
        <p:spPr>
          <a:xfrm>
            <a:off x="1355456" y="2060918"/>
            <a:ext cx="15709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965170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446" y="824368"/>
            <a:ext cx="4832802" cy="1243584"/>
          </a:xfrm>
        </p:spPr>
        <p:txBody>
          <a:bodyPr>
            <a:normAutofit/>
          </a:bodyPr>
          <a:lstStyle/>
          <a:p>
            <a:r>
              <a:rPr lang="en-US" sz="3600" b="1" dirty="0"/>
              <a:t>GEBZE IZMIR MOTORWAY</a:t>
            </a:r>
            <a:endParaRPr lang="en-US" sz="3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7008" y="2512611"/>
            <a:ext cx="5090746" cy="3664351"/>
          </a:xfrm>
        </p:spPr>
        <p:txBody>
          <a:bodyPr>
            <a:normAutofit/>
          </a:bodyPr>
          <a:lstStyle/>
          <a:p>
            <a:pPr marL="0" indent="0">
              <a:buSzPct val="68000"/>
              <a:buNone/>
            </a:pPr>
            <a:r>
              <a:rPr lang="tr-TR" altLang="tr-TR" sz="2000" dirty="0">
                <a:latin typeface="Arial" pitchFamily="34" charset="0"/>
                <a:cs typeface="Arial" pitchFamily="34" charset="0"/>
              </a:rPr>
              <a:t>BOT model</a:t>
            </a:r>
          </a:p>
          <a:p>
            <a:pPr marL="0" indent="0">
              <a:buSzPct val="68000"/>
              <a:buNone/>
            </a:pPr>
            <a:r>
              <a:rPr lang="tr-TR" sz="2000" dirty="0" err="1">
                <a:latin typeface="Arial" pitchFamily="34" charset="0"/>
                <a:cs typeface="Arial" pitchFamily="34" charset="0"/>
              </a:rPr>
              <a:t>Over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400 km of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motorway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-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Connecting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İstanbul, Bursa </a:t>
            </a:r>
            <a:r>
              <a:rPr lang="tr-TR" sz="20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 İzmir</a:t>
            </a:r>
          </a:p>
          <a:p>
            <a:pPr marL="0" indent="0">
              <a:buSzPct val="68000"/>
              <a:buNone/>
            </a:pPr>
            <a:r>
              <a:rPr lang="en-US" sz="2000" dirty="0">
                <a:latin typeface="Arial" pitchFamily="34" charset="0"/>
                <a:cs typeface="Arial" pitchFamily="34" charset="0"/>
              </a:rPr>
              <a:t>İzmit Bay Suspension Bridge </a:t>
            </a:r>
            <a:r>
              <a:rPr lang="tr-TR" sz="2000" dirty="0">
                <a:latin typeface="Arial" pitchFamily="34" charset="0"/>
                <a:cs typeface="Arial" pitchFamily="34" charset="0"/>
              </a:rPr>
              <a:t>-</a:t>
            </a:r>
            <a:r>
              <a:rPr lang="en-US" sz="2000" dirty="0">
                <a:latin typeface="Arial" pitchFamily="34" charset="0"/>
                <a:cs typeface="Arial" pitchFamily="34" charset="0"/>
              </a:rPr>
              <a:t> 4th longest in the world</a:t>
            </a:r>
          </a:p>
          <a:p>
            <a:pPr marL="0" indent="0">
              <a:buSzPct val="68000"/>
              <a:buNone/>
            </a:pPr>
            <a:r>
              <a:rPr lang="tr-TR" altLang="tr-TR" sz="2000" dirty="0">
                <a:latin typeface="Arial" pitchFamily="34" charset="0"/>
                <a:cs typeface="Arial" pitchFamily="34" charset="0"/>
              </a:rPr>
              <a:t>Total </a:t>
            </a:r>
            <a:r>
              <a:rPr lang="tr-TR" altLang="tr-TR" sz="2000" dirty="0" err="1">
                <a:latin typeface="Arial" pitchFamily="34" charset="0"/>
                <a:cs typeface="Arial" pitchFamily="34" charset="0"/>
              </a:rPr>
              <a:t>Investment</a:t>
            </a:r>
            <a:r>
              <a:rPr lang="tr-TR" alt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000" dirty="0" err="1">
                <a:latin typeface="Arial" pitchFamily="34" charset="0"/>
                <a:cs typeface="Arial" pitchFamily="34" charset="0"/>
              </a:rPr>
              <a:t>Amount</a:t>
            </a:r>
            <a:r>
              <a:rPr lang="tr-TR" altLang="tr-TR" sz="2000" dirty="0">
                <a:latin typeface="Arial" pitchFamily="34" charset="0"/>
                <a:cs typeface="Arial" pitchFamily="34" charset="0"/>
              </a:rPr>
              <a:t>: USD 6.3 </a:t>
            </a:r>
            <a:r>
              <a:rPr lang="tr-TR" altLang="tr-TR" sz="2000" dirty="0" err="1">
                <a:latin typeface="Arial" pitchFamily="34" charset="0"/>
                <a:cs typeface="Arial" pitchFamily="34" charset="0"/>
              </a:rPr>
              <a:t>bln</a:t>
            </a:r>
            <a:r>
              <a:rPr lang="tr-TR" altLang="tr-TR" sz="2000" dirty="0">
                <a:latin typeface="Arial" pitchFamily="34" charset="0"/>
                <a:cs typeface="Arial" pitchFamily="34" charset="0"/>
              </a:rPr>
              <a:t>, </a:t>
            </a:r>
            <a:r>
              <a:rPr lang="tr-TR" altLang="tr-TR" sz="2000" dirty="0" err="1">
                <a:latin typeface="Arial" pitchFamily="34" charset="0"/>
                <a:cs typeface="Arial" pitchFamily="34" charset="0"/>
              </a:rPr>
              <a:t>Loan</a:t>
            </a:r>
            <a:r>
              <a:rPr lang="tr-TR" altLang="tr-TR" sz="2000" dirty="0">
                <a:latin typeface="Arial" pitchFamily="34" charset="0"/>
                <a:cs typeface="Arial" pitchFamily="34" charset="0"/>
              </a:rPr>
              <a:t>: USD 5 </a:t>
            </a:r>
            <a:r>
              <a:rPr lang="tr-TR" altLang="tr-TR" sz="2000" dirty="0" err="1">
                <a:latin typeface="Arial" pitchFamily="34" charset="0"/>
                <a:cs typeface="Arial" pitchFamily="34" charset="0"/>
              </a:rPr>
              <a:t>bln</a:t>
            </a:r>
            <a:r>
              <a:rPr lang="tr-TR" altLang="tr-TR" sz="2000" dirty="0">
                <a:latin typeface="Arial" pitchFamily="34" charset="0"/>
                <a:cs typeface="Arial" pitchFamily="34" charset="0"/>
              </a:rPr>
              <a:t> </a:t>
            </a:r>
          </a:p>
          <a:p>
            <a:pPr marL="0" indent="0">
              <a:buSzPct val="68000"/>
              <a:buNone/>
            </a:pPr>
            <a:r>
              <a:rPr lang="tr-TR" altLang="tr-TR" sz="2000" dirty="0" err="1">
                <a:latin typeface="Arial" pitchFamily="34" charset="0"/>
                <a:cs typeface="Arial" pitchFamily="34" charset="0"/>
              </a:rPr>
              <a:t>Partial</a:t>
            </a:r>
            <a:r>
              <a:rPr lang="tr-TR" alt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000" dirty="0" err="1">
                <a:latin typeface="Arial" pitchFamily="34" charset="0"/>
                <a:cs typeface="Arial" pitchFamily="34" charset="0"/>
              </a:rPr>
              <a:t>financing</a:t>
            </a:r>
            <a:r>
              <a:rPr lang="tr-TR" altLang="tr-TR" sz="2000" dirty="0">
                <a:latin typeface="Arial" pitchFamily="34" charset="0"/>
                <a:cs typeface="Arial" pitchFamily="34" charset="0"/>
              </a:rPr>
              <a:t> is </a:t>
            </a:r>
            <a:r>
              <a:rPr lang="tr-TR" altLang="tr-TR" sz="2000" dirty="0" err="1">
                <a:latin typeface="Arial" pitchFamily="34" charset="0"/>
                <a:cs typeface="Arial" pitchFamily="34" charset="0"/>
              </a:rPr>
              <a:t>applied</a:t>
            </a:r>
            <a:r>
              <a:rPr lang="tr-TR" alt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0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tr-TR" altLang="tr-TR" sz="2000" dirty="0">
                <a:latin typeface="Arial" pitchFamily="34" charset="0"/>
                <a:cs typeface="Arial" pitchFamily="34" charset="0"/>
              </a:rPr>
              <a:t> in 2015 </a:t>
            </a:r>
            <a:r>
              <a:rPr lang="tr-TR" altLang="tr-TR" sz="2000" dirty="0" err="1">
                <a:latin typeface="Arial" pitchFamily="34" charset="0"/>
                <a:cs typeface="Arial" pitchFamily="34" charset="0"/>
              </a:rPr>
              <a:t>financial</a:t>
            </a:r>
            <a:r>
              <a:rPr lang="tr-TR" alt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000" dirty="0" err="1">
                <a:latin typeface="Arial" pitchFamily="34" charset="0"/>
                <a:cs typeface="Arial" pitchFamily="34" charset="0"/>
              </a:rPr>
              <a:t>closure</a:t>
            </a:r>
            <a:r>
              <a:rPr lang="tr-TR" alt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000" dirty="0" err="1">
                <a:latin typeface="Arial" pitchFamily="34" charset="0"/>
                <a:cs typeface="Arial" pitchFamily="34" charset="0"/>
              </a:rPr>
              <a:t>with</a:t>
            </a:r>
            <a:r>
              <a:rPr lang="tr-TR" alt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000" dirty="0" err="1">
                <a:latin typeface="Arial" pitchFamily="34" charset="0"/>
                <a:cs typeface="Arial" pitchFamily="34" charset="0"/>
              </a:rPr>
              <a:t>refinancing</a:t>
            </a:r>
            <a:endParaRPr lang="tr-TR" altLang="tr-TR" sz="2000" dirty="0">
              <a:latin typeface="Arial" pitchFamily="34" charset="0"/>
              <a:cs typeface="Arial" pitchFamily="34" charset="0"/>
            </a:endParaRPr>
          </a:p>
          <a:p>
            <a:pPr marL="0" indent="0">
              <a:buSzPct val="68000"/>
              <a:buNone/>
            </a:pPr>
            <a:r>
              <a:rPr lang="tr-TR" altLang="tr-TR" sz="2000" dirty="0" err="1">
                <a:latin typeface="Arial" pitchFamily="34" charset="0"/>
                <a:cs typeface="Arial" pitchFamily="34" charset="0"/>
              </a:rPr>
              <a:t>Operation</a:t>
            </a:r>
            <a:r>
              <a:rPr lang="tr-TR" altLang="tr-TR" sz="2000" dirty="0">
                <a:latin typeface="Arial" pitchFamily="34" charset="0"/>
                <a:cs typeface="Arial" pitchFamily="34" charset="0"/>
              </a:rPr>
              <a:t> </a:t>
            </a:r>
            <a:r>
              <a:rPr lang="tr-TR" altLang="tr-TR" sz="2000" dirty="0" err="1">
                <a:latin typeface="Arial" pitchFamily="34" charset="0"/>
                <a:cs typeface="Arial" pitchFamily="34" charset="0"/>
              </a:rPr>
              <a:t>period</a:t>
            </a:r>
            <a:r>
              <a:rPr lang="tr-TR" altLang="tr-TR" sz="2000" dirty="0">
                <a:latin typeface="Arial" pitchFamily="34" charset="0"/>
                <a:cs typeface="Arial" pitchFamily="34" charset="0"/>
              </a:rPr>
              <a:t>: 15 </a:t>
            </a:r>
            <a:r>
              <a:rPr lang="tr-TR" altLang="tr-TR" sz="2000" dirty="0" err="1">
                <a:latin typeface="Arial" pitchFamily="34" charset="0"/>
                <a:cs typeface="Arial" pitchFamily="34" charset="0"/>
              </a:rPr>
              <a:t>years</a:t>
            </a:r>
            <a:endParaRPr lang="tr-TR" altLang="tr-TR" sz="2000" dirty="0">
              <a:latin typeface="Arial" pitchFamily="34" charset="0"/>
              <a:cs typeface="Arial" pitchFamily="34" charset="0"/>
            </a:endParaRPr>
          </a:p>
          <a:p>
            <a:endParaRPr lang="en-US" sz="2000" dirty="0"/>
          </a:p>
        </p:txBody>
      </p:sp>
      <p:pic>
        <p:nvPicPr>
          <p:cNvPr id="7" name="Picture 2">
            <a:extLst>
              <a:ext uri="{FF2B5EF4-FFF2-40B4-BE49-F238E27FC236}">
                <a16:creationId xmlns:a16="http://schemas.microsoft.com/office/drawing/2014/main" id="{4768C69B-DA24-4E2C-8038-C4C5BF34212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53454" y="3039759"/>
            <a:ext cx="6529753" cy="3818241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1210305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0" y="3364992"/>
                </a:lnTo>
                <a:lnTo>
                  <a:pt x="62981" y="3295722"/>
                </a:lnTo>
                <a:cubicBezTo>
                  <a:pt x="684692" y="2543371"/>
                  <a:pt x="1098874" y="1539884"/>
                  <a:pt x="1192705" y="421793"/>
                </a:cubicBezTo>
                <a:close/>
              </a:path>
            </a:pathLst>
          </a:cu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>
            <a:extLst>
              <a:ext uri="{FF2B5EF4-FFF2-40B4-BE49-F238E27FC236}">
                <a16:creationId xmlns:a16="http://schemas.microsoft.com/office/drawing/2014/main" id="{47165B73-500A-42BF-963D-966996A174A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00700" y="0"/>
            <a:ext cx="6591299" cy="3815862"/>
          </a:xfrm>
          <a:custGeom>
            <a:avLst/>
            <a:gdLst/>
            <a:ahLst/>
            <a:cxnLst/>
            <a:rect l="l" t="t" r="r" b="b"/>
            <a:pathLst>
              <a:path w="7308975" h="3364992">
                <a:moveTo>
                  <a:pt x="0" y="0"/>
                </a:moveTo>
                <a:lnTo>
                  <a:pt x="7308975" y="0"/>
                </a:lnTo>
                <a:lnTo>
                  <a:pt x="7308975" y="3364992"/>
                </a:lnTo>
                <a:lnTo>
                  <a:pt x="1210305" y="3364992"/>
                </a:lnTo>
                <a:lnTo>
                  <a:pt x="1192705" y="2943200"/>
                </a:lnTo>
                <a:cubicBezTo>
                  <a:pt x="1098874" y="1825108"/>
                  <a:pt x="684692" y="821621"/>
                  <a:pt x="62981" y="69271"/>
                </a:cubicBezTo>
                <a:close/>
              </a:path>
            </a:pathLst>
          </a:custGeom>
          <a:ln>
            <a:solidFill>
              <a:schemeClr val="tx1"/>
            </a:solidFill>
          </a:ln>
        </p:spPr>
      </p:pic>
      <p:cxnSp>
        <p:nvCxnSpPr>
          <p:cNvPr id="12" name="Düz Bağlayıcı 11"/>
          <p:cNvCxnSpPr/>
          <p:nvPr/>
        </p:nvCxnSpPr>
        <p:spPr>
          <a:xfrm>
            <a:off x="2208310" y="2025749"/>
            <a:ext cx="15709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6234143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5E17B144-DF7C-44DE-B7B9-0381EE3597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0565" y="-11422"/>
            <a:ext cx="12170869" cy="76002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Freeform 5">
            <a:extLst>
              <a:ext uri="{FF2B5EF4-FFF2-40B4-BE49-F238E27FC236}">
                <a16:creationId xmlns:a16="http://schemas.microsoft.com/office/drawing/2014/main" id="{3CD9DF72-87A3-404E-A828-84CBF11A83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 flipH="1">
            <a:off x="0" y="998175"/>
            <a:ext cx="6017172" cy="5859825"/>
          </a:xfrm>
          <a:custGeom>
            <a:avLst/>
            <a:gdLst>
              <a:gd name="T0" fmla="*/ 1333 w 1333"/>
              <a:gd name="T1" fmla="*/ 1031 h 1298"/>
              <a:gd name="T2" fmla="*/ 1333 w 1333"/>
              <a:gd name="T3" fmla="*/ 380 h 1298"/>
              <a:gd name="T4" fmla="*/ 706 w 1333"/>
              <a:gd name="T5" fmla="*/ 0 h 1298"/>
              <a:gd name="T6" fmla="*/ 0 w 1333"/>
              <a:gd name="T7" fmla="*/ 706 h 1298"/>
              <a:gd name="T8" fmla="*/ 323 w 1333"/>
              <a:gd name="T9" fmla="*/ 1298 h 1298"/>
              <a:gd name="T10" fmla="*/ 1090 w 1333"/>
              <a:gd name="T11" fmla="*/ 1298 h 1298"/>
              <a:gd name="T12" fmla="*/ 1333 w 1333"/>
              <a:gd name="T13" fmla="*/ 1031 h 129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</a:cxnLst>
            <a:rect l="0" t="0" r="r" b="b"/>
            <a:pathLst>
              <a:path w="1333" h="1298">
                <a:moveTo>
                  <a:pt x="1333" y="1031"/>
                </a:moveTo>
                <a:cubicBezTo>
                  <a:pt x="1333" y="380"/>
                  <a:pt x="1333" y="380"/>
                  <a:pt x="1333" y="380"/>
                </a:cubicBezTo>
                <a:cubicBezTo>
                  <a:pt x="1215" y="154"/>
                  <a:pt x="979" y="0"/>
                  <a:pt x="706" y="0"/>
                </a:cubicBezTo>
                <a:cubicBezTo>
                  <a:pt x="317" y="0"/>
                  <a:pt x="0" y="316"/>
                  <a:pt x="0" y="706"/>
                </a:cubicBezTo>
                <a:cubicBezTo>
                  <a:pt x="0" y="954"/>
                  <a:pt x="129" y="1172"/>
                  <a:pt x="323" y="1298"/>
                </a:cubicBezTo>
                <a:cubicBezTo>
                  <a:pt x="1090" y="1298"/>
                  <a:pt x="1090" y="1298"/>
                  <a:pt x="1090" y="1298"/>
                </a:cubicBezTo>
                <a:cubicBezTo>
                  <a:pt x="1193" y="1232"/>
                  <a:pt x="1276" y="1140"/>
                  <a:pt x="1333" y="1031"/>
                </a:cubicBezTo>
                <a:close/>
              </a:path>
            </a:pathLst>
          </a:custGeom>
          <a:solidFill>
            <a:schemeClr val="bg1">
              <a:alpha val="75000"/>
            </a:schemeClr>
          </a:solidFill>
          <a:ln w="50800" cap="sq" cmpd="dbl">
            <a:noFill/>
            <a:miter lim="800000"/>
          </a:ln>
          <a:effectLst/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1000"/>
              </a:spcAft>
              <a:buClr>
                <a:prstClr val="black"/>
              </a:buClr>
              <a:buSzPct val="100000"/>
              <a:buFont typeface="Arial"/>
              <a:buNone/>
              <a:tabLst/>
              <a:defRPr/>
            </a:pPr>
            <a:endParaRPr kumimoji="0" lang="en-US" sz="1600" b="0" i="0" u="none" strike="noStrike" kern="1200" cap="all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76FFD04-67E6-4CE4-A69B-BCA2BC4933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753" y="2348168"/>
            <a:ext cx="4851637" cy="999069"/>
          </a:xfrm>
        </p:spPr>
        <p:txBody>
          <a:bodyPr>
            <a:normAutofit/>
          </a:bodyPr>
          <a:lstStyle/>
          <a:p>
            <a:pPr algn="ctr"/>
            <a:r>
              <a:rPr lang="en-US" altLang="tr-TR" sz="3600" b="1" dirty="0" err="1"/>
              <a:t>Yavuz</a:t>
            </a:r>
            <a:r>
              <a:rPr lang="en-US" altLang="tr-TR" sz="3600" b="1" dirty="0"/>
              <a:t> Sultan </a:t>
            </a:r>
            <a:r>
              <a:rPr lang="en-US" altLang="tr-TR" sz="3600" b="1" dirty="0" err="1"/>
              <a:t>Selim</a:t>
            </a:r>
            <a:r>
              <a:rPr lang="en-US" altLang="tr-TR" sz="3600" b="1" dirty="0"/>
              <a:t> Bridge</a:t>
            </a:r>
            <a:endParaRPr lang="en-US" sz="3600" b="1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E3A342-4D61-4E3F-AF90-1AB42AEB96C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87051" y="3337139"/>
            <a:ext cx="935420" cy="0"/>
          </a:xfrm>
          <a:prstGeom prst="line">
            <a:avLst/>
          </a:prstGeom>
          <a:ln w="25400" cap="sq">
            <a:solidFill>
              <a:schemeClr val="tx1">
                <a:lumMod val="85000"/>
                <a:lumOff val="15000"/>
              </a:schemeClr>
            </a:solidFill>
            <a:bevel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365A3D-FDF9-49B4-9BDA-B43AA410F32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1713" y="3504554"/>
            <a:ext cx="5406718" cy="2490855"/>
          </a:xfrm>
        </p:spPr>
        <p:txBody>
          <a:bodyPr anchor="ctr">
            <a:no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SzPct val="68000"/>
              <a:buNone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Total length 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is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95 km including 3rd </a:t>
            </a:r>
            <a:r>
              <a:rPr lang="en-US" sz="1600" dirty="0" err="1">
                <a:latin typeface="Arial" pitchFamily="34" charset="0"/>
                <a:cs typeface="Arial" pitchFamily="34" charset="0"/>
              </a:rPr>
              <a:t>Bosphorus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B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ridge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68000"/>
              <a:buNone/>
              <a:defRPr/>
            </a:pPr>
            <a:r>
              <a:rPr lang="tr-TR" sz="1600" dirty="0">
                <a:latin typeface="Arial" pitchFamily="34" charset="0"/>
                <a:cs typeface="Arial" pitchFamily="34" charset="0"/>
              </a:rPr>
              <a:t>Total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project cost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USD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3.5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bln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/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Loan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amount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USD 2.7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bln</a:t>
            </a:r>
            <a:endParaRPr lang="tr-TR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68000"/>
              <a:buNone/>
              <a:defRPr/>
            </a:pPr>
            <a:r>
              <a:rPr lang="en-US" sz="1600" dirty="0">
                <a:latin typeface="Arial" pitchFamily="34" charset="0"/>
                <a:cs typeface="Arial" pitchFamily="34" charset="0"/>
              </a:rPr>
              <a:t>It has 2x4 lanes of motorway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and 2x1 lanes of railway</a:t>
            </a:r>
            <a:endParaRPr lang="tr-TR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68000"/>
              <a:buNone/>
              <a:defRPr/>
            </a:pPr>
            <a:r>
              <a:rPr lang="tr-TR" sz="1600" dirty="0" err="1">
                <a:latin typeface="Arial" pitchFamily="34" charset="0"/>
                <a:cs typeface="Arial" pitchFamily="34" charset="0"/>
              </a:rPr>
              <a:t>Inauguration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was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in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Aug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. 2016</a:t>
            </a:r>
            <a:endParaRPr lang="en-US" sz="1600" dirty="0">
              <a:latin typeface="Arial" pitchFamily="34" charset="0"/>
              <a:cs typeface="Arial" pitchFamily="34" charset="0"/>
            </a:endParaRPr>
          </a:p>
          <a:p>
            <a:pPr marL="0" indent="0">
              <a:lnSpc>
                <a:spcPct val="100000"/>
              </a:lnSpc>
              <a:spcAft>
                <a:spcPts val="600"/>
              </a:spcAft>
              <a:buSzPct val="68000"/>
              <a:buNone/>
              <a:defRPr/>
            </a:pPr>
            <a:r>
              <a:rPr lang="tr-TR" sz="1600" dirty="0" err="1">
                <a:latin typeface="Arial" pitchFamily="34" charset="0"/>
                <a:cs typeface="Arial" pitchFamily="34" charset="0"/>
              </a:rPr>
              <a:t>Operation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period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: ~ 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7 years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 err="1">
                <a:latin typeface="Arial" pitchFamily="34" charset="0"/>
                <a:cs typeface="Arial" pitchFamily="34" charset="0"/>
              </a:rPr>
              <a:t>and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</a:t>
            </a:r>
            <a:r>
              <a:rPr lang="tr-TR" sz="1600" dirty="0">
                <a:latin typeface="Arial" pitchFamily="34" charset="0"/>
                <a:cs typeface="Arial" pitchFamily="34" charset="0"/>
              </a:rPr>
              <a:t>9</a:t>
            </a:r>
            <a:r>
              <a:rPr lang="en-US" sz="1600" dirty="0">
                <a:latin typeface="Arial" pitchFamily="34" charset="0"/>
                <a:cs typeface="Arial" pitchFamily="34" charset="0"/>
              </a:rPr>
              <a:t> months</a:t>
            </a:r>
            <a:endParaRPr lang="tr-TR" sz="1600" dirty="0">
              <a:latin typeface="Arial" pitchFamily="34" charset="0"/>
              <a:cs typeface="Arial" pitchFamily="34" charset="0"/>
            </a:endParaRPr>
          </a:p>
        </p:txBody>
      </p:sp>
      <p:cxnSp>
        <p:nvCxnSpPr>
          <p:cNvPr id="8" name="Düz Bağlayıcı 7"/>
          <p:cNvCxnSpPr/>
          <p:nvPr/>
        </p:nvCxnSpPr>
        <p:spPr>
          <a:xfrm>
            <a:off x="2050048" y="3337139"/>
            <a:ext cx="15709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3367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1596E0FC-2804-4F3C-A44B-5A58D47DBB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0" y="10"/>
            <a:ext cx="1219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Freeform: Shape 11">
            <a:extLst>
              <a:ext uri="{FF2B5EF4-FFF2-40B4-BE49-F238E27FC236}">
                <a16:creationId xmlns:a16="http://schemas.microsoft.com/office/drawing/2014/main" id="{E862BE82-D00D-42C1-BF16-93AA37870C3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582780" y="-2008"/>
            <a:ext cx="5609220" cy="5840278"/>
          </a:xfrm>
          <a:custGeom>
            <a:avLst/>
            <a:gdLst>
              <a:gd name="connsiteX0" fmla="*/ 0 w 5609220"/>
              <a:gd name="connsiteY0" fmla="*/ 0 h 5840278"/>
              <a:gd name="connsiteX1" fmla="*/ 4637091 w 5609220"/>
              <a:gd name="connsiteY1" fmla="*/ 0 h 5840278"/>
              <a:gd name="connsiteX2" fmla="*/ 4822569 w 5609220"/>
              <a:gd name="connsiteY2" fmla="*/ 204077 h 5840278"/>
              <a:gd name="connsiteX3" fmla="*/ 5609220 w 5609220"/>
              <a:gd name="connsiteY3" fmla="*/ 2395363 h 5840278"/>
              <a:gd name="connsiteX4" fmla="*/ 2164305 w 5609220"/>
              <a:gd name="connsiteY4" fmla="*/ 5840278 h 5840278"/>
              <a:gd name="connsiteX5" fmla="*/ 238220 w 5609220"/>
              <a:gd name="connsiteY5" fmla="*/ 5251941 h 5840278"/>
              <a:gd name="connsiteX6" fmla="*/ 0 w 5609220"/>
              <a:gd name="connsiteY6" fmla="*/ 5073803 h 584027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609220" h="5840278">
                <a:moveTo>
                  <a:pt x="0" y="0"/>
                </a:moveTo>
                <a:lnTo>
                  <a:pt x="4637091" y="0"/>
                </a:lnTo>
                <a:lnTo>
                  <a:pt x="4822569" y="204077"/>
                </a:lnTo>
                <a:cubicBezTo>
                  <a:pt x="5314007" y="799562"/>
                  <a:pt x="5609220" y="1562987"/>
                  <a:pt x="5609220" y="2395363"/>
                </a:cubicBezTo>
                <a:cubicBezTo>
                  <a:pt x="5609220" y="4297937"/>
                  <a:pt x="4066879" y="5840278"/>
                  <a:pt x="2164305" y="5840278"/>
                </a:cubicBezTo>
                <a:cubicBezTo>
                  <a:pt x="1450840" y="5840278"/>
                  <a:pt x="788032" y="5623387"/>
                  <a:pt x="238220" y="5251941"/>
                </a:cubicBezTo>
                <a:lnTo>
                  <a:pt x="0" y="5073803"/>
                </a:lnTo>
                <a:close/>
              </a:path>
            </a:pathLst>
          </a:custGeom>
          <a:solidFill>
            <a:schemeClr val="bg1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F6D92C2D-1D3D-4974-918C-06579FB354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6750141" y="-2"/>
            <a:ext cx="5441859" cy="5654940"/>
          </a:xfrm>
          <a:custGeom>
            <a:avLst/>
            <a:gdLst>
              <a:gd name="connsiteX0" fmla="*/ 0 w 5441859"/>
              <a:gd name="connsiteY0" fmla="*/ 0 h 5654940"/>
              <a:gd name="connsiteX1" fmla="*/ 4400492 w 5441859"/>
              <a:gd name="connsiteY1" fmla="*/ 0 h 5654940"/>
              <a:gd name="connsiteX2" fmla="*/ 4484767 w 5441859"/>
              <a:gd name="connsiteY2" fmla="*/ 76595 h 5654940"/>
              <a:gd name="connsiteX3" fmla="*/ 5441859 w 5441859"/>
              <a:gd name="connsiteY3" fmla="*/ 2387221 h 5654940"/>
              <a:gd name="connsiteX4" fmla="*/ 2174140 w 5441859"/>
              <a:gd name="connsiteY4" fmla="*/ 5654940 h 5654940"/>
              <a:gd name="connsiteX5" fmla="*/ 156693 w 5441859"/>
              <a:gd name="connsiteY5" fmla="*/ 4957981 h 5654940"/>
              <a:gd name="connsiteX6" fmla="*/ 0 w 5441859"/>
              <a:gd name="connsiteY6" fmla="*/ 4820612 h 56549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441859" h="5654940">
                <a:moveTo>
                  <a:pt x="0" y="0"/>
                </a:moveTo>
                <a:lnTo>
                  <a:pt x="4400492" y="0"/>
                </a:lnTo>
                <a:lnTo>
                  <a:pt x="4484767" y="76595"/>
                </a:lnTo>
                <a:cubicBezTo>
                  <a:pt x="5076108" y="667936"/>
                  <a:pt x="5441859" y="1484866"/>
                  <a:pt x="5441859" y="2387221"/>
                </a:cubicBezTo>
                <a:cubicBezTo>
                  <a:pt x="5441859" y="4191932"/>
                  <a:pt x="3978851" y="5654940"/>
                  <a:pt x="2174140" y="5654940"/>
                </a:cubicBezTo>
                <a:cubicBezTo>
                  <a:pt x="1412778" y="5654940"/>
                  <a:pt x="712231" y="5394557"/>
                  <a:pt x="156693" y="4957981"/>
                </a:cubicBezTo>
                <a:lnTo>
                  <a:pt x="0" y="4820612"/>
                </a:lnTo>
                <a:close/>
              </a:path>
            </a:pathLst>
          </a:custGeom>
          <a:solidFill>
            <a:schemeClr val="bg1">
              <a:alpha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2538728-8172-4528-87CB-B24943DC7DB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51031" y="360438"/>
            <a:ext cx="4062643" cy="104340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3600" b="1" dirty="0"/>
              <a:t>ISTANBUL AIRPORT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2AE02E-C0E8-4128-AC22-1983B886E813}"/>
              </a:ext>
            </a:extLst>
          </p:cNvPr>
          <p:cNvSpPr txBox="1"/>
          <p:nvPr/>
        </p:nvSpPr>
        <p:spPr>
          <a:xfrm>
            <a:off x="7681890" y="1751612"/>
            <a:ext cx="4400923" cy="2754086"/>
          </a:xfrm>
          <a:prstGeom prst="rect">
            <a:avLst/>
          </a:prstGeom>
        </p:spPr>
        <p:txBody>
          <a:bodyPr vert="horz" lIns="91440" tIns="45720" rIns="91440" bIns="45720" rtlCol="0" anchor="t">
            <a:normAutofit fontScale="92500" lnSpcReduction="200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68000"/>
              <a:buFontTx/>
              <a:buNone/>
              <a:tabLst/>
              <a:defRPr/>
            </a:pPr>
            <a:r>
              <a:rPr kumimoji="0" lang="en-US" alt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BOT model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68000"/>
              <a:buFontTx/>
              <a:buNone/>
              <a:tabLst/>
              <a:defRPr/>
            </a:pPr>
            <a:r>
              <a:rPr kumimoji="0" lang="en-US" alt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Debt assumption for €4.5 </a:t>
            </a:r>
            <a:r>
              <a:rPr kumimoji="0" lang="en-US" altLang="tr-TR" sz="16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bln </a:t>
            </a:r>
            <a:r>
              <a:rPr kumimoji="0" lang="en-US" altLang="tr-T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is provided by the Administration (SOE)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68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25 years operation period, contracted in 19 Nov. 2013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68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Contract Value: EUR 22 </a:t>
            </a:r>
            <a:r>
              <a:rPr kumimoji="0" lang="en-US" sz="16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bln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 (excl. VAT)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68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4 phases of construction, initial phase completed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600"/>
              </a:spcAft>
              <a:buClrTx/>
              <a:buSzPct val="68000"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itchFamily="34" charset="0"/>
                <a:ea typeface="+mn-ea"/>
                <a:cs typeface="Arial" pitchFamily="34" charset="0"/>
              </a:rPr>
              <a:t>150 million passengers annual capacity, initially 90 million passengers per year</a:t>
            </a:r>
          </a:p>
        </p:txBody>
      </p:sp>
      <p:cxnSp>
        <p:nvCxnSpPr>
          <p:cNvPr id="9" name="Düz Bağlayıcı 8"/>
          <p:cNvCxnSpPr/>
          <p:nvPr/>
        </p:nvCxnSpPr>
        <p:spPr>
          <a:xfrm>
            <a:off x="9145440" y="1367667"/>
            <a:ext cx="1570942" cy="0"/>
          </a:xfrm>
          <a:prstGeom prst="line">
            <a:avLst/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577140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Freeform: Shape 16">
            <a:extLst>
              <a:ext uri="{FF2B5EF4-FFF2-40B4-BE49-F238E27FC236}">
                <a16:creationId xmlns:a16="http://schemas.microsoft.com/office/drawing/2014/main" id="{4F74D28C-3268-4E35-8EE1-D92CB4A85A7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172782" cy="6858000"/>
          </a:xfrm>
          <a:custGeom>
            <a:avLst/>
            <a:gdLst>
              <a:gd name="connsiteX0" fmla="*/ 6172782 w 6172782"/>
              <a:gd name="connsiteY0" fmla="*/ 0 h 6858000"/>
              <a:gd name="connsiteX1" fmla="*/ 69075 w 6172782"/>
              <a:gd name="connsiteY1" fmla="*/ 0 h 6858000"/>
              <a:gd name="connsiteX2" fmla="*/ 35131 w 6172782"/>
              <a:gd name="connsiteY2" fmla="*/ 267128 h 6858000"/>
              <a:gd name="connsiteX3" fmla="*/ 0 w 6172782"/>
              <a:gd name="connsiteY3" fmla="*/ 962845 h 6858000"/>
              <a:gd name="connsiteX4" fmla="*/ 3276103 w 6172782"/>
              <a:gd name="connsiteY4" fmla="*/ 6782205 h 6858000"/>
              <a:gd name="connsiteX5" fmla="*/ 3407923 w 6172782"/>
              <a:gd name="connsiteY5" fmla="*/ 6858000 h 6858000"/>
              <a:gd name="connsiteX6" fmla="*/ 6172782 w 6172782"/>
              <a:gd name="connsiteY6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172782" h="6858000">
                <a:moveTo>
                  <a:pt x="6172782" y="0"/>
                </a:moveTo>
                <a:lnTo>
                  <a:pt x="69075" y="0"/>
                </a:lnTo>
                <a:lnTo>
                  <a:pt x="35131" y="267128"/>
                </a:lnTo>
                <a:cubicBezTo>
                  <a:pt x="11901" y="495874"/>
                  <a:pt x="0" y="727970"/>
                  <a:pt x="0" y="962845"/>
                </a:cubicBezTo>
                <a:cubicBezTo>
                  <a:pt x="0" y="3429034"/>
                  <a:pt x="1312002" y="5588789"/>
                  <a:pt x="3276103" y="6782205"/>
                </a:cubicBezTo>
                <a:lnTo>
                  <a:pt x="3407923" y="6858000"/>
                </a:lnTo>
                <a:lnTo>
                  <a:pt x="6172782" y="6858000"/>
                </a:lnTo>
                <a:close/>
              </a:path>
            </a:pathLst>
          </a:custGeom>
          <a:solidFill>
            <a:srgbClr val="FFFFFF">
              <a:alpha val="8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58D44E42-C462-4105-BC86-FE75B4E3C4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0" y="0"/>
            <a:ext cx="6024154" cy="6858000"/>
          </a:xfrm>
          <a:custGeom>
            <a:avLst/>
            <a:gdLst>
              <a:gd name="connsiteX0" fmla="*/ 70374 w 6024154"/>
              <a:gd name="connsiteY0" fmla="*/ 0 h 6858000"/>
              <a:gd name="connsiteX1" fmla="*/ 6024154 w 6024154"/>
              <a:gd name="connsiteY1" fmla="*/ 0 h 6858000"/>
              <a:gd name="connsiteX2" fmla="*/ 6024154 w 6024154"/>
              <a:gd name="connsiteY2" fmla="*/ 6858000 h 6858000"/>
              <a:gd name="connsiteX3" fmla="*/ 3587167 w 6024154"/>
              <a:gd name="connsiteY3" fmla="*/ 6858000 h 6858000"/>
              <a:gd name="connsiteX4" fmla="*/ 3474220 w 6024154"/>
              <a:gd name="connsiteY4" fmla="*/ 6800152 h 6858000"/>
              <a:gd name="connsiteX5" fmla="*/ 0 w 6024154"/>
              <a:gd name="connsiteY5" fmla="*/ 962844 h 6858000"/>
              <a:gd name="connsiteX6" fmla="*/ 34274 w 6024154"/>
              <a:gd name="connsiteY6" fmla="*/ 284091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6024154" h="6858000">
                <a:moveTo>
                  <a:pt x="70374" y="0"/>
                </a:moveTo>
                <a:lnTo>
                  <a:pt x="6024154" y="0"/>
                </a:lnTo>
                <a:lnTo>
                  <a:pt x="6024154" y="6858000"/>
                </a:lnTo>
                <a:lnTo>
                  <a:pt x="3587167" y="6858000"/>
                </a:lnTo>
                <a:lnTo>
                  <a:pt x="3474220" y="6800152"/>
                </a:lnTo>
                <a:cubicBezTo>
                  <a:pt x="1404818" y="5675986"/>
                  <a:pt x="0" y="3483472"/>
                  <a:pt x="0" y="962844"/>
                </a:cubicBezTo>
                <a:cubicBezTo>
                  <a:pt x="0" y="733696"/>
                  <a:pt x="11610" y="507260"/>
                  <a:pt x="34274" y="284091"/>
                </a:cubicBezTo>
                <a:close/>
              </a:path>
            </a:pathLst>
          </a:cu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DE95015-4B46-4A62-9415-38DEB72B5D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91598" y="2871982"/>
            <a:ext cx="6172782" cy="3181684"/>
          </a:xfrm>
        </p:spPr>
        <p:txBody>
          <a:bodyPr anchor="t">
            <a:normAutofit/>
          </a:bodyPr>
          <a:lstStyle/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endParaRPr lang="en-US" sz="1800" dirty="0"/>
          </a:p>
          <a:p>
            <a:pPr marL="0" indent="0">
              <a:buNone/>
            </a:pPr>
            <a:r>
              <a:rPr lang="en-US" sz="4000" dirty="0"/>
              <a:t>Thank you for your attention</a:t>
            </a:r>
          </a:p>
          <a:p>
            <a:endParaRPr lang="en-US" sz="1800" dirty="0"/>
          </a:p>
          <a:p>
            <a:endParaRPr lang="en-US" sz="1800" dirty="0"/>
          </a:p>
        </p:txBody>
      </p:sp>
    </p:spTree>
    <p:extLst>
      <p:ext uri="{BB962C8B-B14F-4D97-AF65-F5344CB8AC3E}">
        <p14:creationId xmlns:p14="http://schemas.microsoft.com/office/powerpoint/2010/main" val="17539790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7389" y="374363"/>
            <a:ext cx="10943492" cy="953720"/>
          </a:xfrm>
          <a:solidFill>
            <a:schemeClr val="bg2"/>
          </a:solidFill>
        </p:spPr>
        <p:txBody>
          <a:bodyPr/>
          <a:lstStyle/>
          <a:p>
            <a:r>
              <a:rPr lang="en-US" b="1" dirty="0">
                <a:solidFill>
                  <a:schemeClr val="tx2"/>
                </a:solidFill>
                <a:latin typeface="+mn-lt"/>
              </a:rPr>
              <a:t>       Content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Infrastructure GAP &amp; Need for PPPs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PPPs as a Tool for Private Participation in Infrastructure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Overview on Turkish 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PPP Market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Credit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Enhancement Tools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: De-risking PPP Projects</a:t>
            </a:r>
          </a:p>
          <a:p>
            <a:pPr marL="0" indent="0">
              <a:spcBef>
                <a:spcPts val="0"/>
              </a:spcBef>
              <a:buClr>
                <a:schemeClr val="tx2"/>
              </a:buClr>
              <a:buNone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Turkish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Treasury’s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Role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tr-TR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Transactions under “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Debt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Assumption</a:t>
            </a:r>
            <a:r>
              <a:rPr lang="tr-TR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tr-TR" dirty="0" err="1">
                <a:latin typeface="Arial" panose="020B0604020202020204" pitchFamily="34" charset="0"/>
                <a:cs typeface="Arial" panose="020B0604020202020204" pitchFamily="34" charset="0"/>
              </a:rPr>
              <a:t>Commitment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”</a:t>
            </a:r>
          </a:p>
          <a:p>
            <a:pPr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spcBef>
                <a:spcPts val="0"/>
              </a:spcBef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Major PPP Projects in the Portfolio</a:t>
            </a:r>
          </a:p>
          <a:p>
            <a:endParaRPr lang="en-US" dirty="0"/>
          </a:p>
        </p:txBody>
      </p:sp>
      <p:sp>
        <p:nvSpPr>
          <p:cNvPr id="4" name="Chevron 3"/>
          <p:cNvSpPr/>
          <p:nvPr/>
        </p:nvSpPr>
        <p:spPr>
          <a:xfrm>
            <a:off x="28125" y="601148"/>
            <a:ext cx="484632" cy="484632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5" name="Chevron 4"/>
          <p:cNvSpPr/>
          <p:nvPr/>
        </p:nvSpPr>
        <p:spPr>
          <a:xfrm>
            <a:off x="353568" y="601148"/>
            <a:ext cx="484632" cy="484632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269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077698746"/>
              </p:ext>
            </p:extLst>
          </p:nvPr>
        </p:nvGraphicFramePr>
        <p:xfrm>
          <a:off x="1249483" y="1456599"/>
          <a:ext cx="8793467" cy="1548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2228792827"/>
              </p:ext>
            </p:extLst>
          </p:nvPr>
        </p:nvGraphicFramePr>
        <p:xfrm>
          <a:off x="1249483" y="3457006"/>
          <a:ext cx="8128000" cy="15487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11" name="Rectangle 10"/>
          <p:cNvSpPr/>
          <p:nvPr/>
        </p:nvSpPr>
        <p:spPr>
          <a:xfrm>
            <a:off x="4559534" y="3457006"/>
            <a:ext cx="213653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buFont typeface="Wingdings" panose="05000000000000000000" pitchFamily="2" charset="2"/>
              <a:buChar char="Ø"/>
            </a:pPr>
            <a:r>
              <a:rPr lang="en-US" dirty="0"/>
              <a:t>Underinvestment due to budget constraints.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6726799" y="3400994"/>
            <a:ext cx="3316151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algn="just">
              <a:buFont typeface="Wingdings" panose="05000000000000000000" pitchFamily="2" charset="2"/>
              <a:buChar char="Ø"/>
            </a:pPr>
            <a:r>
              <a:rPr lang="en-US" dirty="0"/>
              <a:t>Sustainable development of the country directly depends on building cost efficient, smart, and sustainable infrastructure.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124064" y="3400994"/>
            <a:ext cx="243547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Ø"/>
            </a:pPr>
            <a:r>
              <a:rPr lang="en-US" dirty="0"/>
              <a:t>Better Human Capital, connectivity within the country and across the border.</a:t>
            </a:r>
          </a:p>
        </p:txBody>
      </p:sp>
      <p:sp>
        <p:nvSpPr>
          <p:cNvPr id="14" name="Title 1"/>
          <p:cNvSpPr txBox="1">
            <a:spLocks/>
          </p:cNvSpPr>
          <p:nvPr/>
        </p:nvSpPr>
        <p:spPr>
          <a:xfrm>
            <a:off x="1045741" y="365126"/>
            <a:ext cx="10559571" cy="95372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  <a:latin typeface="+mn-lt"/>
              </a:rPr>
              <a:t>        </a:t>
            </a:r>
          </a:p>
          <a:p>
            <a:r>
              <a:rPr lang="en-US" b="1" dirty="0">
                <a:solidFill>
                  <a:schemeClr val="tx2"/>
                </a:solidFill>
                <a:latin typeface="+mn-lt"/>
              </a:rPr>
              <a:t>       Infrastructure GAP &amp; Need for PPPs</a:t>
            </a:r>
          </a:p>
          <a:p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83127" y="599670"/>
            <a:ext cx="484632" cy="484632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410308" y="599670"/>
            <a:ext cx="484632" cy="484632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24993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>
              <p:ext uri="{D42A27DB-BD31-4B8C-83A1-F6EECF244321}">
                <p14:modId xmlns:p14="http://schemas.microsoft.com/office/powerpoint/2010/main" val="321048153"/>
              </p:ext>
            </p:extLst>
          </p:nvPr>
        </p:nvGraphicFramePr>
        <p:xfrm>
          <a:off x="2136531" y="1503485"/>
          <a:ext cx="7712290" cy="49430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5" name="Title 1"/>
          <p:cNvSpPr txBox="1">
            <a:spLocks/>
          </p:cNvSpPr>
          <p:nvPr/>
        </p:nvSpPr>
        <p:spPr>
          <a:xfrm>
            <a:off x="1027972" y="223360"/>
            <a:ext cx="10869318" cy="95372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  <a:latin typeface="+mn-lt"/>
              </a:rPr>
              <a:t>        </a:t>
            </a:r>
          </a:p>
          <a:p>
            <a:r>
              <a:rPr lang="en-US" b="1" dirty="0">
                <a:solidFill>
                  <a:schemeClr val="tx2"/>
                </a:solidFill>
                <a:latin typeface="+mn-lt"/>
              </a:rPr>
              <a:t>   </a:t>
            </a:r>
            <a:r>
              <a:rPr lang="en-US" b="1" dirty="0">
                <a:solidFill>
                  <a:schemeClr val="tx2"/>
                </a:solidFill>
              </a:rPr>
              <a:t>PPPs as a Tool for Private Participation in Infrastructure</a:t>
            </a:r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6" name="Chevron 15"/>
          <p:cNvSpPr/>
          <p:nvPr/>
        </p:nvSpPr>
        <p:spPr>
          <a:xfrm>
            <a:off x="23933" y="539245"/>
            <a:ext cx="484632" cy="484632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7" name="Chevron 16"/>
          <p:cNvSpPr/>
          <p:nvPr/>
        </p:nvSpPr>
        <p:spPr>
          <a:xfrm>
            <a:off x="330904" y="539245"/>
            <a:ext cx="484632" cy="484632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6539796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>
          <a:xfrm>
            <a:off x="362478" y="304701"/>
            <a:ext cx="11660921" cy="95372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  <a:latin typeface="+mn-lt"/>
              </a:rPr>
              <a:t>        </a:t>
            </a:r>
          </a:p>
          <a:p>
            <a:r>
              <a:rPr lang="en-US" b="1" dirty="0">
                <a:solidFill>
                  <a:schemeClr val="tx2"/>
                </a:solidFill>
                <a:latin typeface="+mn-lt"/>
              </a:rPr>
              <a:t>      </a:t>
            </a:r>
            <a:r>
              <a:rPr lang="en-US" b="1" dirty="0">
                <a:solidFill>
                  <a:schemeClr val="tx2"/>
                </a:solidFill>
              </a:rPr>
              <a:t>Overview of PPP Market in Turkey</a:t>
            </a:r>
          </a:p>
        </p:txBody>
      </p:sp>
      <p:sp>
        <p:nvSpPr>
          <p:cNvPr id="9" name="Chevron 8"/>
          <p:cNvSpPr/>
          <p:nvPr/>
        </p:nvSpPr>
        <p:spPr>
          <a:xfrm>
            <a:off x="23933" y="539245"/>
            <a:ext cx="484632" cy="484632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0" name="Chevron 9"/>
          <p:cNvSpPr/>
          <p:nvPr/>
        </p:nvSpPr>
        <p:spPr>
          <a:xfrm>
            <a:off x="362478" y="539245"/>
            <a:ext cx="484632" cy="484632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163781" y="5954042"/>
            <a:ext cx="1019694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Source: Presidency of Strategy and Budget https://koi.sbb.gov.tr/Main_EN.aspx</a:t>
            </a:r>
          </a:p>
        </p:txBody>
      </p:sp>
      <p:graphicFrame>
        <p:nvGraphicFramePr>
          <p:cNvPr id="12" name="Chart 11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00707322"/>
              </p:ext>
            </p:extLst>
          </p:nvPr>
        </p:nvGraphicFramePr>
        <p:xfrm>
          <a:off x="1163780" y="1492965"/>
          <a:ext cx="9919855" cy="45028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2911038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Content Placeholder 11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919770647"/>
              </p:ext>
            </p:extLst>
          </p:nvPr>
        </p:nvGraphicFramePr>
        <p:xfrm>
          <a:off x="767862" y="1486755"/>
          <a:ext cx="5181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6066692" y="1143001"/>
            <a:ext cx="5340217" cy="469509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400" dirty="0"/>
          </a:p>
          <a:p>
            <a:pPr marL="0" indent="0">
              <a:buNone/>
            </a:pPr>
            <a:endParaRPr lang="en-US" sz="155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Content Placeholder 7"/>
          <p:cNvSpPr txBox="1">
            <a:spLocks/>
          </p:cNvSpPr>
          <p:nvPr/>
        </p:nvSpPr>
        <p:spPr>
          <a:xfrm>
            <a:off x="715108" y="5076091"/>
            <a:ext cx="10791092" cy="125327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  <a:p>
            <a:pPr marL="0" indent="0">
              <a:buFont typeface="Arial" panose="020B0604020202020204" pitchFamily="34" charset="0"/>
              <a:buNone/>
            </a:pPr>
            <a:endParaRPr lang="en-US" sz="1400" dirty="0"/>
          </a:p>
          <a:p>
            <a:pPr marL="0" indent="0">
              <a:buNone/>
            </a:pPr>
            <a:r>
              <a:rPr lang="en-US" sz="1400" dirty="0"/>
              <a:t>Source: Presidency of Strategy and Budget https://koi.sbb.gov.tr/Main_EN.aspx</a:t>
            </a:r>
          </a:p>
        </p:txBody>
      </p:sp>
      <p:sp>
        <p:nvSpPr>
          <p:cNvPr id="13" name="Title 1"/>
          <p:cNvSpPr txBox="1">
            <a:spLocks/>
          </p:cNvSpPr>
          <p:nvPr/>
        </p:nvSpPr>
        <p:spPr>
          <a:xfrm>
            <a:off x="827188" y="304701"/>
            <a:ext cx="11660921" cy="95372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  <a:latin typeface="+mn-lt"/>
              </a:rPr>
              <a:t>Overview of PPP Market in Turkey</a:t>
            </a:r>
            <a:endParaRPr lang="en-US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14" name="Chevron 13"/>
          <p:cNvSpPr/>
          <p:nvPr/>
        </p:nvSpPr>
        <p:spPr>
          <a:xfrm>
            <a:off x="23933" y="539245"/>
            <a:ext cx="484632" cy="484632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5" name="Chevron 14"/>
          <p:cNvSpPr/>
          <p:nvPr/>
        </p:nvSpPr>
        <p:spPr>
          <a:xfrm>
            <a:off x="342556" y="539245"/>
            <a:ext cx="484632" cy="484632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325311" y="2117453"/>
            <a:ext cx="5543417" cy="31931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5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Build-Operate-Transfer (115 projects, 46%)</a:t>
            </a:r>
          </a:p>
          <a:p>
            <a:pPr lvl="1"/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	Law no 3996, 3465, 3096</a:t>
            </a:r>
          </a:p>
          <a:p>
            <a:pPr lvl="1"/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	Motorway, airport, customs, power plant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5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Transfer of Operating Rights (109 projects, 44%)</a:t>
            </a:r>
          </a:p>
          <a:p>
            <a:pPr lvl="1"/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	Law no 4046, 5335, 3096, 4458</a:t>
            </a:r>
          </a:p>
          <a:p>
            <a:pPr lvl="1"/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	Airport, port, power plant, electricity distribution</a:t>
            </a: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5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Build-Lease-Transfer (20 projects, 8%)</a:t>
            </a:r>
          </a:p>
          <a:p>
            <a:pPr lvl="1"/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	Law no 6428, 5396, 652, 351</a:t>
            </a:r>
          </a:p>
          <a:p>
            <a:pPr lvl="1"/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	Hospital complex, dormitory, school</a:t>
            </a:r>
            <a:endParaRPr lang="en-US" sz="1550" b="1" dirty="0">
              <a:solidFill>
                <a:schemeClr val="tx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lvl="0" indent="-28575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550" b="1" dirty="0">
                <a:solidFill>
                  <a:schemeClr val="tx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Build-Operate (5 projects, 2%)</a:t>
            </a:r>
          </a:p>
          <a:p>
            <a:pPr lvl="1"/>
            <a:r>
              <a:rPr lang="en-US" sz="1550" dirty="0">
                <a:latin typeface="Arial" panose="020B0604020202020204" pitchFamily="34" charset="0"/>
                <a:cs typeface="Arial" panose="020B0604020202020204" pitchFamily="34" charset="0"/>
              </a:rPr>
              <a:t>	Law no 4283, thermal power plant</a:t>
            </a:r>
            <a:r>
              <a:rPr lang="tr-TR" sz="1550" dirty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4616854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Content Placeholder 4"/>
          <p:cNvGraphicFramePr>
            <a:graphicFrameLocks/>
          </p:cNvGraphicFramePr>
          <p:nvPr/>
        </p:nvGraphicFramePr>
        <p:xfrm>
          <a:off x="2743491" y="4836585"/>
          <a:ext cx="7482726" cy="18895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itle 1"/>
          <p:cNvSpPr txBox="1">
            <a:spLocks/>
          </p:cNvSpPr>
          <p:nvPr/>
        </p:nvSpPr>
        <p:spPr>
          <a:xfrm>
            <a:off x="955497" y="232597"/>
            <a:ext cx="10729357" cy="95372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  <a:latin typeface="+mn-lt"/>
              </a:rPr>
              <a:t>        </a:t>
            </a:r>
          </a:p>
          <a:p>
            <a:r>
              <a:rPr lang="en-US" b="1" dirty="0">
                <a:solidFill>
                  <a:schemeClr val="tx2"/>
                </a:solidFill>
                <a:latin typeface="+mn-lt"/>
              </a:rPr>
              <a:t>        Overview of Turkish PPP Market in Turkey </a:t>
            </a:r>
          </a:p>
        </p:txBody>
      </p:sp>
      <p:sp>
        <p:nvSpPr>
          <p:cNvPr id="8" name="Chevron 7"/>
          <p:cNvSpPr/>
          <p:nvPr/>
        </p:nvSpPr>
        <p:spPr>
          <a:xfrm>
            <a:off x="23933" y="539245"/>
            <a:ext cx="484632" cy="484632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9" name="Chevron 8"/>
          <p:cNvSpPr/>
          <p:nvPr/>
        </p:nvSpPr>
        <p:spPr>
          <a:xfrm>
            <a:off x="332233" y="539245"/>
            <a:ext cx="484632" cy="484632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grpSp>
        <p:nvGrpSpPr>
          <p:cNvPr id="10" name="Grup 9"/>
          <p:cNvGrpSpPr/>
          <p:nvPr/>
        </p:nvGrpSpPr>
        <p:grpSpPr>
          <a:xfrm>
            <a:off x="1321225" y="1512276"/>
            <a:ext cx="9277351" cy="3122557"/>
            <a:chOff x="0" y="0"/>
            <a:chExt cx="9258301" cy="3523742"/>
          </a:xfrm>
        </p:grpSpPr>
        <p:sp>
          <p:nvSpPr>
            <p:cNvPr id="11" name="Metin kutusu 5"/>
            <p:cNvSpPr txBox="1"/>
            <p:nvPr/>
          </p:nvSpPr>
          <p:spPr>
            <a:xfrm>
              <a:off x="1809751" y="0"/>
              <a:ext cx="1828799" cy="4054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2000" b="1"/>
                <a:t>TRANSPORT</a:t>
              </a:r>
            </a:p>
          </p:txBody>
        </p:sp>
        <p:sp>
          <p:nvSpPr>
            <p:cNvPr id="12" name="Metin kutusu 9"/>
            <p:cNvSpPr txBox="1"/>
            <p:nvPr/>
          </p:nvSpPr>
          <p:spPr>
            <a:xfrm>
              <a:off x="0" y="476868"/>
              <a:ext cx="1714500" cy="65594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800" b="1">
                  <a:solidFill>
                    <a:srgbClr val="000099"/>
                  </a:solidFill>
                  <a:latin typeface="+mn-lt"/>
                  <a:ea typeface="+mn-ea"/>
                  <a:cs typeface="+mn-cs"/>
                </a:rPr>
                <a:t>PUBLIC</a:t>
              </a:r>
              <a:r>
                <a:rPr lang="tr-TR" sz="1800" b="1">
                  <a:solidFill>
                    <a:srgbClr val="000099"/>
                  </a:solidFill>
                </a:rPr>
                <a:t> INSTITUTIONS</a:t>
              </a:r>
            </a:p>
          </p:txBody>
        </p:sp>
        <p:sp>
          <p:nvSpPr>
            <p:cNvPr id="13" name="Metin kutusu 10"/>
            <p:cNvSpPr txBox="1"/>
            <p:nvPr/>
          </p:nvSpPr>
          <p:spPr>
            <a:xfrm>
              <a:off x="0" y="1652180"/>
              <a:ext cx="1714500" cy="65594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r>
                <a:rPr lang="tr-TR" sz="1800" b="1">
                  <a:solidFill>
                    <a:srgbClr val="000099"/>
                  </a:solidFill>
                  <a:latin typeface="+mn-lt"/>
                  <a:ea typeface="+mn-ea"/>
                  <a:cs typeface="+mn-cs"/>
                </a:rPr>
                <a:t>DECISION</a:t>
              </a:r>
            </a:p>
            <a:p>
              <a:pPr marL="0" indent="0" algn="ctr"/>
              <a:r>
                <a:rPr lang="tr-TR" sz="1800" b="1">
                  <a:solidFill>
                    <a:srgbClr val="000099"/>
                  </a:solidFill>
                  <a:latin typeface="+mn-lt"/>
                  <a:ea typeface="+mn-ea"/>
                  <a:cs typeface="+mn-cs"/>
                </a:rPr>
                <a:t>AUTHORITY</a:t>
              </a:r>
            </a:p>
          </p:txBody>
        </p:sp>
        <p:sp>
          <p:nvSpPr>
            <p:cNvPr id="14" name="Metin kutusu 11"/>
            <p:cNvSpPr txBox="1"/>
            <p:nvPr/>
          </p:nvSpPr>
          <p:spPr>
            <a:xfrm>
              <a:off x="0" y="2779866"/>
              <a:ext cx="1714500" cy="655949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800" b="1">
                  <a:solidFill>
                    <a:srgbClr val="000099"/>
                  </a:solidFill>
                  <a:latin typeface="+mn-lt"/>
                  <a:ea typeface="+mn-ea"/>
                  <a:cs typeface="+mn-cs"/>
                </a:rPr>
                <a:t>RELATED</a:t>
              </a:r>
            </a:p>
            <a:p>
              <a:pPr algn="ctr"/>
              <a:r>
                <a:rPr lang="tr-TR" sz="1800" b="1">
                  <a:solidFill>
                    <a:srgbClr val="000099"/>
                  </a:solidFill>
                  <a:latin typeface="+mn-lt"/>
                  <a:ea typeface="+mn-ea"/>
                  <a:cs typeface="+mn-cs"/>
                </a:rPr>
                <a:t>INSTITUTIONS</a:t>
              </a:r>
            </a:p>
          </p:txBody>
        </p:sp>
        <p:sp>
          <p:nvSpPr>
            <p:cNvPr id="15" name="Metin kutusu 12"/>
            <p:cNvSpPr txBox="1"/>
            <p:nvPr/>
          </p:nvSpPr>
          <p:spPr>
            <a:xfrm>
              <a:off x="3695700" y="1730834"/>
              <a:ext cx="3657601" cy="468013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2400" b="1">
                  <a:solidFill>
                    <a:srgbClr val="FF0000"/>
                  </a:solidFill>
                </a:rPr>
                <a:t>PRESIDENTIAL</a:t>
              </a:r>
              <a:r>
                <a:rPr lang="tr-TR" sz="2400" b="1" baseline="0">
                  <a:solidFill>
                    <a:srgbClr val="FF0000"/>
                  </a:solidFill>
                </a:rPr>
                <a:t> </a:t>
              </a:r>
              <a:r>
                <a:rPr lang="tr-TR" sz="2400" b="1">
                  <a:solidFill>
                    <a:srgbClr val="FF0000"/>
                  </a:solidFill>
                </a:rPr>
                <a:t>DECREE</a:t>
              </a:r>
            </a:p>
          </p:txBody>
        </p:sp>
        <p:sp>
          <p:nvSpPr>
            <p:cNvPr id="16" name="Dikdörtgen 15"/>
            <p:cNvSpPr/>
            <p:nvPr/>
          </p:nvSpPr>
          <p:spPr>
            <a:xfrm>
              <a:off x="1838326" y="456542"/>
              <a:ext cx="1782000" cy="685800"/>
            </a:xfrm>
            <a:prstGeom prst="rect">
              <a:avLst/>
            </a:prstGeom>
            <a:gradFill flip="none" rotWithShape="1">
              <a:gsLst>
                <a:gs pos="0">
                  <a:srgbClr val="5A6F8C">
                    <a:shade val="30000"/>
                    <a:satMod val="115000"/>
                  </a:srgbClr>
                </a:gs>
                <a:gs pos="50000">
                  <a:srgbClr val="5A6F8C">
                    <a:shade val="67500"/>
                    <a:satMod val="115000"/>
                  </a:srgbClr>
                </a:gs>
                <a:gs pos="100000">
                  <a:srgbClr val="5A6F8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r>
                <a:rPr lang="tr-TR" sz="1200" b="1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MINISTRY OF TRANSPORT AND INFRASTRUCTURE</a:t>
              </a:r>
            </a:p>
          </p:txBody>
        </p:sp>
        <p:sp>
          <p:nvSpPr>
            <p:cNvPr id="17" name="Dikdörtgen 16"/>
            <p:cNvSpPr/>
            <p:nvPr/>
          </p:nvSpPr>
          <p:spPr>
            <a:xfrm>
              <a:off x="5762626" y="2742542"/>
              <a:ext cx="2037600" cy="781200"/>
            </a:xfrm>
            <a:prstGeom prst="rec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400" b="1" dirty="0"/>
                <a:t>MINISTRY OF TREASURY</a:t>
              </a:r>
              <a:r>
                <a:rPr lang="tr-TR" sz="1400" b="1" baseline="0" dirty="0"/>
                <a:t> AND FINANCE</a:t>
              </a:r>
              <a:endParaRPr lang="tr-TR" sz="1400" b="1" dirty="0"/>
            </a:p>
          </p:txBody>
        </p:sp>
        <p:sp>
          <p:nvSpPr>
            <p:cNvPr id="18" name="Dikdörtgen 17"/>
            <p:cNvSpPr/>
            <p:nvPr/>
          </p:nvSpPr>
          <p:spPr>
            <a:xfrm>
              <a:off x="3114675" y="2742542"/>
              <a:ext cx="2038351" cy="781050"/>
            </a:xfrm>
            <a:prstGeom prst="rect">
              <a:avLst/>
            </a:prstGeom>
            <a:gradFill flip="none" rotWithShape="1">
              <a:gsLst>
                <a:gs pos="0">
                  <a:schemeClr val="dk1">
                    <a:lumMod val="67000"/>
                  </a:schemeClr>
                </a:gs>
                <a:gs pos="48000">
                  <a:schemeClr val="dk1">
                    <a:lumMod val="97000"/>
                    <a:lumOff val="3000"/>
                  </a:schemeClr>
                </a:gs>
                <a:gs pos="100000">
                  <a:schemeClr val="dk1">
                    <a:lumMod val="60000"/>
                    <a:lumOff val="40000"/>
                  </a:schemeClr>
                </a:gs>
              </a:gsLst>
              <a:lin ang="16200000" scaled="1"/>
              <a:tileRect/>
            </a:gradFill>
            <a:ln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1400" b="1" cap="all" baseline="0"/>
                <a:t>PresIdency of Strategy and Budget</a:t>
              </a:r>
            </a:p>
          </p:txBody>
        </p:sp>
        <p:sp>
          <p:nvSpPr>
            <p:cNvPr id="19" name="Metin kutusu 19"/>
            <p:cNvSpPr txBox="1"/>
            <p:nvPr/>
          </p:nvSpPr>
          <p:spPr>
            <a:xfrm>
              <a:off x="3635376" y="0"/>
              <a:ext cx="1828799" cy="4054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2000" b="1"/>
                <a:t>HEALTH</a:t>
              </a:r>
            </a:p>
          </p:txBody>
        </p:sp>
        <p:sp>
          <p:nvSpPr>
            <p:cNvPr id="20" name="Metin kutusu 20"/>
            <p:cNvSpPr txBox="1"/>
            <p:nvPr/>
          </p:nvSpPr>
          <p:spPr>
            <a:xfrm>
              <a:off x="5461001" y="0"/>
              <a:ext cx="1828799" cy="4054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2000" b="1"/>
                <a:t>CUSTOMS</a:t>
              </a:r>
            </a:p>
          </p:txBody>
        </p:sp>
        <p:sp>
          <p:nvSpPr>
            <p:cNvPr id="21" name="Metin kutusu 21"/>
            <p:cNvSpPr txBox="1"/>
            <p:nvPr/>
          </p:nvSpPr>
          <p:spPr>
            <a:xfrm>
              <a:off x="7286626" y="0"/>
              <a:ext cx="1828799" cy="405432"/>
            </a:xfrm>
            <a:prstGeom prst="rect">
              <a:avLst/>
            </a:prstGeom>
            <a:no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/>
            </a:fontRef>
          </p:style>
          <p:txBody>
            <a:bodyPr wrap="square" rtlCol="0" anchor="ctr">
              <a:spAutoFit/>
            </a:bodyPr>
            <a:lstStyle>
              <a:lvl1pPr marL="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tr-TR" sz="2000" b="1"/>
                <a:t>ENERGY</a:t>
              </a:r>
            </a:p>
          </p:txBody>
        </p:sp>
        <p:sp>
          <p:nvSpPr>
            <p:cNvPr id="22" name="Dikdörtgen 21"/>
            <p:cNvSpPr/>
            <p:nvPr/>
          </p:nvSpPr>
          <p:spPr>
            <a:xfrm>
              <a:off x="3670301" y="456542"/>
              <a:ext cx="1782000" cy="685800"/>
            </a:xfrm>
            <a:prstGeom prst="rect">
              <a:avLst/>
            </a:prstGeom>
            <a:gradFill flip="none" rotWithShape="1">
              <a:gsLst>
                <a:gs pos="0">
                  <a:srgbClr val="5A6F8C">
                    <a:shade val="30000"/>
                    <a:satMod val="115000"/>
                  </a:srgbClr>
                </a:gs>
                <a:gs pos="50000">
                  <a:srgbClr val="5A6F8C">
                    <a:shade val="67500"/>
                    <a:satMod val="115000"/>
                  </a:srgbClr>
                </a:gs>
                <a:gs pos="100000">
                  <a:srgbClr val="5A6F8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r>
                <a:rPr lang="tr-TR" sz="1200" b="1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MINISTRY OF HEALTH</a:t>
              </a:r>
            </a:p>
          </p:txBody>
        </p:sp>
        <p:sp>
          <p:nvSpPr>
            <p:cNvPr id="23" name="Dikdörtgen 22"/>
            <p:cNvSpPr/>
            <p:nvPr/>
          </p:nvSpPr>
          <p:spPr>
            <a:xfrm>
              <a:off x="5492751" y="456542"/>
              <a:ext cx="1782000" cy="685800"/>
            </a:xfrm>
            <a:prstGeom prst="rect">
              <a:avLst/>
            </a:prstGeom>
            <a:gradFill flip="none" rotWithShape="1">
              <a:gsLst>
                <a:gs pos="0">
                  <a:srgbClr val="5A6F8C">
                    <a:shade val="30000"/>
                    <a:satMod val="115000"/>
                  </a:srgbClr>
                </a:gs>
                <a:gs pos="50000">
                  <a:srgbClr val="5A6F8C">
                    <a:shade val="67500"/>
                    <a:satMod val="115000"/>
                  </a:srgbClr>
                </a:gs>
                <a:gs pos="100000">
                  <a:srgbClr val="5A6F8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r>
                <a:rPr lang="tr-TR" sz="1200" b="1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MINISTRY OF TRADE</a:t>
              </a:r>
            </a:p>
          </p:txBody>
        </p:sp>
        <p:sp>
          <p:nvSpPr>
            <p:cNvPr id="24" name="Dikdörtgen 23"/>
            <p:cNvSpPr/>
            <p:nvPr/>
          </p:nvSpPr>
          <p:spPr>
            <a:xfrm>
              <a:off x="7324725" y="456542"/>
              <a:ext cx="1781175" cy="685800"/>
            </a:xfrm>
            <a:prstGeom prst="rect">
              <a:avLst/>
            </a:prstGeom>
            <a:gradFill flip="none" rotWithShape="1">
              <a:gsLst>
                <a:gs pos="0">
                  <a:srgbClr val="5A6F8C">
                    <a:shade val="30000"/>
                    <a:satMod val="115000"/>
                  </a:srgbClr>
                </a:gs>
                <a:gs pos="50000">
                  <a:srgbClr val="5A6F8C">
                    <a:shade val="67500"/>
                    <a:satMod val="115000"/>
                  </a:srgbClr>
                </a:gs>
                <a:gs pos="100000">
                  <a:srgbClr val="5A6F8C">
                    <a:shade val="100000"/>
                    <a:satMod val="115000"/>
                  </a:srgbClr>
                </a:gs>
              </a:gsLst>
              <a:lin ang="16200000" scaled="1"/>
              <a:tileRect/>
            </a:gra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>
              <a:lvl1pPr marL="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marL="0" indent="0" algn="ctr"/>
              <a:r>
                <a:rPr lang="tr-TR" sz="1200" b="1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MINISTRY OF ENERGY </a:t>
              </a:r>
              <a:br>
                <a:rPr lang="tr-TR" sz="1200" b="1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</a:br>
              <a:r>
                <a:rPr lang="tr-TR" sz="1200" b="1">
                  <a:solidFill>
                    <a:schemeClr val="lt1"/>
                  </a:solidFill>
                  <a:latin typeface="+mn-lt"/>
                  <a:ea typeface="+mn-ea"/>
                  <a:cs typeface="+mn-cs"/>
                </a:rPr>
                <a:t>AND NATURAL RESOURCES</a:t>
              </a:r>
            </a:p>
          </p:txBody>
        </p:sp>
        <p:cxnSp>
          <p:nvCxnSpPr>
            <p:cNvPr id="25" name="Düz Bağlayıcı 24"/>
            <p:cNvCxnSpPr/>
            <p:nvPr/>
          </p:nvCxnSpPr>
          <p:spPr>
            <a:xfrm>
              <a:off x="1685926" y="1399517"/>
              <a:ext cx="7572375" cy="0"/>
            </a:xfrm>
            <a:prstGeom prst="line">
              <a:avLst/>
            </a:prstGeom>
            <a:ln w="38100">
              <a:solidFill>
                <a:sysClr val="windowText" lastClr="000000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Düz Bağlayıcı 25"/>
            <p:cNvCxnSpPr/>
            <p:nvPr/>
          </p:nvCxnSpPr>
          <p:spPr>
            <a:xfrm>
              <a:off x="1685926" y="2552042"/>
              <a:ext cx="7572375" cy="0"/>
            </a:xfrm>
            <a:prstGeom prst="line">
              <a:avLst/>
            </a:prstGeom>
            <a:ln w="38100">
              <a:solidFill>
                <a:schemeClr val="tx1"/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537239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9673" y="1570182"/>
            <a:ext cx="6483927" cy="5181600"/>
          </a:xfrm>
        </p:spPr>
        <p:txBody>
          <a:bodyPr>
            <a:normAutofit fontScale="77500" lnSpcReduction="20000"/>
          </a:bodyPr>
          <a:lstStyle/>
          <a:p>
            <a:pPr marL="237744" lvl="2" indent="0">
              <a:spcBef>
                <a:spcPts val="0"/>
              </a:spcBef>
              <a:buClr>
                <a:schemeClr val="accent1"/>
              </a:buClr>
              <a:buSzPct val="68000"/>
              <a:buNone/>
            </a:pPr>
            <a:r>
              <a:rPr lang="en-US" sz="2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Implementing Agencies: Revenue Guarantee</a:t>
            </a:r>
          </a:p>
          <a:p>
            <a:pPr marL="237744" lvl="2" indent="0">
              <a:spcBef>
                <a:spcPts val="0"/>
              </a:spcBef>
              <a:buClr>
                <a:schemeClr val="accent1"/>
              </a:buClr>
              <a:buSzPct val="68000"/>
              <a:buNone/>
            </a:pPr>
            <a:endParaRPr lang="en-US" sz="24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lvl="2" indent="-676656" algn="just"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Energy           Operation oriented input / output guarantee,          	                      payment obligations</a:t>
            </a:r>
          </a:p>
          <a:p>
            <a:pPr marL="0" lvl="2" indent="0" algn="just">
              <a:spcBef>
                <a:spcPts val="0"/>
              </a:spcBef>
              <a:buClr>
                <a:schemeClr val="tx2"/>
              </a:buClr>
              <a:buSzPct val="80000"/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0" lvl="2" indent="-676656" algn="just"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Transportation Minimum revenue guarantee, land 	                     expropriation etc.</a:t>
            </a:r>
          </a:p>
          <a:p>
            <a:pPr marL="0" lvl="2" indent="0" algn="just">
              <a:spcBef>
                <a:spcPts val="0"/>
              </a:spcBef>
              <a:buClr>
                <a:schemeClr val="tx2"/>
              </a:buClr>
              <a:buSzPct val="80000"/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0" lvl="2" indent="-676656" algn="just"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Health    Lease and service payments, several 	    	            compensations etc. </a:t>
            </a:r>
          </a:p>
          <a:p>
            <a:pPr marL="0" lvl="2" indent="0" algn="just">
              <a:spcBef>
                <a:spcPts val="0"/>
              </a:spcBef>
              <a:buClr>
                <a:schemeClr val="tx2"/>
              </a:buClr>
              <a:buSzPct val="80000"/>
              <a:buNone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0" lvl="2" indent="-676656" algn="just"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Overall Conditional specific compensations, several 	            project specific liabilities</a:t>
            </a:r>
          </a:p>
          <a:p>
            <a:pPr marL="237744" lvl="2" indent="0" algn="just">
              <a:spcBef>
                <a:spcPts val="0"/>
              </a:spcBef>
              <a:buClr>
                <a:schemeClr val="accent1"/>
              </a:buClr>
              <a:buSzPct val="68000"/>
              <a:buNone/>
            </a:pPr>
            <a:endParaRPr lang="en-US" sz="2300" b="1" dirty="0">
              <a:latin typeface="Arial" pitchFamily="34" charset="0"/>
              <a:cs typeface="Arial" pitchFamily="34" charset="0"/>
            </a:endParaRPr>
          </a:p>
          <a:p>
            <a:pPr marL="237744" lvl="2" indent="0" algn="just">
              <a:spcBef>
                <a:spcPts val="0"/>
              </a:spcBef>
              <a:buClr>
                <a:schemeClr val="accent1"/>
              </a:buClr>
              <a:buSzPct val="68000"/>
              <a:buNone/>
            </a:pPr>
            <a:r>
              <a:rPr lang="en-US" sz="2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Ministry of Treasury and Finance</a:t>
            </a:r>
          </a:p>
          <a:p>
            <a:pPr marL="237744" lvl="2" indent="0" algn="just">
              <a:spcBef>
                <a:spcPts val="0"/>
              </a:spcBef>
              <a:buClr>
                <a:schemeClr val="accent1"/>
              </a:buClr>
              <a:buSzPct val="68000"/>
              <a:buNone/>
            </a:pPr>
            <a:endParaRPr lang="en-US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-676656" algn="just"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Debt assumption commitment</a:t>
            </a:r>
          </a:p>
          <a:p>
            <a:pPr marL="523494" lvl="2" indent="-285750" algn="just"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0" indent="-676656" algn="just"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VAT, stamp taxes &amp; duty exemptions</a:t>
            </a:r>
          </a:p>
          <a:p>
            <a:pPr marL="237744" lvl="2" indent="0" algn="just">
              <a:spcBef>
                <a:spcPts val="0"/>
              </a:spcBef>
              <a:buClr>
                <a:schemeClr val="accent1"/>
              </a:buClr>
              <a:buSzPct val="68000"/>
              <a:buNone/>
            </a:pPr>
            <a:endParaRPr lang="en-US" b="1" dirty="0">
              <a:latin typeface="Arial" pitchFamily="34" charset="0"/>
              <a:cs typeface="Arial" pitchFamily="34" charset="0"/>
            </a:endParaRPr>
          </a:p>
          <a:p>
            <a:pPr marL="237744" lvl="2" indent="0" algn="just">
              <a:spcBef>
                <a:spcPts val="0"/>
              </a:spcBef>
              <a:buClr>
                <a:schemeClr val="accent1"/>
              </a:buClr>
              <a:buSzPct val="68000"/>
              <a:buNone/>
            </a:pPr>
            <a:r>
              <a:rPr lang="en-US" sz="23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Other</a:t>
            </a:r>
          </a:p>
          <a:p>
            <a:pPr marL="237744" lvl="2" indent="0" algn="just">
              <a:spcBef>
                <a:spcPts val="0"/>
              </a:spcBef>
              <a:buClr>
                <a:schemeClr val="accent1"/>
              </a:buClr>
              <a:buSzPct val="68000"/>
              <a:buNone/>
            </a:pPr>
            <a:endParaRPr lang="en-US" sz="22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0" indent="-676656" algn="just"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«Step-in» rights for lenders</a:t>
            </a:r>
          </a:p>
          <a:p>
            <a:pPr marL="580644" lvl="2" indent="-342900" algn="just"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0" indent="-676656" algn="just"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English law</a:t>
            </a:r>
          </a:p>
          <a:p>
            <a:pPr marL="580644" lvl="2" indent="-342900" algn="just"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</a:pPr>
            <a:endParaRPr lang="en-US" sz="2200" dirty="0">
              <a:latin typeface="Arial" pitchFamily="34" charset="0"/>
              <a:cs typeface="Arial" pitchFamily="34" charset="0"/>
            </a:endParaRPr>
          </a:p>
          <a:p>
            <a:pPr marL="0" indent="-676656" algn="just">
              <a:spcBef>
                <a:spcPts val="0"/>
              </a:spcBef>
              <a:buClr>
                <a:schemeClr val="tx2"/>
              </a:buClr>
              <a:buSzPct val="80000"/>
              <a:buFont typeface="Wingdings" panose="05000000000000000000" pitchFamily="2" charset="2"/>
              <a:buChar char="Ø"/>
            </a:pPr>
            <a:r>
              <a:rPr lang="en-US" sz="2200" dirty="0">
                <a:latin typeface="Arial" pitchFamily="34" charset="0"/>
                <a:cs typeface="Arial" pitchFamily="34" charset="0"/>
              </a:rPr>
              <a:t>International arbitration</a:t>
            </a:r>
          </a:p>
          <a:p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096000" y="1825625"/>
            <a:ext cx="5507182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 dirty="0"/>
          </a:p>
        </p:txBody>
      </p:sp>
      <p:sp>
        <p:nvSpPr>
          <p:cNvPr id="9" name="Right Arrow 8"/>
          <p:cNvSpPr/>
          <p:nvPr/>
        </p:nvSpPr>
        <p:spPr>
          <a:xfrm>
            <a:off x="7827466" y="2346055"/>
            <a:ext cx="1916723" cy="1345223"/>
          </a:xfrm>
          <a:prstGeom prst="right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Lender</a:t>
            </a:r>
          </a:p>
        </p:txBody>
      </p:sp>
      <p:sp>
        <p:nvSpPr>
          <p:cNvPr id="10" name="Rectangle 9"/>
          <p:cNvSpPr/>
          <p:nvPr/>
        </p:nvSpPr>
        <p:spPr>
          <a:xfrm>
            <a:off x="10020218" y="2539109"/>
            <a:ext cx="1705708" cy="959117"/>
          </a:xfrm>
          <a:prstGeom prst="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Borrower</a:t>
            </a:r>
          </a:p>
        </p:txBody>
      </p:sp>
      <p:sp>
        <p:nvSpPr>
          <p:cNvPr id="13" name="Curved Down Arrow 12"/>
          <p:cNvSpPr/>
          <p:nvPr/>
        </p:nvSpPr>
        <p:spPr>
          <a:xfrm rot="9923252">
            <a:off x="8784992" y="3604396"/>
            <a:ext cx="1680650" cy="8409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 rot="19284987">
            <a:off x="9099912" y="3763636"/>
            <a:ext cx="135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Repayment</a:t>
            </a:r>
          </a:p>
        </p:txBody>
      </p:sp>
      <p:sp>
        <p:nvSpPr>
          <p:cNvPr id="15" name="Curved Down Arrow 14"/>
          <p:cNvSpPr/>
          <p:nvPr/>
        </p:nvSpPr>
        <p:spPr>
          <a:xfrm rot="21310165">
            <a:off x="8738520" y="1568221"/>
            <a:ext cx="1680650" cy="840951"/>
          </a:xfrm>
          <a:prstGeom prst="curved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6" name="Rounded Rectangle 15"/>
          <p:cNvSpPr/>
          <p:nvPr/>
        </p:nvSpPr>
        <p:spPr>
          <a:xfrm>
            <a:off x="7213600" y="4442090"/>
            <a:ext cx="4630084" cy="353809"/>
          </a:xfrm>
          <a:prstGeom prst="roundRect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Up Arrow 16"/>
          <p:cNvSpPr/>
          <p:nvPr/>
        </p:nvSpPr>
        <p:spPr>
          <a:xfrm>
            <a:off x="7885212" y="4643744"/>
            <a:ext cx="1850895" cy="1440873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Credit Enhancements</a:t>
            </a:r>
          </a:p>
        </p:txBody>
      </p:sp>
      <p:sp>
        <p:nvSpPr>
          <p:cNvPr id="18" name="Up Arrow 17"/>
          <p:cNvSpPr/>
          <p:nvPr/>
        </p:nvSpPr>
        <p:spPr>
          <a:xfrm>
            <a:off x="9924422" y="4637058"/>
            <a:ext cx="1897300" cy="1440873"/>
          </a:xfrm>
          <a:prstGeom prst="upArrow">
            <a:avLst/>
          </a:prstGeom>
          <a:solidFill>
            <a:schemeClr val="tx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Capital Sources</a:t>
            </a:r>
          </a:p>
        </p:txBody>
      </p:sp>
      <p:sp>
        <p:nvSpPr>
          <p:cNvPr id="19" name="TextBox 18"/>
          <p:cNvSpPr txBox="1"/>
          <p:nvPr/>
        </p:nvSpPr>
        <p:spPr>
          <a:xfrm rot="19284987">
            <a:off x="9089726" y="1756374"/>
            <a:ext cx="13577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Funds</a:t>
            </a:r>
          </a:p>
        </p:txBody>
      </p:sp>
      <p:sp>
        <p:nvSpPr>
          <p:cNvPr id="20" name="Title 1"/>
          <p:cNvSpPr txBox="1">
            <a:spLocks/>
          </p:cNvSpPr>
          <p:nvPr/>
        </p:nvSpPr>
        <p:spPr>
          <a:xfrm>
            <a:off x="1052945" y="298564"/>
            <a:ext cx="11361273" cy="95372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  <a:latin typeface="+mn-lt"/>
              </a:rPr>
              <a:t>        </a:t>
            </a:r>
          </a:p>
          <a:p>
            <a:r>
              <a:rPr lang="en-US" b="1" dirty="0">
                <a:solidFill>
                  <a:schemeClr val="tx2"/>
                </a:solidFill>
                <a:latin typeface="+mn-lt"/>
              </a:rPr>
              <a:t>      </a:t>
            </a:r>
            <a:r>
              <a:rPr lang="tr-TR" sz="4800" b="1" dirty="0" err="1">
                <a:solidFill>
                  <a:schemeClr val="tx2"/>
                </a:solidFill>
                <a:latin typeface="+mn-lt"/>
              </a:rPr>
              <a:t>Credit</a:t>
            </a:r>
            <a:r>
              <a:rPr lang="tr-TR" sz="4800" b="1" dirty="0">
                <a:solidFill>
                  <a:schemeClr val="tx2"/>
                </a:solidFill>
                <a:latin typeface="+mn-lt"/>
              </a:rPr>
              <a:t> Enhancement Tools</a:t>
            </a:r>
            <a:r>
              <a:rPr lang="en-US" sz="4800" b="1" dirty="0">
                <a:solidFill>
                  <a:schemeClr val="tx2"/>
                </a:solidFill>
                <a:latin typeface="+mn-lt"/>
              </a:rPr>
              <a:t>: De-risking PPP Projects</a:t>
            </a:r>
          </a:p>
          <a:p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21" name="Chevron 20"/>
          <p:cNvSpPr/>
          <p:nvPr/>
        </p:nvSpPr>
        <p:spPr>
          <a:xfrm>
            <a:off x="23933" y="539245"/>
            <a:ext cx="484632" cy="484632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22" name="Chevron 21"/>
          <p:cNvSpPr/>
          <p:nvPr/>
        </p:nvSpPr>
        <p:spPr>
          <a:xfrm>
            <a:off x="388615" y="539245"/>
            <a:ext cx="484632" cy="484632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253441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237744" lvl="2" indent="0">
              <a:lnSpc>
                <a:spcPct val="70000"/>
              </a:lnSpc>
              <a:spcBef>
                <a:spcPts val="0"/>
              </a:spcBef>
              <a:buClr>
                <a:schemeClr val="accent1"/>
              </a:buClr>
              <a:buSzPct val="68000"/>
              <a:buNone/>
            </a:pP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Contingent liability management </a:t>
            </a:r>
          </a:p>
          <a:p>
            <a:pPr marL="237744" lvl="2" indent="0">
              <a:lnSpc>
                <a:spcPct val="70000"/>
              </a:lnSpc>
              <a:spcBef>
                <a:spcPts val="0"/>
              </a:spcBef>
              <a:buClr>
                <a:schemeClr val="accent1"/>
              </a:buClr>
              <a:buSzPct val="68000"/>
              <a:buNone/>
            </a:pPr>
            <a:endParaRPr lang="en-US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285750"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Feasibility reviews in terms of economic and financial conditions</a:t>
            </a:r>
          </a:p>
          <a:p>
            <a:pPr marL="742950" lvl="2" indent="-285750"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Monitoring of withdrawals and repayments of financing</a:t>
            </a:r>
          </a:p>
          <a:p>
            <a:pPr marL="742950" lvl="2" indent="-285750" algn="just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Analysis of the potential impact of contingent liabilities </a:t>
            </a:r>
          </a:p>
          <a:p>
            <a:pPr marL="457200" lvl="2" indent="0" algn="just">
              <a:lnSpc>
                <a:spcPct val="150000"/>
              </a:lnSpc>
              <a:spcBef>
                <a:spcPts val="0"/>
              </a:spcBef>
              <a:buClr>
                <a:schemeClr val="accent1"/>
              </a:buClr>
              <a:buSzPct val="68000"/>
              <a:buNone/>
            </a:pPr>
            <a:endParaRPr lang="en-US" sz="1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37744" lvl="2" indent="0">
              <a:lnSpc>
                <a:spcPct val="70000"/>
              </a:lnSpc>
              <a:spcBef>
                <a:spcPts val="0"/>
              </a:spcBef>
              <a:buClr>
                <a:schemeClr val="accent1"/>
              </a:buClr>
              <a:buSzPct val="68000"/>
              <a:buNone/>
            </a:pPr>
            <a:r>
              <a:rPr lang="en-US" sz="1800" b="1" dirty="0">
                <a:solidFill>
                  <a:schemeClr val="tx2"/>
                </a:solidFill>
                <a:latin typeface="Arial" pitchFamily="34" charset="0"/>
                <a:cs typeface="Arial" pitchFamily="34" charset="0"/>
              </a:rPr>
              <a:t>Provision of debt assumption commitment</a:t>
            </a:r>
          </a:p>
          <a:p>
            <a:pPr marL="237744" lvl="2" indent="0">
              <a:lnSpc>
                <a:spcPct val="70000"/>
              </a:lnSpc>
              <a:spcBef>
                <a:spcPts val="0"/>
              </a:spcBef>
              <a:buClr>
                <a:schemeClr val="accent1"/>
              </a:buClr>
              <a:buSzPct val="68000"/>
              <a:buNone/>
            </a:pPr>
            <a:endParaRPr lang="en-US" sz="1800" b="1" dirty="0">
              <a:solidFill>
                <a:schemeClr val="tx2"/>
              </a:solidFill>
              <a:latin typeface="Arial" pitchFamily="34" charset="0"/>
              <a:cs typeface="Arial" pitchFamily="34" charset="0"/>
            </a:endParaRPr>
          </a:p>
          <a:p>
            <a:pPr marL="742950" lvl="2" indent="-28575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Pre and Post Tender Contract Assessment</a:t>
            </a:r>
          </a:p>
          <a:p>
            <a:pPr marL="742950" lvl="2" indent="-28575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Negotiations on the Finance Documents</a:t>
            </a:r>
          </a:p>
          <a:p>
            <a:pPr marL="742950" lvl="2" indent="-28575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Financial Closure, Debt Assumption Commitment and Hedge Cost Limits</a:t>
            </a:r>
          </a:p>
          <a:p>
            <a:pPr marL="742950" lvl="2" indent="-28575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Surety from shareholders equal to at least 110% of the highest debt service amount</a:t>
            </a:r>
          </a:p>
          <a:p>
            <a:pPr marL="742950" lvl="2" indent="-285750">
              <a:lnSpc>
                <a:spcPct val="150000"/>
              </a:lnSpc>
              <a:spcBef>
                <a:spcPts val="0"/>
              </a:spcBef>
              <a:buClr>
                <a:schemeClr val="tx2"/>
              </a:buClr>
              <a:buSzPct val="100000"/>
              <a:buFont typeface="Wingdings" panose="05000000000000000000" pitchFamily="2" charset="2"/>
              <a:buChar char="Ø"/>
            </a:pPr>
            <a:r>
              <a:rPr lang="en-US" sz="1400" dirty="0">
                <a:latin typeface="Arial" panose="020B0604020202020204" pitchFamily="34" charset="0"/>
                <a:cs typeface="Arial" panose="020B0604020202020204" pitchFamily="34" charset="0"/>
              </a:rPr>
              <a:t>Accounting for and reporting debt assumption commitments</a:t>
            </a:r>
          </a:p>
          <a:p>
            <a:endParaRPr lang="en-US" dirty="0"/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1052945" y="298564"/>
            <a:ext cx="11361273" cy="953720"/>
          </a:xfrm>
          <a:prstGeom prst="rect">
            <a:avLst/>
          </a:prstGeom>
          <a:solidFill>
            <a:schemeClr val="bg2"/>
          </a:solidFill>
        </p:spPr>
        <p:txBody>
          <a:bodyPr vert="horz" lIns="91440" tIns="45720" rIns="91440" bIns="45720" rtlCol="0" anchor="ctr">
            <a:normAutofit fontScale="85000" lnSpcReduction="2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b="1" dirty="0">
                <a:solidFill>
                  <a:schemeClr val="tx2"/>
                </a:solidFill>
                <a:latin typeface="+mn-lt"/>
              </a:rPr>
              <a:t>        </a:t>
            </a:r>
          </a:p>
          <a:p>
            <a:r>
              <a:rPr lang="en-US" b="1" dirty="0">
                <a:solidFill>
                  <a:schemeClr val="tx2"/>
                </a:solidFill>
                <a:latin typeface="+mn-lt"/>
              </a:rPr>
              <a:t>      Turkish </a:t>
            </a:r>
            <a:r>
              <a:rPr lang="en-US" sz="4800" b="1" dirty="0">
                <a:solidFill>
                  <a:schemeClr val="tx2"/>
                </a:solidFill>
                <a:latin typeface="+mn-lt"/>
              </a:rPr>
              <a:t>Treasury’s Role by Function</a:t>
            </a:r>
          </a:p>
          <a:p>
            <a:endParaRPr lang="en-US" b="1" dirty="0">
              <a:solidFill>
                <a:schemeClr val="tx2"/>
              </a:solidFill>
              <a:latin typeface="+mn-lt"/>
            </a:endParaRPr>
          </a:p>
        </p:txBody>
      </p:sp>
      <p:sp>
        <p:nvSpPr>
          <p:cNvPr id="7" name="Chevron 6"/>
          <p:cNvSpPr/>
          <p:nvPr/>
        </p:nvSpPr>
        <p:spPr>
          <a:xfrm>
            <a:off x="23933" y="539245"/>
            <a:ext cx="484632" cy="484632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8" name="Chevron 7"/>
          <p:cNvSpPr/>
          <p:nvPr/>
        </p:nvSpPr>
        <p:spPr>
          <a:xfrm>
            <a:off x="353568" y="539245"/>
            <a:ext cx="484632" cy="484632"/>
          </a:xfrm>
          <a:prstGeom prst="chevron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706118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44546A"/>
    </a:dk2>
    <a:lt2>
      <a:srgbClr val="E7E6E6"/>
    </a:lt2>
    <a:accent1>
      <a:srgbClr val="4472C4"/>
    </a:accent1>
    <a:accent2>
      <a:srgbClr val="ED7D31"/>
    </a:accent2>
    <a:accent3>
      <a:srgbClr val="A5A5A5"/>
    </a:accent3>
    <a:accent4>
      <a:srgbClr val="FFC000"/>
    </a:accent4>
    <a:accent5>
      <a:srgbClr val="5B9BD5"/>
    </a:accent5>
    <a:accent6>
      <a:srgbClr val="70AD47"/>
    </a:accent6>
    <a:hlink>
      <a:srgbClr val="0563C1"/>
    </a:hlink>
    <a:folHlink>
      <a:srgbClr val="954F7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185</TotalTime>
  <Words>1101</Words>
  <Application>Microsoft Office PowerPoint</Application>
  <PresentationFormat>Widescreen</PresentationFormat>
  <Paragraphs>261</Paragraphs>
  <Slides>16</Slides>
  <Notes>3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3" baseType="lpstr">
      <vt:lpstr>Arial</vt:lpstr>
      <vt:lpstr>Arial Rounded MT Bold</vt:lpstr>
      <vt:lpstr>Calibri</vt:lpstr>
      <vt:lpstr>Calibri Light</vt:lpstr>
      <vt:lpstr>Times New Roman</vt:lpstr>
      <vt:lpstr>Wingdings</vt:lpstr>
      <vt:lpstr>Office Theme</vt:lpstr>
      <vt:lpstr>ISTANBUL PPP WEEK November 2020</vt:lpstr>
      <vt:lpstr>       Content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EURASIA TUNNEL </vt:lpstr>
      <vt:lpstr>GEBZE IZMIR MOTORWAY</vt:lpstr>
      <vt:lpstr>Yavuz Sultan Selim Bridge</vt:lpstr>
      <vt:lpstr>ISTANBUL AIRPORT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ISTANBUL PPP WEEK November 2020</dc:title>
  <dc:creator>Kerem Donmez</dc:creator>
  <cp:lastModifiedBy>Kerem Donmez</cp:lastModifiedBy>
  <cp:revision>7</cp:revision>
  <dcterms:created xsi:type="dcterms:W3CDTF">2020-11-03T05:56:49Z</dcterms:created>
  <dcterms:modified xsi:type="dcterms:W3CDTF">2020-11-03T09:25:59Z</dcterms:modified>
</cp:coreProperties>
</file>