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handoutMasterIdLst>
    <p:handoutMasterId r:id="rId17"/>
  </p:handoutMasterIdLst>
  <p:sldIdLst>
    <p:sldId id="256" r:id="rId5"/>
    <p:sldId id="257" r:id="rId6"/>
    <p:sldId id="266" r:id="rId7"/>
    <p:sldId id="259" r:id="rId8"/>
    <p:sldId id="262" r:id="rId9"/>
    <p:sldId id="263" r:id="rId10"/>
    <p:sldId id="267" r:id="rId11"/>
    <p:sldId id="264" r:id="rId12"/>
    <p:sldId id="268" r:id="rId13"/>
    <p:sldId id="265"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p:scale>
          <a:sx n="106" d="100"/>
          <a:sy n="106" d="100"/>
        </p:scale>
        <p:origin x="1716" y="-132"/>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44773200278292"/>
          <c:y val="0.14759514435695539"/>
          <c:w val="0.83344462242669248"/>
          <c:h val="0.67698284403191333"/>
        </c:manualLayout>
      </c:layout>
      <c:barChart>
        <c:barDir val="col"/>
        <c:grouping val="clustered"/>
        <c:varyColors val="0"/>
        <c:ser>
          <c:idx val="0"/>
          <c:order val="0"/>
          <c:tx>
            <c:strRef>
              <c:f>Graphs!$C$4</c:f>
              <c:strCache>
                <c:ptCount val="1"/>
                <c:pt idx="0">
                  <c:v>Total value of investment for concession/ppp contracts</c:v>
                </c:pt>
              </c:strCache>
            </c:strRef>
          </c:tx>
          <c:spPr>
            <a:solidFill>
              <a:schemeClr val="accent4">
                <a:lumMod val="75000"/>
              </a:schemeClr>
            </a:solidFill>
            <a:ln>
              <a:solidFill>
                <a:srgbClr val="C00000"/>
              </a:solidFill>
            </a:ln>
            <a:effectLst/>
          </c:spPr>
          <c:invertIfNegative val="0"/>
          <c:cat>
            <c:numRef>
              <c:f>Graphs!$B$5:$B$19</c:f>
              <c:numCache>
                <c:formatCode>General</c:formatCode>
                <c:ptCount val="15"/>
                <c:pt idx="0">
                  <c:v>2004</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numCache>
            </c:numRef>
          </c:cat>
          <c:val>
            <c:numRef>
              <c:f>Graphs!$C$5:$C$19</c:f>
              <c:numCache>
                <c:formatCode>_(* #,##0_);_(* \(#,##0\);_(* "-"??_);_(@_)</c:formatCode>
                <c:ptCount val="15"/>
                <c:pt idx="0" formatCode="#,##0">
                  <c:v>9114560000</c:v>
                </c:pt>
                <c:pt idx="1">
                  <c:v>932970817</c:v>
                </c:pt>
                <c:pt idx="2">
                  <c:v>169959310062</c:v>
                </c:pt>
                <c:pt idx="3">
                  <c:v>63109900409.050003</c:v>
                </c:pt>
                <c:pt idx="4">
                  <c:v>1545604390</c:v>
                </c:pt>
                <c:pt idx="5">
                  <c:v>46348769478</c:v>
                </c:pt>
                <c:pt idx="6">
                  <c:v>11527770621</c:v>
                </c:pt>
                <c:pt idx="7">
                  <c:v>81619078631.399994</c:v>
                </c:pt>
                <c:pt idx="8">
                  <c:v>13375842646</c:v>
                </c:pt>
                <c:pt idx="9">
                  <c:v>6173193072</c:v>
                </c:pt>
                <c:pt idx="10">
                  <c:v>30377768058.639198</c:v>
                </c:pt>
                <c:pt idx="11">
                  <c:v>24995907080.5</c:v>
                </c:pt>
                <c:pt idx="12">
                  <c:v>55248629524</c:v>
                </c:pt>
                <c:pt idx="13">
                  <c:v>23989625983.260002</c:v>
                </c:pt>
                <c:pt idx="14">
                  <c:v>1738456242</c:v>
                </c:pt>
              </c:numCache>
            </c:numRef>
          </c:val>
        </c:ser>
        <c:dLbls>
          <c:showLegendKey val="0"/>
          <c:showVal val="0"/>
          <c:showCatName val="0"/>
          <c:showSerName val="0"/>
          <c:showPercent val="0"/>
          <c:showBubbleSize val="0"/>
        </c:dLbls>
        <c:gapWidth val="219"/>
        <c:overlap val="-27"/>
        <c:axId val="1391670464"/>
        <c:axId val="1391671024"/>
      </c:barChart>
      <c:lineChart>
        <c:grouping val="standard"/>
        <c:varyColors val="0"/>
        <c:ser>
          <c:idx val="1"/>
          <c:order val="1"/>
          <c:tx>
            <c:strRef>
              <c:f>Graphs!$E$4</c:f>
              <c:strCache>
                <c:ptCount val="1"/>
                <c:pt idx="0">
                  <c:v>Total number of concession/ppp projects approved</c:v>
                </c:pt>
              </c:strCache>
            </c:strRef>
          </c:tx>
          <c:spPr>
            <a:ln w="28575" cap="rnd">
              <a:solidFill>
                <a:srgbClr val="C00000"/>
              </a:solidFill>
              <a:round/>
            </a:ln>
            <a:effectLst/>
          </c:spPr>
          <c:marker>
            <c:symbol val="none"/>
          </c:marker>
          <c:dLbls>
            <c:dLbl>
              <c:idx val="0"/>
              <c:layout>
                <c:manualLayout>
                  <c:x val="-1.9668099529875638E-2"/>
                  <c:y val="-3.53200883002207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2946116118188274E-2"/>
                  <c:y val="-3.53200883002207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9668099529875638E-2"/>
                  <c:y val="-3.97350993377483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9.8340497649378779E-3"/>
                  <c:y val="-4.415011037527674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8.195041470781636E-3"/>
                  <c:y val="-5.298013245033112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1950414707815146E-3"/>
                  <c:y val="-2.207505518763797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2780165883127261E-3"/>
                  <c:y val="-3.532008830022075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4.9170248824689095E-3"/>
                  <c:y val="-2.649006622516556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9.8340497649378189E-3"/>
                  <c:y val="-3.973509933774834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2.7863141000657274E-2"/>
                  <c:y val="-3.532008830022083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Graphs!$E$5:$E$18</c:f>
              <c:numCache>
                <c:formatCode>General</c:formatCode>
                <c:ptCount val="14"/>
                <c:pt idx="0">
                  <c:v>1</c:v>
                </c:pt>
                <c:pt idx="1">
                  <c:v>3</c:v>
                </c:pt>
                <c:pt idx="2">
                  <c:v>29</c:v>
                </c:pt>
                <c:pt idx="3">
                  <c:v>57</c:v>
                </c:pt>
                <c:pt idx="4">
                  <c:v>6</c:v>
                </c:pt>
                <c:pt idx="5">
                  <c:v>16</c:v>
                </c:pt>
                <c:pt idx="6">
                  <c:v>13</c:v>
                </c:pt>
                <c:pt idx="7">
                  <c:v>51</c:v>
                </c:pt>
                <c:pt idx="8">
                  <c:v>5</c:v>
                </c:pt>
                <c:pt idx="9">
                  <c:v>11</c:v>
                </c:pt>
                <c:pt idx="10">
                  <c:v>10</c:v>
                </c:pt>
                <c:pt idx="11">
                  <c:v>11</c:v>
                </c:pt>
                <c:pt idx="12">
                  <c:v>6</c:v>
                </c:pt>
                <c:pt idx="13">
                  <c:v>5</c:v>
                </c:pt>
              </c:numCache>
            </c:numRef>
          </c:cat>
          <c:val>
            <c:numRef>
              <c:f>Graphs!$E$5:$E$19</c:f>
              <c:numCache>
                <c:formatCode>General</c:formatCode>
                <c:ptCount val="15"/>
                <c:pt idx="0">
                  <c:v>1</c:v>
                </c:pt>
                <c:pt idx="1">
                  <c:v>3</c:v>
                </c:pt>
                <c:pt idx="2">
                  <c:v>29</c:v>
                </c:pt>
                <c:pt idx="3">
                  <c:v>57</c:v>
                </c:pt>
                <c:pt idx="4">
                  <c:v>6</c:v>
                </c:pt>
                <c:pt idx="5">
                  <c:v>16</c:v>
                </c:pt>
                <c:pt idx="6">
                  <c:v>13</c:v>
                </c:pt>
                <c:pt idx="7">
                  <c:v>51</c:v>
                </c:pt>
                <c:pt idx="8">
                  <c:v>5</c:v>
                </c:pt>
                <c:pt idx="9">
                  <c:v>11</c:v>
                </c:pt>
                <c:pt idx="10">
                  <c:v>10</c:v>
                </c:pt>
                <c:pt idx="11">
                  <c:v>11</c:v>
                </c:pt>
                <c:pt idx="12">
                  <c:v>6</c:v>
                </c:pt>
                <c:pt idx="13">
                  <c:v>5</c:v>
                </c:pt>
                <c:pt idx="14">
                  <c:v>1</c:v>
                </c:pt>
              </c:numCache>
            </c:numRef>
          </c:val>
          <c:smooth val="0"/>
        </c:ser>
        <c:dLbls>
          <c:showLegendKey val="0"/>
          <c:showVal val="0"/>
          <c:showCatName val="0"/>
          <c:showSerName val="0"/>
          <c:showPercent val="0"/>
          <c:showBubbleSize val="0"/>
        </c:dLbls>
        <c:marker val="1"/>
        <c:smooth val="0"/>
        <c:axId val="1391671584"/>
        <c:axId val="1391665984"/>
      </c:lineChart>
      <c:catAx>
        <c:axId val="13916704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91671024"/>
        <c:crosses val="autoZero"/>
        <c:auto val="1"/>
        <c:lblAlgn val="ctr"/>
        <c:lblOffset val="100"/>
        <c:noMultiLvlLbl val="0"/>
      </c:catAx>
      <c:valAx>
        <c:axId val="1391671024"/>
        <c:scaling>
          <c:orientation val="minMax"/>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r>
                  <a:rPr lang="en-US" sz="900" b="0" i="0" baseline="0" dirty="0" smtClean="0">
                    <a:solidFill>
                      <a:sysClr val="windowText" lastClr="000000"/>
                    </a:solidFill>
                    <a:effectLst/>
                  </a:rPr>
                  <a:t>Value of projects in billion ALL</a:t>
                </a:r>
                <a:endParaRPr lang="en-US" sz="900" dirty="0">
                  <a:solidFill>
                    <a:sysClr val="windowText" lastClr="000000"/>
                  </a:solidFill>
                  <a:effectLst/>
                </a:endParaRPr>
              </a:p>
            </c:rich>
          </c:tx>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itle>
        <c:numFmt formatCode="_(* #,##0_);_(* \(#,##0\);_(* &quot;-&quot;??_);_(@_)" sourceLinked="0"/>
        <c:majorTickMark val="out"/>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91670464"/>
        <c:crosses val="autoZero"/>
        <c:crossBetween val="between"/>
        <c:dispUnits>
          <c:builtInUnit val="billions"/>
        </c:dispUnits>
      </c:valAx>
      <c:valAx>
        <c:axId val="1391665984"/>
        <c:scaling>
          <c:orientation val="minMax"/>
        </c:scaling>
        <c:delete val="0"/>
        <c:axPos val="r"/>
        <c:title>
          <c:tx>
            <c:rich>
              <a:bodyPr rot="-54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r>
                  <a:rPr lang="en-US" sz="800" dirty="0" smtClean="0">
                    <a:solidFill>
                      <a:sysClr val="windowText" lastClr="000000"/>
                    </a:solidFill>
                    <a:effectLst/>
                  </a:rPr>
                  <a:t>Total</a:t>
                </a:r>
                <a:r>
                  <a:rPr lang="en-US" sz="800" baseline="0" dirty="0" smtClean="0">
                    <a:solidFill>
                      <a:sysClr val="windowText" lastClr="000000"/>
                    </a:solidFill>
                    <a:effectLst/>
                  </a:rPr>
                  <a:t> number of projects</a:t>
                </a:r>
                <a:endParaRPr lang="en-US" sz="800" dirty="0">
                  <a:solidFill>
                    <a:sysClr val="windowText" lastClr="000000"/>
                  </a:solidFill>
                  <a:effectLst/>
                </a:endParaRPr>
              </a:p>
            </c:rich>
          </c:tx>
          <c:layout>
            <c:manualLayout>
              <c:xMode val="edge"/>
              <c:yMode val="edge"/>
              <c:x val="0.95507478265717571"/>
              <c:y val="0.10194260485651215"/>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a:solidFill>
              <a:schemeClr val="bg2">
                <a:lumMod val="90000"/>
              </a:schemeClr>
            </a:solid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391671584"/>
        <c:crosses val="max"/>
        <c:crossBetween val="between"/>
      </c:valAx>
      <c:catAx>
        <c:axId val="1391671584"/>
        <c:scaling>
          <c:orientation val="minMax"/>
        </c:scaling>
        <c:delete val="1"/>
        <c:axPos val="b"/>
        <c:numFmt formatCode="General" sourceLinked="1"/>
        <c:majorTickMark val="none"/>
        <c:minorTickMark val="none"/>
        <c:tickLblPos val="nextTo"/>
        <c:crossAx val="1391665984"/>
        <c:crosses val="autoZero"/>
        <c:auto val="1"/>
        <c:lblAlgn val="ctr"/>
        <c:lblOffset val="100"/>
        <c:noMultiLvlLbl val="0"/>
      </c:catAx>
      <c:spPr>
        <a:solidFill>
          <a:schemeClr val="bg1"/>
        </a:soli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pattFill prst="pct30">
      <a:fgClr>
        <a:srgbClr val="FFE8D1"/>
      </a:fgClr>
      <a:bgClr>
        <a:schemeClr val="bg1"/>
      </a:bgClr>
    </a:patt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bg1"/>
                </a:solidFill>
                <a:latin typeface="+mn-lt"/>
                <a:ea typeface="+mn-ea"/>
                <a:cs typeface="+mn-cs"/>
              </a:defRPr>
            </a:pPr>
            <a:r>
              <a:rPr lang="en-US" sz="1200" b="1" i="0" dirty="0" smtClean="0">
                <a:solidFill>
                  <a:schemeClr val="bg1"/>
                </a:solidFill>
                <a:latin typeface="+mn-lt"/>
              </a:rPr>
              <a:t>NUMBER</a:t>
            </a:r>
            <a:r>
              <a:rPr lang="en-US" sz="1200" b="1" i="0" baseline="0" dirty="0" smtClean="0">
                <a:solidFill>
                  <a:schemeClr val="bg1"/>
                </a:solidFill>
                <a:latin typeface="+mn-lt"/>
              </a:rPr>
              <a:t> OF CONCESSION/</a:t>
            </a:r>
            <a:r>
              <a:rPr lang="en-US" sz="1200" b="1" i="0" baseline="0" dirty="0" err="1" smtClean="0">
                <a:solidFill>
                  <a:schemeClr val="bg1"/>
                </a:solidFill>
                <a:latin typeface="+mn-lt"/>
              </a:rPr>
              <a:t>ppp</a:t>
            </a:r>
            <a:r>
              <a:rPr lang="en-US" sz="1200" b="1" i="0" baseline="0" dirty="0" smtClean="0">
                <a:solidFill>
                  <a:schemeClr val="bg1"/>
                </a:solidFill>
                <a:latin typeface="+mn-lt"/>
              </a:rPr>
              <a:t> CONTRACT AND </a:t>
            </a:r>
            <a:r>
              <a:rPr lang="en-US" sz="1200" b="1" i="0" baseline="0" dirty="0" smtClean="0">
                <a:solidFill>
                  <a:schemeClr val="bg1"/>
                </a:solidFill>
                <a:latin typeface="+mn-lt"/>
              </a:rPr>
              <a:t>value of investment by </a:t>
            </a:r>
            <a:r>
              <a:rPr lang="en-US" sz="1200" b="1" i="0" baseline="0" dirty="0" smtClean="0">
                <a:solidFill>
                  <a:schemeClr val="bg1"/>
                </a:solidFill>
                <a:latin typeface="+mn-lt"/>
              </a:rPr>
              <a:t>SECTOR, </a:t>
            </a:r>
            <a:r>
              <a:rPr lang="en-US" sz="1200" b="1" i="0" baseline="0" dirty="0" smtClean="0">
                <a:solidFill>
                  <a:schemeClr val="bg1"/>
                </a:solidFill>
                <a:latin typeface="+mn-lt"/>
              </a:rPr>
              <a:t>2020</a:t>
            </a:r>
            <a:endParaRPr lang="en-US" sz="1200" b="1" i="0" dirty="0">
              <a:solidFill>
                <a:schemeClr val="bg1"/>
              </a:solidFill>
              <a:latin typeface="+mn-lt"/>
            </a:endParaRPr>
          </a:p>
        </c:rich>
      </c:tx>
      <c:layout>
        <c:manualLayout>
          <c:xMode val="edge"/>
          <c:yMode val="edge"/>
          <c:x val="0.11767024648306872"/>
          <c:y val="0.9171656005354520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bg1"/>
              </a:solidFill>
              <a:latin typeface="+mn-lt"/>
              <a:ea typeface="+mn-ea"/>
              <a:cs typeface="+mn-cs"/>
            </a:defRPr>
          </a:pPr>
          <a:endParaRPr lang="en-US"/>
        </a:p>
      </c:txPr>
    </c:title>
    <c:autoTitleDeleted val="0"/>
    <c:plotArea>
      <c:layout>
        <c:manualLayout>
          <c:layoutTarget val="inner"/>
          <c:xMode val="edge"/>
          <c:yMode val="edge"/>
          <c:x val="0.17160916983739902"/>
          <c:y val="0.21021446386531115"/>
          <c:w val="0.60449039248238556"/>
          <c:h val="0.63351753372382258"/>
        </c:manualLayout>
      </c:layout>
      <c:doughnutChart>
        <c:varyColors val="1"/>
        <c:ser>
          <c:idx val="0"/>
          <c:order val="0"/>
          <c:tx>
            <c:strRef>
              <c:f>Sheet1!$B$1</c:f>
              <c:strCache>
                <c:ptCount val="1"/>
                <c:pt idx="0">
                  <c:v>Column1</c:v>
                </c:pt>
              </c:strCache>
            </c:strRef>
          </c:tx>
          <c:explosion val="17"/>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Pt>
            <c:idx val="1"/>
            <c:bubble3D val="0"/>
            <c:explosion val="5"/>
            <c:spPr>
              <a:solidFill>
                <a:schemeClr val="accent5"/>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3"/>
            <c:bubble3D val="0"/>
            <c:explosion val="5"/>
            <c:spPr>
              <a:solidFill>
                <a:schemeClr val="accent6">
                  <a:lumMod val="60000"/>
                </a:schemeClr>
              </a:solidFill>
              <a:ln>
                <a:noFill/>
              </a:ln>
              <a:effectLst/>
              <a:scene3d>
                <a:camera prst="orthographicFront"/>
                <a:lightRig rig="brightRoom" dir="t"/>
              </a:scene3d>
              <a:sp3d prstMaterial="flat">
                <a:bevelT w="50800" h="101600" prst="angle"/>
                <a:contourClr>
                  <a:srgbClr val="000000"/>
                </a:contourClr>
              </a:sp3d>
            </c:spPr>
          </c:dPt>
          <c:dPt>
            <c:idx val="4"/>
            <c:bubble3D val="0"/>
            <c:explosion val="12"/>
            <c:spPr>
              <a:solidFill>
                <a:schemeClr val="accent5">
                  <a:lumMod val="60000"/>
                </a:schemeClr>
              </a:solidFill>
              <a:ln>
                <a:noFill/>
              </a:ln>
              <a:effectLst/>
              <a:scene3d>
                <a:camera prst="orthographicFront"/>
                <a:lightRig rig="brightRoom" dir="t"/>
              </a:scene3d>
              <a:sp3d prstMaterial="flat">
                <a:bevelT w="50800" h="101600" prst="angle"/>
                <a:contourClr>
                  <a:srgbClr val="000000"/>
                </a:contourClr>
              </a:sp3d>
            </c:spPr>
          </c:dPt>
          <c:dLbls>
            <c:dLbl>
              <c:idx val="0"/>
              <c:layout>
                <c:manualLayout>
                  <c:x val="-0.11336320840556478"/>
                  <c:y val="-0.18128682538687663"/>
                </c:manualLayout>
              </c:layout>
              <c:tx>
                <c:rich>
                  <a:bodyPr rot="0" spcFirstLastPara="1" vertOverflow="clip" horzOverflow="clip"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fld id="{D042DF46-CC5B-4079-A3F9-3A56CFA077E8}" type="CATEGORYNAME">
                      <a:rPr lang="en-US" sz="1000" b="1">
                        <a:solidFill>
                          <a:schemeClr val="bg1"/>
                        </a:solidFill>
                      </a:rPr>
                      <a:pPr>
                        <a:defRPr sz="1000" b="1">
                          <a:solidFill>
                            <a:schemeClr val="bg1"/>
                          </a:solidFill>
                        </a:defRPr>
                      </a:pPr>
                      <a:t>[CATEGORY NAME]</a:t>
                    </a:fld>
                    <a:r>
                      <a:rPr lang="en-US" sz="1000" b="1" baseline="0" dirty="0">
                        <a:solidFill>
                          <a:schemeClr val="bg1"/>
                        </a:solidFill>
                      </a:rPr>
                      <a:t>
</a:t>
                    </a:r>
                    <a:r>
                      <a:rPr lang="en-US" sz="1000" b="1" baseline="0" dirty="0" smtClean="0">
                        <a:solidFill>
                          <a:schemeClr val="bg1"/>
                        </a:solidFill>
                      </a:rPr>
                      <a:t>- </a:t>
                    </a:r>
                    <a:fld id="{219528EA-F289-4166-A867-2D78FC69DF0F}" type="VALUE">
                      <a:rPr lang="en-US" sz="1000" b="1" baseline="0" smtClean="0">
                        <a:solidFill>
                          <a:schemeClr val="bg1"/>
                        </a:solidFill>
                      </a:rPr>
                      <a:pPr>
                        <a:defRPr sz="1000" b="1">
                          <a:solidFill>
                            <a:schemeClr val="bg1"/>
                          </a:solidFill>
                        </a:defRPr>
                      </a:pPr>
                      <a:t>[VALUE]</a:t>
                    </a:fld>
                    <a:r>
                      <a:rPr lang="en-US" sz="1000" b="1" baseline="0" dirty="0" smtClean="0">
                        <a:solidFill>
                          <a:schemeClr val="bg1"/>
                        </a:solidFill>
                      </a:rPr>
                      <a:t> Contracts</a:t>
                    </a:r>
                  </a:p>
                  <a:p>
                    <a:pPr>
                      <a:defRPr sz="1000" b="1">
                        <a:solidFill>
                          <a:schemeClr val="bg1"/>
                        </a:solidFill>
                      </a:defRPr>
                    </a:pPr>
                    <a:r>
                      <a:rPr lang="en-US" sz="1000" b="1" baseline="0" dirty="0" smtClean="0">
                        <a:solidFill>
                          <a:schemeClr val="bg1"/>
                        </a:solidFill>
                      </a:rPr>
                      <a:t>- 419.4 billion ALL</a:t>
                    </a:r>
                    <a:endParaRPr lang="en-US" sz="1000" b="1" baseline="0" dirty="0" smtClean="0">
                      <a:solidFill>
                        <a:schemeClr val="bg1"/>
                      </a:solidFill>
                    </a:endParaRPr>
                  </a:p>
                  <a:p>
                    <a:pPr>
                      <a:defRPr sz="1000" b="1">
                        <a:solidFill>
                          <a:schemeClr val="bg1"/>
                        </a:solidFill>
                      </a:defRPr>
                    </a:pPr>
                    <a:endParaRPr lang="en-US" sz="1000" b="1" baseline="0" dirty="0" smtClean="0">
                      <a:solidFill>
                        <a:schemeClr val="bg1"/>
                      </a:solidFill>
                    </a:endParaRPr>
                  </a:p>
                  <a:p>
                    <a:pPr>
                      <a:defRPr sz="1000" b="1">
                        <a:solidFill>
                          <a:schemeClr val="bg1"/>
                        </a:solidFill>
                      </a:defRPr>
                    </a:pPr>
                    <a:endParaRPr lang="en-US"/>
                  </a:p>
                </c:rich>
              </c:tx>
              <c:spPr>
                <a:xfrm>
                  <a:off x="95263" y="1942084"/>
                  <a:ext cx="1307478" cy="745888"/>
                </a:xfrm>
                <a:solidFill>
                  <a:srgbClr val="00B0B9">
                    <a:lumMod val="20000"/>
                    <a:lumOff val="80000"/>
                  </a:srgbClr>
                </a:solidFill>
                <a:ln w="9525" cap="flat" cmpd="sng" algn="ctr">
                  <a:solidFill>
                    <a:srgbClr val="00B0B9">
                      <a:lumMod val="75000"/>
                    </a:srgbClr>
                  </a:solidFill>
                  <a:prstDash val="solid"/>
                  <a:round/>
                  <a:headEnd type="none" w="med" len="med"/>
                  <a:tailEnd type="none" w="med" len="med"/>
                </a:ln>
                <a:effectLst/>
              </c:spPr>
              <c:txPr>
                <a:bodyPr rot="0" spcFirstLastPara="1" vertOverflow="clip" horzOverflow="clip" vert="horz" wrap="square" lIns="38100" tIns="19050" rIns="38100" bIns="19050" anchor="ctr" anchorCtr="1">
                  <a:noAutofit/>
                </a:bodyPr>
                <a:lstStyle/>
                <a:p>
                  <a:pPr>
                    <a:defRPr sz="10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6616"/>
                        <a:gd name="adj2" fmla="val 88448"/>
                      </a:avLst>
                    </a:prstGeom>
                    <a:noFill/>
                    <a:ln>
                      <a:noFill/>
                    </a:ln>
                  </c15:spPr>
                  <c15:layout>
                    <c:manualLayout>
                      <c:w val="0.25964505008300831"/>
                      <c:h val="0.12087401392574931"/>
                    </c:manualLayout>
                  </c15:layout>
                  <c15:dlblFieldTable/>
                  <c15:showDataLabelsRange val="0"/>
                </c:ext>
              </c:extLst>
            </c:dLbl>
            <c:dLbl>
              <c:idx val="1"/>
              <c:layout>
                <c:manualLayout>
                  <c:x val="-0.13089326334208223"/>
                  <c:y val="-0.18576342065854892"/>
                </c:manualLayout>
              </c:layout>
              <c:tx>
                <c:rich>
                  <a:bodyPr rot="0" spcFirstLastPara="1" vertOverflow="clip" horzOverflow="clip" vert="horz" wrap="square" lIns="38100" tIns="19050" rIns="38100" bIns="19050" anchor="ctr" anchorCtr="0">
                    <a:noAutofit/>
                  </a:bodyPr>
                  <a:lstStyle/>
                  <a:p>
                    <a:pPr algn="l">
                      <a:defRPr sz="1000" b="1" i="0" u="none" strike="noStrike" kern="1200" baseline="0">
                        <a:solidFill>
                          <a:schemeClr val="bg1"/>
                        </a:solidFill>
                        <a:latin typeface="+mn-lt"/>
                        <a:ea typeface="+mn-ea"/>
                        <a:cs typeface="+mn-cs"/>
                      </a:defRPr>
                    </a:pPr>
                    <a:fld id="{FECB6353-4830-4DBD-BECF-9B5DC3E1A98F}" type="CATEGORYNAME">
                      <a:rPr lang="en-US" sz="1000" b="1" dirty="0">
                        <a:solidFill>
                          <a:schemeClr val="bg1"/>
                        </a:solidFill>
                      </a:rPr>
                      <a:pPr algn="l">
                        <a:defRPr sz="1000" b="1">
                          <a:solidFill>
                            <a:schemeClr val="bg1"/>
                          </a:solidFill>
                        </a:defRPr>
                      </a:pPr>
                      <a:t>[CATEGORY NAME]</a:t>
                    </a:fld>
                    <a:r>
                      <a:rPr lang="en-US" sz="1000" b="1" baseline="0" dirty="0">
                        <a:solidFill>
                          <a:schemeClr val="bg1"/>
                        </a:solidFill>
                      </a:rPr>
                      <a:t>
</a:t>
                    </a:r>
                    <a:r>
                      <a:rPr lang="en-US" sz="1000" b="1" baseline="0" dirty="0" smtClean="0">
                        <a:solidFill>
                          <a:schemeClr val="bg1"/>
                        </a:solidFill>
                      </a:rPr>
                      <a:t>-</a:t>
                    </a:r>
                    <a:fld id="{5813614E-F26C-4C9A-B38F-799D02E867D5}" type="VALUE">
                      <a:rPr lang="en-US" sz="1000" b="1" baseline="0" smtClean="0">
                        <a:solidFill>
                          <a:schemeClr val="bg1"/>
                        </a:solidFill>
                      </a:rPr>
                      <a:pPr algn="l">
                        <a:defRPr sz="1000" b="1">
                          <a:solidFill>
                            <a:schemeClr val="bg1"/>
                          </a:solidFill>
                        </a:defRPr>
                      </a:pPr>
                      <a:t>[VALUE]</a:t>
                    </a:fld>
                    <a:r>
                      <a:rPr lang="en-US" sz="1000" b="1" baseline="0" dirty="0" smtClean="0">
                        <a:solidFill>
                          <a:schemeClr val="bg1"/>
                        </a:solidFill>
                      </a:rPr>
                      <a:t> </a:t>
                    </a:r>
                    <a:r>
                      <a:rPr lang="en-US" sz="1000" b="1" baseline="0" dirty="0" smtClean="0">
                        <a:solidFill>
                          <a:schemeClr val="bg1"/>
                        </a:solidFill>
                      </a:rPr>
                      <a:t>Contracts</a:t>
                    </a:r>
                  </a:p>
                  <a:p>
                    <a:pPr algn="l">
                      <a:defRPr sz="1000" b="1">
                        <a:solidFill>
                          <a:schemeClr val="bg1"/>
                        </a:solidFill>
                      </a:defRPr>
                    </a:pPr>
                    <a:r>
                      <a:rPr lang="en-US" sz="1000" b="1" baseline="0" dirty="0" smtClean="0">
                        <a:solidFill>
                          <a:schemeClr val="bg1"/>
                        </a:solidFill>
                      </a:rPr>
                      <a:t>-25.8 billion ALL</a:t>
                    </a:r>
                    <a:endParaRPr lang="en-US" sz="1000" b="1" baseline="0" dirty="0" smtClean="0">
                      <a:solidFill>
                        <a:schemeClr val="bg1"/>
                      </a:solidFill>
                    </a:endParaRPr>
                  </a:p>
                  <a:p>
                    <a:pPr algn="l">
                      <a:defRPr sz="1000" b="1">
                        <a:solidFill>
                          <a:schemeClr val="bg1"/>
                        </a:solidFill>
                      </a:defRPr>
                    </a:pPr>
                    <a:endParaRPr lang="en-US"/>
                  </a:p>
                </c:rich>
              </c:tx>
              <c:spPr>
                <a:xfrm>
                  <a:off x="1653524" y="492748"/>
                  <a:ext cx="1541405" cy="594681"/>
                </a:xfrm>
                <a:solidFill>
                  <a:srgbClr val="78BE20">
                    <a:lumMod val="20000"/>
                    <a:lumOff val="80000"/>
                  </a:srgbClr>
                </a:solidFill>
                <a:ln w="9525" cap="flat" cmpd="sng" algn="ctr">
                  <a:solidFill>
                    <a:srgbClr val="78BE20">
                      <a:lumMod val="60000"/>
                      <a:lumOff val="40000"/>
                    </a:srgbClr>
                  </a:solidFill>
                  <a:prstDash val="solid"/>
                  <a:round/>
                  <a:headEnd type="none" w="med" len="med"/>
                  <a:tailEnd type="none" w="med" len="med"/>
                </a:ln>
                <a:effectLst/>
              </c:spPr>
              <c:txPr>
                <a:bodyPr rot="0" spcFirstLastPara="1" vertOverflow="clip" horzOverflow="clip" vert="horz" wrap="square" lIns="38100" tIns="19050" rIns="38100" bIns="19050" anchor="ctr" anchorCtr="0">
                  <a:noAutofit/>
                </a:bodyPr>
                <a:lstStyle/>
                <a:p>
                  <a:pPr algn="l">
                    <a:defRPr sz="10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47925"/>
                        <a:gd name="adj2" fmla="val 119107"/>
                      </a:avLst>
                    </a:prstGeom>
                    <a:noFill/>
                    <a:ln>
                      <a:noFill/>
                    </a:ln>
                  </c15:spPr>
                  <c15:layout>
                    <c:manualLayout>
                      <c:w val="0.3060991254339071"/>
                      <c:h val="0.1237652219228989"/>
                    </c:manualLayout>
                  </c15:layout>
                  <c15:dlblFieldTable/>
                  <c15:showDataLabelsRange val="0"/>
                </c:ext>
              </c:extLst>
            </c:dLbl>
            <c:dLbl>
              <c:idx val="2"/>
              <c:layout>
                <c:manualLayout>
                  <c:x val="0.1613700542532826"/>
                  <c:y val="-0.18399338010768981"/>
                </c:manualLayout>
              </c:layout>
              <c:tx>
                <c:rich>
                  <a:bodyPr rot="0" spcFirstLastPara="1" vertOverflow="clip" horzOverflow="clip" vert="horz" wrap="square" lIns="38100" tIns="19050" rIns="38100" bIns="19050" anchor="ctr" anchorCtr="0">
                    <a:noAutofit/>
                  </a:bodyPr>
                  <a:lstStyle/>
                  <a:p>
                    <a:pPr algn="l">
                      <a:defRPr sz="1000" b="1" i="0" u="none" strike="noStrike" kern="1200" baseline="0">
                        <a:solidFill>
                          <a:schemeClr val="bg1"/>
                        </a:solidFill>
                        <a:latin typeface="+mn-lt"/>
                        <a:ea typeface="+mn-ea"/>
                        <a:cs typeface="+mn-cs"/>
                      </a:defRPr>
                    </a:pPr>
                    <a:fld id="{8500D964-DA99-41FE-9D4F-0A1C153244AC}" type="CATEGORYNAME">
                      <a:rPr lang="en-US" sz="1000" b="1" dirty="0">
                        <a:solidFill>
                          <a:schemeClr val="bg1"/>
                        </a:solidFill>
                      </a:rPr>
                      <a:pPr algn="l">
                        <a:defRPr sz="1000" b="1">
                          <a:solidFill>
                            <a:schemeClr val="bg1"/>
                          </a:solidFill>
                        </a:defRPr>
                      </a:pPr>
                      <a:t>[CATEGORY NAME]</a:t>
                    </a:fld>
                    <a:r>
                      <a:rPr lang="en-US" sz="1000" b="1" baseline="0" dirty="0">
                        <a:solidFill>
                          <a:schemeClr val="bg1"/>
                        </a:solidFill>
                      </a:rPr>
                      <a:t>
</a:t>
                    </a:r>
                    <a:r>
                      <a:rPr lang="en-US" sz="1000" b="1" baseline="0" dirty="0" smtClean="0">
                        <a:solidFill>
                          <a:schemeClr val="bg1"/>
                        </a:solidFill>
                      </a:rPr>
                      <a:t>-   </a:t>
                    </a:r>
                    <a:fld id="{BAB17022-9A71-426C-9CD4-A6F2B57B916A}" type="VALUE">
                      <a:rPr lang="en-US" sz="1000" b="1" baseline="0" smtClean="0">
                        <a:solidFill>
                          <a:schemeClr val="bg1"/>
                        </a:solidFill>
                      </a:rPr>
                      <a:pPr algn="l">
                        <a:defRPr sz="1000" b="1">
                          <a:solidFill>
                            <a:schemeClr val="bg1"/>
                          </a:solidFill>
                        </a:defRPr>
                      </a:pPr>
                      <a:t>[VALUE]</a:t>
                    </a:fld>
                    <a:r>
                      <a:rPr lang="en-US" sz="1000" b="1" baseline="0" dirty="0" smtClean="0">
                        <a:solidFill>
                          <a:schemeClr val="bg1"/>
                        </a:solidFill>
                      </a:rPr>
                      <a:t> Contracts</a:t>
                    </a:r>
                  </a:p>
                  <a:p>
                    <a:pPr algn="l">
                      <a:defRPr sz="1000" b="1">
                        <a:solidFill>
                          <a:schemeClr val="bg1"/>
                        </a:solidFill>
                      </a:defRPr>
                    </a:pPr>
                    <a:r>
                      <a:rPr lang="en-US" sz="1000" b="1" baseline="0" dirty="0" smtClean="0">
                        <a:solidFill>
                          <a:schemeClr val="bg1"/>
                        </a:solidFill>
                      </a:rPr>
                      <a:t>-   </a:t>
                    </a:r>
                    <a:r>
                      <a:rPr lang="en-US" sz="1000" b="1" baseline="0" dirty="0" smtClean="0">
                        <a:solidFill>
                          <a:schemeClr val="bg1"/>
                        </a:solidFill>
                      </a:rPr>
                      <a:t>4.2 billion ALL</a:t>
                    </a:r>
                  </a:p>
                </c:rich>
              </c:tx>
              <c:spPr>
                <a:xfrm>
                  <a:off x="3472445" y="334864"/>
                  <a:ext cx="1231997" cy="679194"/>
                </a:xfrm>
                <a:solidFill>
                  <a:srgbClr val="DA281C">
                    <a:lumMod val="20000"/>
                    <a:lumOff val="80000"/>
                  </a:srgbClr>
                </a:solidFill>
                <a:ln w="9525" cap="flat" cmpd="sng" algn="ctr">
                  <a:solidFill>
                    <a:srgbClr val="DA281C">
                      <a:lumMod val="60000"/>
                      <a:lumOff val="40000"/>
                    </a:srgbClr>
                  </a:solidFill>
                  <a:prstDash val="solid"/>
                  <a:round/>
                  <a:headEnd type="none" w="med" len="med"/>
                  <a:tailEnd type="none" w="med" len="med"/>
                </a:ln>
                <a:effectLst/>
              </c:spPr>
              <c:txPr>
                <a:bodyPr rot="0" spcFirstLastPara="1" vertOverflow="clip" horzOverflow="clip" vert="horz" wrap="square" lIns="38100" tIns="19050" rIns="38100" bIns="19050" anchor="ctr" anchorCtr="0">
                  <a:noAutofit/>
                </a:bodyPr>
                <a:lstStyle/>
                <a:p>
                  <a:pPr algn="l">
                    <a:defRPr sz="10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54461"/>
                        <a:gd name="adj2" fmla="val 120664"/>
                      </a:avLst>
                    </a:prstGeom>
                    <a:noFill/>
                    <a:ln>
                      <a:noFill/>
                    </a:ln>
                  </c15:spPr>
                  <c15:layout>
                    <c:manualLayout>
                      <c:w val="0.24465569421165925"/>
                      <c:h val="0.120209069385662"/>
                    </c:manualLayout>
                  </c15:layout>
                  <c15:dlblFieldTable/>
                  <c15:showDataLabelsRange val="0"/>
                </c:ext>
              </c:extLst>
            </c:dLbl>
            <c:dLbl>
              <c:idx val="3"/>
              <c:layout>
                <c:manualLayout>
                  <c:x val="0.20061710130191981"/>
                  <c:y val="-8.2739080341117641E-2"/>
                </c:manualLayout>
              </c:layout>
              <c:tx>
                <c:rich>
                  <a:bodyPr rot="0" spcFirstLastPara="1" vertOverflow="clip" horzOverflow="clip" vert="horz" wrap="square" lIns="38100" tIns="19050" rIns="38100" bIns="19050" anchor="ctr" anchorCtr="0">
                    <a:noAutofit/>
                  </a:bodyPr>
                  <a:lstStyle/>
                  <a:p>
                    <a:pPr algn="l">
                      <a:defRPr sz="1000" b="1" i="0" u="none" strike="noStrike" kern="1200" baseline="0">
                        <a:solidFill>
                          <a:schemeClr val="bg1"/>
                        </a:solidFill>
                        <a:latin typeface="+mn-lt"/>
                        <a:ea typeface="+mn-ea"/>
                        <a:cs typeface="+mn-cs"/>
                      </a:defRPr>
                    </a:pPr>
                    <a:fld id="{78ADDEF3-35F6-410B-8790-E9A407ADA305}" type="CATEGORYNAME">
                      <a:rPr lang="en-US" sz="1000" b="1">
                        <a:solidFill>
                          <a:schemeClr val="bg1"/>
                        </a:solidFill>
                      </a:rPr>
                      <a:pPr algn="l">
                        <a:defRPr sz="1000" b="1">
                          <a:solidFill>
                            <a:schemeClr val="bg1"/>
                          </a:solidFill>
                        </a:defRPr>
                      </a:pPr>
                      <a:t>[CATEGORY NAME]</a:t>
                    </a:fld>
                    <a:r>
                      <a:rPr lang="en-US" sz="1000" b="1" baseline="0" dirty="0">
                        <a:solidFill>
                          <a:schemeClr val="bg1"/>
                        </a:solidFill>
                      </a:rPr>
                      <a:t>
</a:t>
                    </a:r>
                    <a:r>
                      <a:rPr lang="en-US" sz="1000" b="1" baseline="0" dirty="0" smtClean="0">
                        <a:solidFill>
                          <a:schemeClr val="bg1"/>
                        </a:solidFill>
                      </a:rPr>
                      <a:t>- </a:t>
                    </a:r>
                    <a:r>
                      <a:rPr lang="en-US" sz="1000" b="1" baseline="0" dirty="0" smtClean="0">
                        <a:solidFill>
                          <a:schemeClr val="bg1"/>
                        </a:solidFill>
                      </a:rPr>
                      <a:t>20 Contracts</a:t>
                    </a:r>
                    <a:endParaRPr lang="en-US" sz="1000" b="1" baseline="0" dirty="0" smtClean="0">
                      <a:solidFill>
                        <a:schemeClr val="bg1"/>
                      </a:solidFill>
                    </a:endParaRPr>
                  </a:p>
                  <a:p>
                    <a:pPr algn="l">
                      <a:defRPr sz="1000" b="1">
                        <a:solidFill>
                          <a:schemeClr val="bg1"/>
                        </a:solidFill>
                      </a:defRPr>
                    </a:pPr>
                    <a:r>
                      <a:rPr lang="en-US" sz="1000" b="1" baseline="0" dirty="0" smtClean="0">
                        <a:solidFill>
                          <a:schemeClr val="bg1"/>
                        </a:solidFill>
                      </a:rPr>
                      <a:t>- </a:t>
                    </a:r>
                    <a:r>
                      <a:rPr lang="en-US" sz="1000" b="1" baseline="0" dirty="0" smtClean="0">
                        <a:solidFill>
                          <a:schemeClr val="bg1"/>
                        </a:solidFill>
                      </a:rPr>
                      <a:t>86.9 billion ALL</a:t>
                    </a:r>
                  </a:p>
                </c:rich>
              </c:tx>
              <c:spPr>
                <a:solidFill>
                  <a:srgbClr val="004C97">
                    <a:lumMod val="20000"/>
                    <a:lumOff val="80000"/>
                  </a:srgbClr>
                </a:solidFill>
                <a:ln>
                  <a:solidFill>
                    <a:srgbClr val="009CDE"/>
                  </a:solidFill>
                </a:ln>
                <a:effectLst/>
              </c:spPr>
              <c:txPr>
                <a:bodyPr rot="0" spcFirstLastPara="1" vertOverflow="clip" horzOverflow="clip" vert="horz" wrap="square" lIns="38100" tIns="19050" rIns="38100" bIns="19050" anchor="ctr" anchorCtr="0">
                  <a:noAutofit/>
                </a:bodyPr>
                <a:lstStyle/>
                <a:p>
                  <a:pPr algn="l">
                    <a:defRPr sz="10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5591106592210716"/>
                      <c:h val="0.12563643205120092"/>
                    </c:manualLayout>
                  </c15:layout>
                  <c15:dlblFieldTable/>
                  <c15:showDataLabelsRange val="0"/>
                </c:ext>
              </c:extLst>
            </c:dLbl>
            <c:dLbl>
              <c:idx val="4"/>
              <c:layout>
                <c:manualLayout>
                  <c:x val="0.14523655384419856"/>
                  <c:y val="0.10134233467751334"/>
                </c:manualLayout>
              </c:layout>
              <c:tx>
                <c:rich>
                  <a:bodyPr rot="0" spcFirstLastPara="1" vertOverflow="clip" horzOverflow="clip" vert="horz" wrap="square" lIns="38100" tIns="19050" rIns="38100" bIns="19050" anchor="ctr" anchorCtr="0">
                    <a:noAutofit/>
                  </a:bodyPr>
                  <a:lstStyle/>
                  <a:p>
                    <a:pPr algn="l">
                      <a:defRPr sz="1000" b="1" i="0" u="none" strike="noStrike" kern="1200" baseline="0">
                        <a:solidFill>
                          <a:schemeClr val="bg1"/>
                        </a:solidFill>
                        <a:latin typeface="+mn-lt"/>
                        <a:ea typeface="+mn-ea"/>
                        <a:cs typeface="+mn-cs"/>
                      </a:defRPr>
                    </a:pPr>
                    <a:fld id="{93018736-E810-45F5-A587-8475FEC9D291}" type="CATEGORYNAME">
                      <a:rPr lang="en-US" sz="1000" b="1">
                        <a:solidFill>
                          <a:schemeClr val="bg1"/>
                        </a:solidFill>
                      </a:rPr>
                      <a:pPr algn="l">
                        <a:defRPr sz="1000" b="1">
                          <a:solidFill>
                            <a:schemeClr val="bg1"/>
                          </a:solidFill>
                        </a:defRPr>
                      </a:pPr>
                      <a:t>[CATEGORY NAME]</a:t>
                    </a:fld>
                    <a:r>
                      <a:rPr lang="en-US" sz="1000" b="1" baseline="0" dirty="0">
                        <a:solidFill>
                          <a:schemeClr val="bg1"/>
                        </a:solidFill>
                      </a:rPr>
                      <a:t>
</a:t>
                    </a:r>
                    <a:r>
                      <a:rPr lang="en-US" sz="1000" b="1" baseline="0" dirty="0" smtClean="0">
                        <a:solidFill>
                          <a:schemeClr val="bg1"/>
                        </a:solidFill>
                      </a:rPr>
                      <a:t>- </a:t>
                    </a:r>
                    <a:r>
                      <a:rPr lang="en-US" sz="1000" b="1" baseline="0" dirty="0" smtClean="0">
                        <a:solidFill>
                          <a:schemeClr val="bg1"/>
                        </a:solidFill>
                      </a:rPr>
                      <a:t>10 </a:t>
                    </a:r>
                    <a:r>
                      <a:rPr lang="en-US" sz="1000" b="1" baseline="0" dirty="0" smtClean="0">
                        <a:solidFill>
                          <a:schemeClr val="bg1"/>
                        </a:solidFill>
                      </a:rPr>
                      <a:t>Contracts</a:t>
                    </a:r>
                  </a:p>
                  <a:p>
                    <a:pPr algn="l">
                      <a:defRPr sz="1000" b="1">
                        <a:solidFill>
                          <a:schemeClr val="bg1"/>
                        </a:solidFill>
                      </a:defRPr>
                    </a:pPr>
                    <a:r>
                      <a:rPr lang="en-US" sz="1000" b="1" baseline="0" dirty="0" smtClean="0">
                        <a:solidFill>
                          <a:schemeClr val="bg1"/>
                        </a:solidFill>
                      </a:rPr>
                      <a:t>- </a:t>
                    </a:r>
                    <a:r>
                      <a:rPr lang="en-US" sz="1000" b="1" baseline="0" dirty="0" smtClean="0">
                        <a:solidFill>
                          <a:schemeClr val="bg1"/>
                        </a:solidFill>
                      </a:rPr>
                      <a:t>11.3 billion ALL</a:t>
                    </a:r>
                  </a:p>
                </c:rich>
              </c:tx>
              <c:spPr>
                <a:solidFill>
                  <a:srgbClr val="F1A800">
                    <a:lumMod val="20000"/>
                    <a:lumOff val="80000"/>
                  </a:srgbClr>
                </a:solidFill>
                <a:ln>
                  <a:solidFill>
                    <a:srgbClr val="F1A800">
                      <a:lumMod val="40000"/>
                      <a:lumOff val="60000"/>
                    </a:srgbClr>
                  </a:solidFill>
                </a:ln>
                <a:effectLst/>
              </c:spPr>
              <c:txPr>
                <a:bodyPr rot="0" spcFirstLastPara="1" vertOverflow="clip" horzOverflow="clip" vert="horz" wrap="square" lIns="38100" tIns="19050" rIns="38100" bIns="19050" anchor="ctr" anchorCtr="0">
                  <a:noAutofit/>
                </a:bodyPr>
                <a:lstStyle/>
                <a:p>
                  <a:pPr algn="l">
                    <a:defRPr sz="1000" b="1"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27417190267771324"/>
                      <c:h val="0.12336979324491271"/>
                    </c:manualLayout>
                  </c15:layout>
                  <c15:dlblFieldTable/>
                  <c15:showDataLabelsRange val="0"/>
                </c:ext>
              </c:extLst>
            </c:dLbl>
            <c:spPr>
              <a:solidFill>
                <a:srgbClr val="FEFEFE"/>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Energy Sector </c:v>
                </c:pt>
                <c:pt idx="1">
                  <c:v>Environment Sector</c:v>
                </c:pt>
                <c:pt idx="2">
                  <c:v>Health Sector</c:v>
                </c:pt>
                <c:pt idx="3">
                  <c:v>Transport Sector</c:v>
                </c:pt>
                <c:pt idx="4">
                  <c:v>Others</c:v>
                </c:pt>
              </c:strCache>
            </c:strRef>
          </c:cat>
          <c:val>
            <c:numRef>
              <c:f>Sheet1!$B$2:$B$6</c:f>
              <c:numCache>
                <c:formatCode>General</c:formatCode>
                <c:ptCount val="5"/>
                <c:pt idx="0">
                  <c:v>186</c:v>
                </c:pt>
                <c:pt idx="1">
                  <c:v>6</c:v>
                </c:pt>
                <c:pt idx="2">
                  <c:v>4</c:v>
                </c:pt>
                <c:pt idx="3">
                  <c:v>17</c:v>
                </c:pt>
                <c:pt idx="4">
                  <c:v>9</c:v>
                </c:pt>
              </c:numCache>
            </c:numRef>
          </c:val>
        </c:ser>
        <c:dLbls>
          <c:showLegendKey val="0"/>
          <c:showVal val="1"/>
          <c:showCatName val="0"/>
          <c:showSerName val="0"/>
          <c:showPercent val="0"/>
          <c:showBubbleSize val="0"/>
          <c:showLeaderLines val="0"/>
        </c:dLbls>
        <c:firstSliceAng val="91"/>
        <c:holeSize val="52"/>
      </c:doughnutChart>
      <c:spPr>
        <a:noFill/>
        <a:ln>
          <a:noFill/>
        </a:ln>
        <a:effectLst/>
      </c:spPr>
    </c:plotArea>
    <c:plotVisOnly val="1"/>
    <c:dispBlanksAs val="gap"/>
    <c:showDLblsOverMax val="0"/>
  </c:chart>
  <c:spPr>
    <a:noFill/>
    <a:ln>
      <a:noFill/>
    </a:ln>
    <a:effectLst/>
  </c:spPr>
  <c:txPr>
    <a:bodyPr rot="240000"/>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541276358266276"/>
          <c:y val="6.1238678296609124E-2"/>
          <c:w val="0.55517272032842879"/>
          <c:h val="0.83744878877171081"/>
        </c:manualLayout>
      </c:layout>
      <c:barChart>
        <c:barDir val="bar"/>
        <c:grouping val="clustered"/>
        <c:varyColors val="0"/>
        <c:ser>
          <c:idx val="0"/>
          <c:order val="0"/>
          <c:tx>
            <c:strRef>
              <c:f>Graphs!$N$4</c:f>
              <c:strCache>
                <c:ptCount val="1"/>
                <c:pt idx="0">
                  <c:v>Numri  kontratave koncesionare/PPP</c:v>
                </c:pt>
              </c:strCache>
            </c:strRef>
          </c:tx>
          <c:spPr>
            <a:solidFill>
              <a:schemeClr val="accent2">
                <a:lumMod val="60000"/>
                <a:lumOff val="40000"/>
              </a:schemeClr>
            </a:solidFill>
            <a:ln>
              <a:solidFill>
                <a:srgbClr val="C00000"/>
              </a:solidFill>
            </a:ln>
            <a:effectLst/>
          </c:spPr>
          <c:invertIfNegative val="0"/>
          <c:dPt>
            <c:idx val="9"/>
            <c:invertIfNegative val="0"/>
            <c:bubble3D val="0"/>
            <c:spPr>
              <a:solidFill>
                <a:srgbClr val="C00000"/>
              </a:solidFill>
              <a:ln>
                <a:solidFill>
                  <a:schemeClr val="accent4">
                    <a:lumMod val="75000"/>
                  </a:schemeClr>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Graphs!$M$5:$M$14</c:f>
              <c:strCache>
                <c:ptCount val="10"/>
                <c:pt idx="0">
                  <c:v>Vlora Municipality</c:v>
                </c:pt>
                <c:pt idx="1">
                  <c:v>Kamëz Municipality</c:v>
                </c:pt>
                <c:pt idx="2">
                  <c:v>Tirana Municipality</c:v>
                </c:pt>
                <c:pt idx="3">
                  <c:v>Ministry of Interior</c:v>
                </c:pt>
                <c:pt idx="4">
                  <c:v>Ministry of Tourism and Environment</c:v>
                </c:pt>
                <c:pt idx="5">
                  <c:v>Ministry of Agliculture and Rural Development</c:v>
                </c:pt>
                <c:pt idx="6">
                  <c:v>Ministry of Health and Social Protection</c:v>
                </c:pt>
                <c:pt idx="7">
                  <c:v>Ministry of Finance and Economy</c:v>
                </c:pt>
                <c:pt idx="8">
                  <c:v>Ministry of Infrastructure and Energy</c:v>
                </c:pt>
                <c:pt idx="9">
                  <c:v>Total </c:v>
                </c:pt>
              </c:strCache>
            </c:strRef>
          </c:cat>
          <c:val>
            <c:numRef>
              <c:f>Graphs!$N$5:$N$14</c:f>
              <c:numCache>
                <c:formatCode>General</c:formatCode>
                <c:ptCount val="10"/>
                <c:pt idx="0">
                  <c:v>1</c:v>
                </c:pt>
                <c:pt idx="1">
                  <c:v>1</c:v>
                </c:pt>
                <c:pt idx="2">
                  <c:v>3</c:v>
                </c:pt>
                <c:pt idx="3">
                  <c:v>1</c:v>
                </c:pt>
                <c:pt idx="4">
                  <c:v>5</c:v>
                </c:pt>
                <c:pt idx="5">
                  <c:v>1</c:v>
                </c:pt>
                <c:pt idx="6">
                  <c:v>4</c:v>
                </c:pt>
                <c:pt idx="7">
                  <c:v>6</c:v>
                </c:pt>
                <c:pt idx="8">
                  <c:v>204</c:v>
                </c:pt>
                <c:pt idx="9">
                  <c:v>226</c:v>
                </c:pt>
              </c:numCache>
            </c:numRef>
          </c:val>
        </c:ser>
        <c:dLbls>
          <c:dLblPos val="outEnd"/>
          <c:showLegendKey val="0"/>
          <c:showVal val="1"/>
          <c:showCatName val="0"/>
          <c:showSerName val="0"/>
          <c:showPercent val="0"/>
          <c:showBubbleSize val="0"/>
        </c:dLbls>
        <c:gapWidth val="182"/>
        <c:axId val="1391273696"/>
        <c:axId val="1307688640"/>
      </c:barChart>
      <c:catAx>
        <c:axId val="1391273696"/>
        <c:scaling>
          <c:orientation val="minMax"/>
        </c:scaling>
        <c:delete val="0"/>
        <c:axPos val="l"/>
        <c:numFmt formatCode="General" sourceLinked="1"/>
        <c:majorTickMark val="out"/>
        <c:minorTickMark val="none"/>
        <c:tickLblPos val="nextTo"/>
        <c:spPr>
          <a:noFill/>
          <a:ln w="9525" cap="flat" cmpd="sng" algn="ctr">
            <a:solidFill>
              <a:schemeClr val="bg2">
                <a:lumMod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07688640"/>
        <c:crosses val="autoZero"/>
        <c:auto val="1"/>
        <c:lblAlgn val="ctr"/>
        <c:lblOffset val="100"/>
        <c:noMultiLvlLbl val="0"/>
      </c:catAx>
      <c:valAx>
        <c:axId val="1307688640"/>
        <c:scaling>
          <c:orientation val="minMax"/>
        </c:scaling>
        <c:delete val="0"/>
        <c:axPos val="b"/>
        <c:numFmt formatCode="General" sourceLinked="1"/>
        <c:majorTickMark val="out"/>
        <c:minorTickMark val="none"/>
        <c:tickLblPos val="nextTo"/>
        <c:spPr>
          <a:noFill/>
          <a:ln>
            <a:solidFill>
              <a:schemeClr val="bg2">
                <a:lumMod val="75000"/>
              </a:schemeClr>
            </a:solid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391273696"/>
        <c:crosses val="autoZero"/>
        <c:crossBetween val="between"/>
      </c:valAx>
      <c:spPr>
        <a:solidFill>
          <a:schemeClr val="bg1"/>
        </a:solidFill>
        <a:ln>
          <a:noFill/>
        </a:ln>
        <a:effectLst/>
      </c:spPr>
    </c:plotArea>
    <c:plotVisOnly val="1"/>
    <c:dispBlanksAs val="gap"/>
    <c:showDLblsOverMax val="0"/>
  </c:chart>
  <c:spPr>
    <a:pattFill prst="pct25">
      <a:fgClr>
        <a:schemeClr val="accent2">
          <a:lumMod val="20000"/>
          <a:lumOff val="80000"/>
        </a:schemeClr>
      </a:fgClr>
      <a:bgClr>
        <a:schemeClr val="bg1"/>
      </a:bgClr>
    </a:pattFill>
    <a:ln w="9525" cap="flat" cmpd="sng" algn="ctr">
      <a:solidFill>
        <a:schemeClr val="bg2">
          <a:lumMod val="75000"/>
        </a:schemeClr>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9475168849700791E-2"/>
          <c:y val="8.879629629629629E-2"/>
          <c:w val="0.92050207945664242"/>
          <c:h val="0.69790099154272378"/>
        </c:manualLayout>
      </c:layout>
      <c:lineChart>
        <c:grouping val="standard"/>
        <c:varyColors val="0"/>
        <c:ser>
          <c:idx val="0"/>
          <c:order val="0"/>
          <c:tx>
            <c:strRef>
              <c:f>'PPP me mbeshtetje buxhetore'!$A$21</c:f>
              <c:strCache>
                <c:ptCount val="1"/>
                <c:pt idx="0">
                  <c:v>Proportion of PPP payments to the total tax revenue of the previous budget year  </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'PPP me mbeshtetje buxhetore'!$H$4:$L$4</c:f>
              <c:strCache>
                <c:ptCount val="5"/>
                <c:pt idx="0">
                  <c:v> 2019 Fact</c:v>
                </c:pt>
                <c:pt idx="1">
                  <c:v>2020 Fact</c:v>
                </c:pt>
                <c:pt idx="2">
                  <c:v>2021 Predicted</c:v>
                </c:pt>
                <c:pt idx="3">
                  <c:v>2022 Predicted</c:v>
                </c:pt>
                <c:pt idx="4">
                  <c:v>2023 Predicted</c:v>
                </c:pt>
              </c:strCache>
            </c:strRef>
          </c:cat>
          <c:val>
            <c:numRef>
              <c:f>'PPP me mbeshtetje buxhetore'!$H$21:$L$21</c:f>
              <c:numCache>
                <c:formatCode>0.0%</c:formatCode>
                <c:ptCount val="5"/>
                <c:pt idx="0">
                  <c:v>3.2675555872248734E-2</c:v>
                </c:pt>
                <c:pt idx="1">
                  <c:v>2.2599816154374022E-2</c:v>
                </c:pt>
                <c:pt idx="2">
                  <c:v>3.6681943524839479E-2</c:v>
                </c:pt>
                <c:pt idx="3">
                  <c:v>3.5238202592709114E-2</c:v>
                </c:pt>
                <c:pt idx="4">
                  <c:v>3.1808102045183272E-2</c:v>
                </c:pt>
              </c:numCache>
            </c:numRef>
          </c:val>
          <c:smooth val="0"/>
        </c:ser>
        <c:dLbls>
          <c:dLblPos val="t"/>
          <c:showLegendKey val="0"/>
          <c:showVal val="1"/>
          <c:showCatName val="0"/>
          <c:showSerName val="0"/>
          <c:showPercent val="0"/>
          <c:showBubbleSize val="0"/>
        </c:dLbls>
        <c:marker val="1"/>
        <c:smooth val="0"/>
        <c:axId val="1391277616"/>
        <c:axId val="1391278176"/>
      </c:lineChart>
      <c:catAx>
        <c:axId val="1391277616"/>
        <c:scaling>
          <c:orientation val="minMax"/>
        </c:scaling>
        <c:delete val="0"/>
        <c:axPos val="b"/>
        <c:numFmt formatCode="General" sourceLinked="1"/>
        <c:majorTickMark val="in"/>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1391278176"/>
        <c:crosses val="autoZero"/>
        <c:auto val="1"/>
        <c:lblAlgn val="ctr"/>
        <c:lblOffset val="100"/>
        <c:noMultiLvlLbl val="0"/>
      </c:catAx>
      <c:valAx>
        <c:axId val="1391278176"/>
        <c:scaling>
          <c:orientation val="minMax"/>
          <c:max val="6.0000000000000012E-2"/>
          <c:min val="0"/>
        </c:scaling>
        <c:delete val="0"/>
        <c:axPos val="l"/>
        <c:numFmt formatCode="0.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1277616"/>
        <c:crosses val="autoZero"/>
        <c:crossBetween val="between"/>
      </c:valAx>
      <c:spPr>
        <a:solidFill>
          <a:sysClr val="window" lastClr="FFFFFF"/>
        </a:soli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pattFill prst="pct30">
      <a:fgClr>
        <a:schemeClr val="accent4">
          <a:lumMod val="20000"/>
          <a:lumOff val="80000"/>
        </a:schemeClr>
      </a:fgClr>
      <a:bgClr>
        <a:schemeClr val="bg1"/>
      </a:bgClr>
    </a:pattFill>
    <a:ln w="9525" cap="flat" cmpd="sng" algn="ctr">
      <a:solidFill>
        <a:schemeClr val="bg1">
          <a:lumMod val="65000"/>
        </a:schemeClr>
      </a:solidFill>
      <a:round/>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2" minVer="12.0">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11E206-3F6C-4535-B4C2-1852A1175E7D}" type="doc">
      <dgm:prSet loTypeId="urn:microsoft.com/office/officeart/2005/8/layout/list1" loCatId="list" qsTypeId="urn:microsoft.com/office/officeart/2005/8/quickstyle/simple1#7" qsCatId="simple" csTypeId="urn:microsoft.com/office/officeart/2005/8/colors/accent1_2#2" csCatId="accent1" phldr="1"/>
      <dgm:spPr/>
      <dgm:t>
        <a:bodyPr/>
        <a:lstStyle/>
        <a:p>
          <a:endParaRPr lang="en-US"/>
        </a:p>
      </dgm:t>
    </dgm:pt>
    <dgm:pt modelId="{1A148C7C-2DF7-4A3E-8B60-CD1BB656DEB0}" type="pres">
      <dgm:prSet presAssocID="{1E11E206-3F6C-4535-B4C2-1852A1175E7D}" presName="linear" presStyleCnt="0">
        <dgm:presLayoutVars>
          <dgm:dir/>
          <dgm:animLvl val="lvl"/>
          <dgm:resizeHandles val="exact"/>
        </dgm:presLayoutVars>
      </dgm:prSet>
      <dgm:spPr/>
      <dgm:t>
        <a:bodyPr/>
        <a:lstStyle/>
        <a:p>
          <a:endParaRPr lang="en-US"/>
        </a:p>
      </dgm:t>
    </dgm:pt>
  </dgm:ptLst>
  <dgm:cxnLst>
    <dgm:cxn modelId="{98E5AC7D-827F-4FB2-A78A-1018D4A6B493}" type="presOf" srcId="{1E11E206-3F6C-4535-B4C2-1852A1175E7D}" destId="{1A148C7C-2DF7-4A3E-8B60-CD1BB656DEB0}"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minVer="12.0">
  <dgm:title val="Simple 1"/>
  <dgm:desc val="Simple 1"/>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0.06075</cdr:x>
      <cdr:y>0.19965</cdr:y>
    </cdr:from>
    <cdr:to>
      <cdr:x>0.97816</cdr:x>
      <cdr:y>0.20313</cdr:y>
    </cdr:to>
    <cdr:cxnSp macro="">
      <cdr:nvCxnSpPr>
        <cdr:cNvPr id="3" name="Straight Connector 2"/>
        <cdr:cNvCxnSpPr/>
      </cdr:nvCxnSpPr>
      <cdr:spPr>
        <a:xfrm xmlns:a="http://schemas.openxmlformats.org/drawingml/2006/main" flipV="1">
          <a:off x="423864" y="547688"/>
          <a:ext cx="6400800" cy="9525"/>
        </a:xfrm>
        <a:prstGeom xmlns:a="http://schemas.openxmlformats.org/drawingml/2006/main" prst="line">
          <a:avLst/>
        </a:prstGeom>
        <a:ln xmlns:a="http://schemas.openxmlformats.org/drawingml/2006/main" w="19050">
          <a:solidFill>
            <a:srgbClr val="C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0.77611</cdr:x>
      <cdr:y>0.13715</cdr:y>
    </cdr:from>
    <cdr:to>
      <cdr:x>0.90717</cdr:x>
      <cdr:y>0.24826</cdr:y>
    </cdr:to>
    <cdr:sp macro="" textlink="">
      <cdr:nvSpPr>
        <cdr:cNvPr id="6" name="TextBox 5"/>
        <cdr:cNvSpPr txBox="1"/>
      </cdr:nvSpPr>
      <cdr:spPr>
        <a:xfrm xmlns:a="http://schemas.openxmlformats.org/drawingml/2006/main">
          <a:off x="5414964" y="376238"/>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0.67236</cdr:x>
      <cdr:y>0.11285</cdr:y>
    </cdr:from>
    <cdr:to>
      <cdr:x>0.99454</cdr:x>
      <cdr:y>0.18924</cdr:y>
    </cdr:to>
    <cdr:sp macro="" textlink="">
      <cdr:nvSpPr>
        <cdr:cNvPr id="7" name="TextBox 6"/>
        <cdr:cNvSpPr txBox="1"/>
      </cdr:nvSpPr>
      <cdr:spPr>
        <a:xfrm xmlns:a="http://schemas.openxmlformats.org/drawingml/2006/main">
          <a:off x="4691064" y="309563"/>
          <a:ext cx="2247900" cy="2095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a:t>Maximum Fiscal Rule Limit </a:t>
          </a:r>
          <a:r>
            <a:rPr lang="en-US" sz="1000" b="1" baseline="0">
              <a:effectLst/>
              <a:latin typeface="+mn-lt"/>
              <a:ea typeface="+mn-ea"/>
              <a:cs typeface="+mn-cs"/>
            </a:rPr>
            <a:t>5%</a:t>
          </a:r>
          <a:endParaRPr lang="en-US" sz="1000" b="1">
            <a:effectLs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43DAE18-FF53-43C8-B129-B2254E0CD3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A84C594C-BB62-4D1A-AA15-460CAB0268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AB0719-0C0B-4FCD-8C42-A758D216E1BD}" type="datetimeFigureOut">
              <a:rPr lang="en-US" smtClean="0"/>
              <a:t>12/2/2021</a:t>
            </a:fld>
            <a:endParaRPr lang="en-US" dirty="0"/>
          </a:p>
        </p:txBody>
      </p:sp>
      <p:sp>
        <p:nvSpPr>
          <p:cNvPr id="4" name="Footer Placeholder 3">
            <a:extLst>
              <a:ext uri="{FF2B5EF4-FFF2-40B4-BE49-F238E27FC236}">
                <a16:creationId xmlns:a16="http://schemas.microsoft.com/office/drawing/2014/main" xmlns="" id="{377CD9E3-2F3C-4226-A22C-6BC586ACB3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257FA062-CF80-4049-B333-6A99FEE14B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DC2621-7037-4E35-B549-8255C904F675}" type="slidenum">
              <a:rPr lang="en-US" smtClean="0"/>
              <a:t>‹#›</a:t>
            </a:fld>
            <a:endParaRPr lang="en-US" dirty="0"/>
          </a:p>
        </p:txBody>
      </p:sp>
    </p:spTree>
    <p:extLst>
      <p:ext uri="{BB962C8B-B14F-4D97-AF65-F5344CB8AC3E}">
        <p14:creationId xmlns:p14="http://schemas.microsoft.com/office/powerpoint/2010/main" val="3664887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925A17EF-115B-4BB9-BF42-426DFD9E898A}" type="datetimeFigureOut">
              <a:rPr lang="en-US" smtClean="0"/>
              <a:pPr/>
              <a:t>12/2/2021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7C4E7652-46AF-4259-BAE2-54978EA077CD}" type="slidenum">
              <a:rPr lang="en-US" smtClean="0"/>
              <a:pPr/>
              <a:t>‹#›</a:t>
            </a:fld>
            <a:endParaRPr lang="en-US" dirty="0"/>
          </a:p>
        </p:txBody>
      </p:sp>
    </p:spTree>
    <p:extLst>
      <p:ext uri="{BB962C8B-B14F-4D97-AF65-F5344CB8AC3E}">
        <p14:creationId xmlns:p14="http://schemas.microsoft.com/office/powerpoint/2010/main" val="2849535321"/>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1</a:t>
            </a:fld>
            <a:endParaRPr lang="en-US" dirty="0"/>
          </a:p>
        </p:txBody>
      </p:sp>
    </p:spTree>
    <p:extLst>
      <p:ext uri="{BB962C8B-B14F-4D97-AF65-F5344CB8AC3E}">
        <p14:creationId xmlns:p14="http://schemas.microsoft.com/office/powerpoint/2010/main" val="35591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10</a:t>
            </a:fld>
            <a:endParaRPr lang="en-US" dirty="0"/>
          </a:p>
        </p:txBody>
      </p:sp>
    </p:spTree>
    <p:extLst>
      <p:ext uri="{BB962C8B-B14F-4D97-AF65-F5344CB8AC3E}">
        <p14:creationId xmlns:p14="http://schemas.microsoft.com/office/powerpoint/2010/main" val="900903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11</a:t>
            </a:fld>
            <a:endParaRPr lang="en-US" dirty="0"/>
          </a:p>
        </p:txBody>
      </p:sp>
    </p:spTree>
    <p:extLst>
      <p:ext uri="{BB962C8B-B14F-4D97-AF65-F5344CB8AC3E}">
        <p14:creationId xmlns:p14="http://schemas.microsoft.com/office/powerpoint/2010/main" val="2625900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2</a:t>
            </a:fld>
            <a:endParaRPr lang="en-US" dirty="0"/>
          </a:p>
        </p:txBody>
      </p:sp>
    </p:spTree>
    <p:extLst>
      <p:ext uri="{BB962C8B-B14F-4D97-AF65-F5344CB8AC3E}">
        <p14:creationId xmlns:p14="http://schemas.microsoft.com/office/powerpoint/2010/main" val="103862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67461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4</a:t>
            </a:fld>
            <a:endParaRPr lang="en-US" dirty="0"/>
          </a:p>
        </p:txBody>
      </p:sp>
    </p:spTree>
    <p:extLst>
      <p:ext uri="{BB962C8B-B14F-4D97-AF65-F5344CB8AC3E}">
        <p14:creationId xmlns:p14="http://schemas.microsoft.com/office/powerpoint/2010/main" val="3594282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5</a:t>
            </a:fld>
            <a:endParaRPr lang="en-US" dirty="0"/>
          </a:p>
        </p:txBody>
      </p:sp>
    </p:spTree>
    <p:extLst>
      <p:ext uri="{BB962C8B-B14F-4D97-AF65-F5344CB8AC3E}">
        <p14:creationId xmlns:p14="http://schemas.microsoft.com/office/powerpoint/2010/main" val="238433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6</a:t>
            </a:fld>
            <a:endParaRPr lang="en-US" dirty="0"/>
          </a:p>
        </p:txBody>
      </p:sp>
    </p:spTree>
    <p:extLst>
      <p:ext uri="{BB962C8B-B14F-4D97-AF65-F5344CB8AC3E}">
        <p14:creationId xmlns:p14="http://schemas.microsoft.com/office/powerpoint/2010/main" val="67849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7</a:t>
            </a:fld>
            <a:endParaRPr lang="en-US" dirty="0"/>
          </a:p>
        </p:txBody>
      </p:sp>
    </p:spTree>
    <p:extLst>
      <p:ext uri="{BB962C8B-B14F-4D97-AF65-F5344CB8AC3E}">
        <p14:creationId xmlns:p14="http://schemas.microsoft.com/office/powerpoint/2010/main" val="1699586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8</a:t>
            </a:fld>
            <a:endParaRPr lang="en-US" dirty="0"/>
          </a:p>
        </p:txBody>
      </p:sp>
    </p:spTree>
    <p:extLst>
      <p:ext uri="{BB962C8B-B14F-4D97-AF65-F5344CB8AC3E}">
        <p14:creationId xmlns:p14="http://schemas.microsoft.com/office/powerpoint/2010/main" val="4279513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4E7652-46AF-4259-BAE2-54978EA077CD}" type="slidenum">
              <a:rPr lang="en-US" smtClean="0"/>
              <a:pPr/>
              <a:t>9</a:t>
            </a:fld>
            <a:endParaRPr lang="en-US" dirty="0"/>
          </a:p>
        </p:txBody>
      </p:sp>
    </p:spTree>
    <p:extLst>
      <p:ext uri="{BB962C8B-B14F-4D97-AF65-F5344CB8AC3E}">
        <p14:creationId xmlns:p14="http://schemas.microsoft.com/office/powerpoint/2010/main" val="41189665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9.svg"/><Relationship Id="rId5" Type="http://schemas.openxmlformats.org/officeDocument/2006/relationships/image" Target="../media/image13.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7.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E770D99E-2869-438B-B483-1F6CCD5437EE}"/>
              </a:ext>
            </a:extLst>
          </p:cNvPr>
          <p:cNvGrpSpPr/>
          <p:nvPr userDrawn="1"/>
        </p:nvGrpSpPr>
        <p:grpSpPr>
          <a:xfrm>
            <a:off x="-1" y="-10825"/>
            <a:ext cx="9144002" cy="6515395"/>
            <a:chOff x="-1" y="-10825"/>
            <a:chExt cx="9144002" cy="6515395"/>
          </a:xfrm>
        </p:grpSpPr>
        <p:pic>
          <p:nvPicPr>
            <p:cNvPr id="11" name="Graphic 10">
              <a:extLst>
                <a:ext uri="{FF2B5EF4-FFF2-40B4-BE49-F238E27FC236}">
                  <a16:creationId xmlns:a16="http://schemas.microsoft.com/office/drawing/2014/main" xmlns="" id="{F66236F9-EA1F-4D2A-84DE-EC04F9972C4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457200" y="-10825"/>
              <a:ext cx="3429000" cy="3181546"/>
            </a:xfrm>
            <a:prstGeom prst="rect">
              <a:avLst/>
            </a:prstGeom>
          </p:spPr>
        </p:pic>
        <p:pic>
          <p:nvPicPr>
            <p:cNvPr id="12" name="Graphic 11">
              <a:extLst>
                <a:ext uri="{FF2B5EF4-FFF2-40B4-BE49-F238E27FC236}">
                  <a16:creationId xmlns:a16="http://schemas.microsoft.com/office/drawing/2014/main" xmlns="" id="{32A12C4E-53AE-4900-9783-F6190544083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295401" y="-10825"/>
              <a:ext cx="7848600" cy="3522243"/>
            </a:xfrm>
            <a:prstGeom prst="rect">
              <a:avLst/>
            </a:prstGeom>
          </p:spPr>
        </p:pic>
        <p:pic>
          <p:nvPicPr>
            <p:cNvPr id="13" name="Graphic 12">
              <a:extLst>
                <a:ext uri="{FF2B5EF4-FFF2-40B4-BE49-F238E27FC236}">
                  <a16:creationId xmlns:a16="http://schemas.microsoft.com/office/drawing/2014/main" xmlns="" id="{A14E049B-6FD4-487E-927B-506983629A35}"/>
                </a:ext>
              </a:extLst>
            </p:cNvPr>
            <p:cNvPicPr>
              <a:picLocks noChangeAspect="1"/>
            </p:cNvPicPr>
            <p:nvPr userDrawn="1"/>
          </p:nvPicPr>
          <p:blipFill>
            <a:blip r:embed="rId6">
              <a:extLst>
                <a:ext uri="{96DAC541-7B7A-43D3-8B79-37D633B846F1}">
                  <asvg:svgBlip xmlns:asvg="http://schemas.microsoft.com/office/drawing/2016/SVG/main" xmlns="" r:embed="rId7"/>
                </a:ext>
              </a:extLst>
            </a:blip>
            <a:stretch>
              <a:fillRect/>
            </a:stretch>
          </p:blipFill>
          <p:spPr>
            <a:xfrm>
              <a:off x="2831825" y="2232482"/>
              <a:ext cx="1282976" cy="1108588"/>
            </a:xfrm>
            <a:prstGeom prst="rect">
              <a:avLst/>
            </a:prstGeom>
          </p:spPr>
        </p:pic>
        <p:pic>
          <p:nvPicPr>
            <p:cNvPr id="14" name="Graphic 13">
              <a:extLst>
                <a:ext uri="{FF2B5EF4-FFF2-40B4-BE49-F238E27FC236}">
                  <a16:creationId xmlns:a16="http://schemas.microsoft.com/office/drawing/2014/main" xmlns="" id="{EF27E3F5-0D4D-492C-8A3E-50BC30CEFD28}"/>
                </a:ext>
              </a:extLst>
            </p:cNvPr>
            <p:cNvPicPr>
              <a:picLocks noChangeAspect="1"/>
            </p:cNvPicPr>
            <p:nvPr userDrawn="1"/>
          </p:nvPicPr>
          <p:blipFill>
            <a:blip r:embed="rId8">
              <a:extLst>
                <a:ext uri="{96DAC541-7B7A-43D3-8B79-37D633B846F1}">
                  <asvg:svgBlip xmlns:asvg="http://schemas.microsoft.com/office/drawing/2016/SVG/main" xmlns="" r:embed="rId9"/>
                </a:ext>
              </a:extLst>
            </a:blip>
            <a:stretch>
              <a:fillRect/>
            </a:stretch>
          </p:blipFill>
          <p:spPr>
            <a:xfrm>
              <a:off x="-1" y="2962082"/>
              <a:ext cx="2757625" cy="3542488"/>
            </a:xfrm>
            <a:prstGeom prst="rect">
              <a:avLst/>
            </a:prstGeom>
          </p:spPr>
        </p:pic>
        <p:pic>
          <p:nvPicPr>
            <p:cNvPr id="15" name="Graphic 14">
              <a:extLst>
                <a:ext uri="{FF2B5EF4-FFF2-40B4-BE49-F238E27FC236}">
                  <a16:creationId xmlns:a16="http://schemas.microsoft.com/office/drawing/2014/main" xmlns="" id="{36D4FF91-8818-4598-AC9F-B8C2FA867C0F}"/>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2" y="2313169"/>
              <a:ext cx="2259131" cy="2895506"/>
            </a:xfrm>
            <a:prstGeom prst="rect">
              <a:avLst/>
            </a:prstGeom>
          </p:spPr>
        </p:pic>
      </p:grpSp>
      <p:sp>
        <p:nvSpPr>
          <p:cNvPr id="8" name="Title 7"/>
          <p:cNvSpPr>
            <a:spLocks noGrp="1"/>
          </p:cNvSpPr>
          <p:nvPr>
            <p:ph type="ctrTitle"/>
          </p:nvPr>
        </p:nvSpPr>
        <p:spPr>
          <a:xfrm>
            <a:off x="3276600" y="1213332"/>
            <a:ext cx="5326856" cy="1425577"/>
          </a:xfrm>
        </p:spPr>
        <p:txBody>
          <a:bodyPr anchor="b"/>
          <a:lstStyle>
            <a:lvl1pPr algn="r">
              <a:defRPr sz="4500" b="1">
                <a:solidFill>
                  <a:schemeClr val="bg2"/>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4724400" y="3849666"/>
            <a:ext cx="3879056" cy="1234575"/>
          </a:xfrm>
          <a:noFill/>
        </p:spPr>
        <p:txBody>
          <a:bodyPr/>
          <a:lstStyle>
            <a:lvl1pPr marL="0" marR="36576" indent="0" algn="l">
              <a:spcBef>
                <a:spcPts val="0"/>
              </a:spcBef>
              <a:buNone/>
              <a:defRPr>
                <a:ln>
                  <a:noFill/>
                </a:ln>
                <a:solidFill>
                  <a:schemeClr val="bg2">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2812256" y="6322007"/>
            <a:ext cx="5791200" cy="365125"/>
          </a:xfrm>
          <a:prstGeom prst="rect">
            <a:avLst/>
          </a:prstGeom>
        </p:spPr>
        <p:txBody>
          <a:bodyPr tIns="0" bIns="0" anchor="t"/>
          <a:lstStyle>
            <a:lvl1pPr algn="r">
              <a:defRPr sz="1000"/>
            </a:lvl1pPr>
          </a:lstStyle>
          <a:p>
            <a:pPr algn="r"/>
            <a:fld id="{A2E209FB-7A34-414B-812A-BCC5C4256F49}" type="datetime1">
              <a:rPr lang="en-US" smtClean="0"/>
              <a:pPr algn="r"/>
              <a:t>12/2/2021</a:t>
            </a:fld>
            <a:endParaRPr lang="en-US" sz="1000" dirty="0"/>
          </a:p>
        </p:txBody>
      </p:sp>
      <p:sp>
        <p:nvSpPr>
          <p:cNvPr id="17" name="Footer Placeholder 16"/>
          <p:cNvSpPr>
            <a:spLocks noGrp="1"/>
          </p:cNvSpPr>
          <p:nvPr>
            <p:ph type="ftr" sz="quarter" idx="11"/>
          </p:nvPr>
        </p:nvSpPr>
        <p:spPr>
          <a:xfrm>
            <a:off x="2812256" y="5960055"/>
            <a:ext cx="5791200" cy="365125"/>
          </a:xfrm>
        </p:spPr>
        <p:txBody>
          <a:bodyPr tIns="0" bIns="0" anchor="b"/>
          <a:lstStyle>
            <a:lvl1pPr algn="r">
              <a:defRPr sz="1100"/>
            </a:lvl1pPr>
          </a:lstStyle>
          <a:p>
            <a:pPr algn="r"/>
            <a:endParaRPr lang="en-US" sz="11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395"/>
            <a:ext cx="4876800" cy="79930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5715000" y="173195"/>
            <a:ext cx="2468880" cy="300831"/>
          </a:xfrm>
        </p:spPr>
        <p:txBody>
          <a:bodyPr/>
          <a:lstStyle>
            <a:lvl1pPr>
              <a:defRPr/>
            </a:lvl1pPr>
          </a:lstStyle>
          <a:p>
            <a:r>
              <a:rPr lang="en-US" dirty="0"/>
              <a:t>www.website.com</a:t>
            </a:r>
          </a:p>
        </p:txBody>
      </p:sp>
      <p:sp>
        <p:nvSpPr>
          <p:cNvPr id="6" name="Slide Number Placeholder 5"/>
          <p:cNvSpPr>
            <a:spLocks noGrp="1"/>
          </p:cNvSpPr>
          <p:nvPr>
            <p:ph type="sldNum" sz="quarter" idx="12"/>
          </p:nvPr>
        </p:nvSpPr>
        <p:spPr/>
        <p:txBody>
          <a:bodyPr/>
          <a:lstStyle/>
          <a:p>
            <a:fld id="{FEA1243F-3000-4347-94A4-FBDEAD3122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CABB0C64-AD16-4270-8323-3B986F4CAD10}"/>
              </a:ext>
            </a:extLst>
          </p:cNvPr>
          <p:cNvGrpSpPr/>
          <p:nvPr userDrawn="1"/>
        </p:nvGrpSpPr>
        <p:grpSpPr>
          <a:xfrm>
            <a:off x="5105399" y="3142"/>
            <a:ext cx="4038601" cy="1101851"/>
            <a:chOff x="5334000" y="-37306"/>
            <a:chExt cx="3281716" cy="895350"/>
          </a:xfrm>
        </p:grpSpPr>
        <p:pic>
          <p:nvPicPr>
            <p:cNvPr id="12" name="Graphic 11">
              <a:extLst>
                <a:ext uri="{FF2B5EF4-FFF2-40B4-BE49-F238E27FC236}">
                  <a16:creationId xmlns:a16="http://schemas.microsoft.com/office/drawing/2014/main" xmlns="" id="{323EE1CF-2D6B-4E08-B98D-D9F9B919680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5448301" y="-37306"/>
              <a:ext cx="3167415" cy="609600"/>
            </a:xfrm>
            <a:prstGeom prst="rect">
              <a:avLst/>
            </a:prstGeom>
          </p:spPr>
        </p:pic>
        <p:pic>
          <p:nvPicPr>
            <p:cNvPr id="13" name="Graphic 12">
              <a:extLst>
                <a:ext uri="{FF2B5EF4-FFF2-40B4-BE49-F238E27FC236}">
                  <a16:creationId xmlns:a16="http://schemas.microsoft.com/office/drawing/2014/main" xmlns="" id="{2AA44434-8959-4391-901A-0B056114A27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5334000" y="-37306"/>
              <a:ext cx="819150" cy="895350"/>
            </a:xfrm>
            <a:prstGeom prst="rect">
              <a:avLst/>
            </a:prstGeom>
          </p:spPr>
        </p:pic>
      </p:grpSp>
      <p:sp>
        <p:nvSpPr>
          <p:cNvPr id="2" name="Title 1">
            <a:extLst>
              <a:ext uri="{FF2B5EF4-FFF2-40B4-BE49-F238E27FC236}">
                <a16:creationId xmlns:a16="http://schemas.microsoft.com/office/drawing/2014/main" xmlns="" id="{33133CFB-98CB-4408-8818-24F931AC137B}"/>
              </a:ext>
            </a:extLst>
          </p:cNvPr>
          <p:cNvSpPr>
            <a:spLocks noGrp="1"/>
          </p:cNvSpPr>
          <p:nvPr>
            <p:ph type="title"/>
          </p:nvPr>
        </p:nvSpPr>
        <p:spPr/>
        <p:txBody>
          <a:bodyPr/>
          <a:lstStyle/>
          <a:p>
            <a:r>
              <a:rPr lang="en-US" smtClean="0"/>
              <a:t>Click to edit Master title style</a:t>
            </a:r>
            <a:endParaRPr lang="en-US" dirty="0"/>
          </a:p>
        </p:txBody>
      </p:sp>
      <p:sp>
        <p:nvSpPr>
          <p:cNvPr id="3" name="Footer Placeholder 2">
            <a:extLst>
              <a:ext uri="{FF2B5EF4-FFF2-40B4-BE49-F238E27FC236}">
                <a16:creationId xmlns:a16="http://schemas.microsoft.com/office/drawing/2014/main" xmlns="" id="{A6EE7E31-13F0-404F-BFFF-EE236EB5D4B4}"/>
              </a:ext>
            </a:extLst>
          </p:cNvPr>
          <p:cNvSpPr>
            <a:spLocks noGrp="1"/>
          </p:cNvSpPr>
          <p:nvPr>
            <p:ph type="ftr" sz="quarter" idx="10"/>
          </p:nvPr>
        </p:nvSpPr>
        <p:spPr/>
        <p:txBody>
          <a:bodyPr/>
          <a:lstStyle/>
          <a:p>
            <a:r>
              <a:rPr lang="en-US" dirty="0"/>
              <a:t>www.website.com</a:t>
            </a:r>
          </a:p>
        </p:txBody>
      </p:sp>
      <p:sp>
        <p:nvSpPr>
          <p:cNvPr id="4" name="Slide Number Placeholder 3">
            <a:extLst>
              <a:ext uri="{FF2B5EF4-FFF2-40B4-BE49-F238E27FC236}">
                <a16:creationId xmlns:a16="http://schemas.microsoft.com/office/drawing/2014/main" xmlns="" id="{04FC6F67-BAE4-413D-8066-1E361D58912A}"/>
              </a:ext>
            </a:extLst>
          </p:cNvPr>
          <p:cNvSpPr>
            <a:spLocks noGrp="1"/>
          </p:cNvSpPr>
          <p:nvPr>
            <p:ph type="sldNum" sz="quarter" idx="11"/>
          </p:nvPr>
        </p:nvSpPr>
        <p:spPr/>
        <p:txBody>
          <a:bodyPr/>
          <a:lstStyle/>
          <a:p>
            <a:fld id="{49598980-D22C-4904-9F8F-3DB09B2ECD84}" type="slidenum">
              <a:rPr lang="en-US" smtClean="0"/>
              <a:pPr/>
              <a:t>‹#›</a:t>
            </a:fld>
            <a:endParaRPr lang="en-US" dirty="0"/>
          </a:p>
        </p:txBody>
      </p:sp>
      <p:sp>
        <p:nvSpPr>
          <p:cNvPr id="14" name="Content Placeholder 2">
            <a:extLst>
              <a:ext uri="{FF2B5EF4-FFF2-40B4-BE49-F238E27FC236}">
                <a16:creationId xmlns:a16="http://schemas.microsoft.com/office/drawing/2014/main" xmlns="" id="{DF566D8F-E696-41DE-BA1C-A8D0C7F03EDA}"/>
              </a:ext>
            </a:extLst>
          </p:cNvPr>
          <p:cNvSpPr>
            <a:spLocks noGrp="1"/>
          </p:cNvSpPr>
          <p:nvPr>
            <p:ph idx="1"/>
          </p:nvPr>
        </p:nvSpPr>
        <p:spPr>
          <a:xfrm>
            <a:off x="457200" y="1425655"/>
            <a:ext cx="7726680" cy="571500"/>
          </a:xfrm>
        </p:spPr>
        <p:txBody>
          <a:bodyPr>
            <a:normAutofit/>
          </a:bodyPr>
          <a:lstStyle>
            <a:lvl1pPr marL="64008" indent="0">
              <a:buFont typeface="Arial" panose="020B0604020202020204" pitchFamily="34" charset="0"/>
              <a:buNone/>
              <a:defRPr sz="2000"/>
            </a:lvl1pPr>
            <a:lvl2pPr marL="537210" indent="0">
              <a:buNone/>
              <a:defRPr/>
            </a:lvl2pPr>
            <a:lvl3pPr marL="877824" indent="0">
              <a:buNone/>
              <a:defRPr/>
            </a:lvl3pPr>
            <a:lvl4pPr marL="1161288" indent="0">
              <a:buNone/>
              <a:defRPr/>
            </a:lvl4pPr>
            <a:lvl5pPr marL="1389888" indent="0">
              <a:buNone/>
              <a:defRPr/>
            </a:lvl5pPr>
          </a:lstStyle>
          <a:p>
            <a:pPr lvl="0"/>
            <a:r>
              <a:rPr lang="en-US" smtClean="0"/>
              <a:t>Click to edit Master text styles</a:t>
            </a:r>
          </a:p>
        </p:txBody>
      </p:sp>
    </p:spTree>
    <p:extLst>
      <p:ext uri="{BB962C8B-B14F-4D97-AF65-F5344CB8AC3E}">
        <p14:creationId xmlns:p14="http://schemas.microsoft.com/office/powerpoint/2010/main" val="271878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5791200" y="173195"/>
            <a:ext cx="2355056" cy="301752"/>
          </a:xfrm>
        </p:spPr>
        <p:txBody>
          <a:bodyPr/>
          <a:lstStyle/>
          <a:p>
            <a:r>
              <a:rPr lang="en-US" dirty="0"/>
              <a:t>www.website.com</a:t>
            </a:r>
          </a:p>
        </p:txBody>
      </p:sp>
      <p:sp>
        <p:nvSpPr>
          <p:cNvPr id="9" name="Slide Number Placeholder 6">
            <a:extLst>
              <a:ext uri="{FF2B5EF4-FFF2-40B4-BE49-F238E27FC236}">
                <a16:creationId xmlns:a16="http://schemas.microsoft.com/office/drawing/2014/main" xmlns="" id="{B32CA5EA-865E-4EF0-89BB-61FD6EFE265C}"/>
              </a:ext>
            </a:extLst>
          </p:cNvPr>
          <p:cNvSpPr>
            <a:spLocks noGrp="1"/>
          </p:cNvSpPr>
          <p:nvPr>
            <p:ph type="sldNum" sz="quarter" idx="12"/>
          </p:nvPr>
        </p:nvSpPr>
        <p:spPr>
          <a:xfrm>
            <a:off x="8180070" y="173195"/>
            <a:ext cx="502920" cy="301752"/>
          </a:xfrm>
        </p:spPr>
        <p:txBody>
          <a:bodyPr/>
          <a:lstStyle/>
          <a:p>
            <a:fld id="{FEA1243F-3000-4347-94A4-FBDEAD3122C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295400"/>
            <a:ext cx="914400" cy="5015864"/>
          </a:xfrm>
        </p:spPr>
        <p:txBody>
          <a:bodyPr vert="vert270" anchor="b"/>
          <a:lstStyle>
            <a:lvl1pPr marL="0" marR="18288" algn="r">
              <a:spcBef>
                <a:spcPts val="0"/>
              </a:spcBef>
              <a:buNone/>
              <a:defRPr sz="29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135856" y="1295400"/>
            <a:ext cx="2438400" cy="5015864"/>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651250" y="1295400"/>
            <a:ext cx="5276088" cy="5013960"/>
          </a:xfrm>
        </p:spPr>
        <p:txBody>
          <a:bodyPr>
            <a:normAutofit/>
          </a:bodyPr>
          <a:lstStyle>
            <a:lvl1pPr>
              <a:spcBef>
                <a:spcPts val="0"/>
              </a:spcBef>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a:xfrm>
            <a:off x="5867400" y="173195"/>
            <a:ext cx="2324196" cy="301752"/>
          </a:xfrm>
        </p:spPr>
        <p:txBody>
          <a:bodyPr/>
          <a:lstStyle>
            <a:lvl1pPr>
              <a:defRPr sz="1200"/>
            </a:lvl1pPr>
          </a:lstStyle>
          <a:p>
            <a:r>
              <a:rPr lang="en-US" dirty="0"/>
              <a:t>www.website.com</a:t>
            </a:r>
          </a:p>
        </p:txBody>
      </p:sp>
      <p:sp>
        <p:nvSpPr>
          <p:cNvPr id="9" name="Slide Number Placeholder 6">
            <a:extLst>
              <a:ext uri="{FF2B5EF4-FFF2-40B4-BE49-F238E27FC236}">
                <a16:creationId xmlns:a16="http://schemas.microsoft.com/office/drawing/2014/main" xmlns="" id="{BD5BE3E6-AFB3-460C-834B-D73EE2A7C06F}"/>
              </a:ext>
            </a:extLst>
          </p:cNvPr>
          <p:cNvSpPr>
            <a:spLocks noGrp="1"/>
          </p:cNvSpPr>
          <p:nvPr>
            <p:ph type="sldNum" sz="quarter" idx="12"/>
          </p:nvPr>
        </p:nvSpPr>
        <p:spPr>
          <a:xfrm>
            <a:off x="8191596" y="173195"/>
            <a:ext cx="502920" cy="301752"/>
          </a:xfrm>
        </p:spPr>
        <p:txBody>
          <a:bodyPr/>
          <a:lstStyle>
            <a:lvl1pPr>
              <a:defRPr sz="1200"/>
            </a:lvl1pPr>
          </a:lstStyle>
          <a:p>
            <a:fld id="{FEA1243F-3000-4347-94A4-FBDEAD3122C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image" Target="../media/image2.png"/><Relationship Id="rId12" Type="http://schemas.openxmlformats.org/officeDocument/2006/relationships/image" Target="../media/image7.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5.sv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9.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1423E8A4-D2B7-46D2-92C3-AE6BC0B9BD06}"/>
              </a:ext>
            </a:extLst>
          </p:cNvPr>
          <p:cNvGrpSpPr/>
          <p:nvPr userDrawn="1"/>
        </p:nvGrpSpPr>
        <p:grpSpPr>
          <a:xfrm>
            <a:off x="5105399" y="3142"/>
            <a:ext cx="4038601" cy="1101851"/>
            <a:chOff x="5334000" y="-37306"/>
            <a:chExt cx="3281716" cy="895350"/>
          </a:xfrm>
        </p:grpSpPr>
        <p:pic>
          <p:nvPicPr>
            <p:cNvPr id="18" name="Graphic 17">
              <a:extLst>
                <a:ext uri="{FF2B5EF4-FFF2-40B4-BE49-F238E27FC236}">
                  <a16:creationId xmlns:a16="http://schemas.microsoft.com/office/drawing/2014/main" xmlns="" id="{9309AE25-B267-4B83-A0CB-35016E70EE69}"/>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5448301" y="-37306"/>
              <a:ext cx="3167415" cy="609600"/>
            </a:xfrm>
            <a:prstGeom prst="rect">
              <a:avLst/>
            </a:prstGeom>
          </p:spPr>
        </p:pic>
        <p:pic>
          <p:nvPicPr>
            <p:cNvPr id="19" name="Graphic 18">
              <a:extLst>
                <a:ext uri="{FF2B5EF4-FFF2-40B4-BE49-F238E27FC236}">
                  <a16:creationId xmlns:a16="http://schemas.microsoft.com/office/drawing/2014/main" xmlns="" id="{61BEEC28-F63A-4526-A6C3-33CFC7679C23}"/>
                </a:ext>
              </a:extLst>
            </p:cNvPr>
            <p:cNvPicPr>
              <a:picLocks noChangeAspect="1"/>
            </p:cNvPicPr>
            <p:nvPr userDrawn="1"/>
          </p:nvPicPr>
          <p:blipFill>
            <a:blip r:embed="rId9">
              <a:extLst>
                <a:ext uri="{96DAC541-7B7A-43D3-8B79-37D633B846F1}">
                  <asvg:svgBlip xmlns:asvg="http://schemas.microsoft.com/office/drawing/2016/SVG/main" xmlns="" r:embed="rId10"/>
                </a:ext>
              </a:extLst>
            </a:blip>
            <a:stretch>
              <a:fillRect/>
            </a:stretch>
          </p:blipFill>
          <p:spPr>
            <a:xfrm>
              <a:off x="5334000" y="-37306"/>
              <a:ext cx="819150" cy="895350"/>
            </a:xfrm>
            <a:prstGeom prst="rect">
              <a:avLst/>
            </a:prstGeom>
          </p:spPr>
        </p:pic>
      </p:grpSp>
      <p:sp>
        <p:nvSpPr>
          <p:cNvPr id="22" name="Title Placeholder 21"/>
          <p:cNvSpPr>
            <a:spLocks noGrp="1"/>
          </p:cNvSpPr>
          <p:nvPr>
            <p:ph type="title"/>
          </p:nvPr>
        </p:nvSpPr>
        <p:spPr>
          <a:xfrm>
            <a:off x="466725" y="381198"/>
            <a:ext cx="4638674" cy="675926"/>
          </a:xfrm>
          <a:prstGeom prst="rect">
            <a:avLst/>
          </a:prstGeom>
        </p:spPr>
        <p:txBody>
          <a:bodyPr vert="horz" lIns="0" rIns="0" anchor="ctr">
            <a:noAutofit/>
          </a:bodyPr>
          <a:lstStyle/>
          <a:p>
            <a:endParaRPr lang="en-US" dirty="0"/>
          </a:p>
        </p:txBody>
      </p:sp>
      <p:sp>
        <p:nvSpPr>
          <p:cNvPr id="13" name="Text Placeholder 12"/>
          <p:cNvSpPr>
            <a:spLocks noGrp="1"/>
          </p:cNvSpPr>
          <p:nvPr>
            <p:ph type="body" idx="1"/>
          </p:nvPr>
        </p:nvSpPr>
        <p:spPr>
          <a:xfrm>
            <a:off x="457200" y="1566839"/>
            <a:ext cx="8229600" cy="4572000"/>
          </a:xfrm>
          <a:prstGeom prst="rect">
            <a:avLst/>
          </a:prstGeom>
        </p:spPr>
        <p:txBody>
          <a:bodyPr vert="horz"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p:cNvSpPr>
            <a:spLocks noGrp="1"/>
          </p:cNvSpPr>
          <p:nvPr>
            <p:ph type="ftr" sz="quarter" idx="3"/>
          </p:nvPr>
        </p:nvSpPr>
        <p:spPr>
          <a:xfrm>
            <a:off x="5867400" y="174116"/>
            <a:ext cx="2212182" cy="300831"/>
          </a:xfrm>
          <a:prstGeom prst="rect">
            <a:avLst/>
          </a:prstGeom>
        </p:spPr>
        <p:txBody>
          <a:bodyPr vert="horz" anchor="b"/>
          <a:lstStyle>
            <a:lvl1pPr algn="r">
              <a:defRPr sz="1200">
                <a:solidFill>
                  <a:schemeClr val="bg2"/>
                </a:solidFill>
              </a:defRPr>
            </a:lvl1pPr>
          </a:lstStyle>
          <a:p>
            <a:r>
              <a:rPr lang="en-US" dirty="0"/>
              <a:t>www.website.com</a:t>
            </a:r>
          </a:p>
        </p:txBody>
      </p:sp>
      <p:sp>
        <p:nvSpPr>
          <p:cNvPr id="23" name="Slide Number Placeholder 22"/>
          <p:cNvSpPr>
            <a:spLocks noGrp="1"/>
          </p:cNvSpPr>
          <p:nvPr>
            <p:ph type="sldNum" sz="quarter" idx="4"/>
          </p:nvPr>
        </p:nvSpPr>
        <p:spPr>
          <a:xfrm>
            <a:off x="8183880" y="173195"/>
            <a:ext cx="502920" cy="301752"/>
          </a:xfrm>
          <a:prstGeom prst="rect">
            <a:avLst/>
          </a:prstGeom>
        </p:spPr>
        <p:txBody>
          <a:bodyPr vert="horz" anchor="b"/>
          <a:lstStyle>
            <a:lvl1pPr algn="ctr">
              <a:defRPr sz="1200" b="1">
                <a:solidFill>
                  <a:schemeClr val="bg2"/>
                </a:solidFill>
              </a:defRPr>
            </a:lvl1pPr>
          </a:lstStyle>
          <a:p>
            <a:fld id="{49598980-D22C-4904-9F8F-3DB09B2ECD84}" type="slidenum">
              <a:rPr lang="en-US" smtClean="0"/>
              <a:pPr/>
              <a:t>‹#›</a:t>
            </a:fld>
            <a:endParaRPr lang="en-US" dirty="0"/>
          </a:p>
        </p:txBody>
      </p:sp>
      <p:pic>
        <p:nvPicPr>
          <p:cNvPr id="21" name="Graphic 20">
            <a:extLst>
              <a:ext uri="{FF2B5EF4-FFF2-40B4-BE49-F238E27FC236}">
                <a16:creationId xmlns:a16="http://schemas.microsoft.com/office/drawing/2014/main" xmlns="" id="{41E45D2D-0469-4652-A090-C4D13F3C1502}"/>
              </a:ext>
            </a:extLst>
          </p:cNvPr>
          <p:cNvPicPr>
            <a:picLocks noChangeAspect="1"/>
          </p:cNvPicPr>
          <p:nvPr userDrawn="1"/>
        </p:nvPicPr>
        <p:blipFill>
          <a:blip r:embed="rId11">
            <a:extLst>
              <a:ext uri="{96DAC541-7B7A-43D3-8B79-37D633B846F1}">
                <asvg:svgBlip xmlns:asvg="http://schemas.microsoft.com/office/drawing/2016/SVG/main" xmlns="" r:embed="rId12"/>
              </a:ext>
            </a:extLst>
          </a:blip>
          <a:stretch>
            <a:fillRect/>
          </a:stretch>
        </p:blipFill>
        <p:spPr>
          <a:xfrm>
            <a:off x="0" y="5307178"/>
            <a:ext cx="1219200" cy="1550822"/>
          </a:xfrm>
          <a:prstGeom prst="rect">
            <a:avLst/>
          </a:prstGeom>
        </p:spPr>
      </p:pic>
      <p:pic>
        <p:nvPicPr>
          <p:cNvPr id="27" name="Graphic 26">
            <a:extLst>
              <a:ext uri="{FF2B5EF4-FFF2-40B4-BE49-F238E27FC236}">
                <a16:creationId xmlns:a16="http://schemas.microsoft.com/office/drawing/2014/main" xmlns="" id="{16C04FF8-AE2F-4C75-8657-A2201B951971}"/>
              </a:ext>
            </a:extLst>
          </p:cNvPr>
          <p:cNvPicPr>
            <a:picLocks noChangeAspect="1"/>
          </p:cNvPicPr>
          <p:nvPr userDrawn="1"/>
        </p:nvPicPr>
        <p:blipFill>
          <a:blip r:embed="rId13">
            <a:extLst>
              <a:ext uri="{96DAC541-7B7A-43D3-8B79-37D633B846F1}">
                <asvg:svgBlip xmlns:asvg="http://schemas.microsoft.com/office/drawing/2016/SVG/main" xmlns="" r:embed="rId14"/>
              </a:ext>
            </a:extLst>
          </a:blip>
          <a:stretch>
            <a:fillRect/>
          </a:stretch>
        </p:blipFill>
        <p:spPr>
          <a:xfrm>
            <a:off x="-16459" y="4545317"/>
            <a:ext cx="1248460" cy="1570328"/>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7" r:id="rId3"/>
    <p:sldLayoutId id="2147483652" r:id="rId4"/>
    <p:sldLayoutId id="2147483656" r:id="rId5"/>
  </p:sldLayoutIdLst>
  <p:txStyles>
    <p:titleStyle>
      <a:lvl1pPr marL="182880" algn="l" rtl="0" eaLnBrk="1" latinLnBrk="0" hangingPunct="1">
        <a:spcBef>
          <a:spcPct val="0"/>
        </a:spcBef>
        <a:buNone/>
        <a:defRPr sz="4000" b="1" kern="1200">
          <a:ln w="6350">
            <a:noFill/>
          </a:ln>
          <a:solidFill>
            <a:schemeClr val="accent1"/>
          </a:solidFill>
          <a:effectLst/>
          <a:latin typeface="+mj-lt"/>
          <a:ea typeface="+mj-ea"/>
          <a:cs typeface="+mj-cs"/>
        </a:defRPr>
      </a:lvl1pPr>
    </p:titleStyle>
    <p:bodyStyle>
      <a:lvl1pPr marL="448056" indent="-384048" algn="l" rtl="0" eaLnBrk="1" latinLnBrk="0" hangingPunct="1">
        <a:spcBef>
          <a:spcPct val="20000"/>
        </a:spcBef>
        <a:spcAft>
          <a:spcPts val="1000"/>
        </a:spcAft>
        <a:buClr>
          <a:schemeClr val="accent1"/>
        </a:buClr>
        <a:buSzPct val="80000"/>
        <a:buFont typeface="Arial" panose="020B0604020202020204" pitchFamily="34" charset="0"/>
        <a:buChar char="•"/>
        <a:defRPr sz="2800" kern="1200">
          <a:solidFill>
            <a:schemeClr val="bg2"/>
          </a:solidFill>
          <a:latin typeface="+mn-lt"/>
          <a:ea typeface="+mn-ea"/>
          <a:cs typeface="+mn-cs"/>
        </a:defRPr>
      </a:lvl1pPr>
      <a:lvl2pPr marL="822960" indent="-285750" algn="l" rtl="0" eaLnBrk="1" latinLnBrk="0" hangingPunct="1">
        <a:spcBef>
          <a:spcPct val="20000"/>
        </a:spcBef>
        <a:spcAft>
          <a:spcPts val="1000"/>
        </a:spcAft>
        <a:buClr>
          <a:schemeClr val="accent1"/>
        </a:buClr>
        <a:buSzPct val="95000"/>
        <a:buFont typeface="Arial" panose="020B0604020202020204" pitchFamily="34" charset="0"/>
        <a:buChar char="•"/>
        <a:defRPr sz="2400" kern="1200">
          <a:solidFill>
            <a:schemeClr val="bg2"/>
          </a:solidFill>
          <a:latin typeface="+mn-lt"/>
          <a:ea typeface="+mn-ea"/>
          <a:cs typeface="+mn-cs"/>
        </a:defRPr>
      </a:lvl2pPr>
      <a:lvl3pPr marL="1106424" indent="-228600" algn="l" rtl="0" eaLnBrk="1" latinLnBrk="0" hangingPunct="1">
        <a:spcBef>
          <a:spcPct val="20000"/>
        </a:spcBef>
        <a:spcAft>
          <a:spcPts val="1000"/>
        </a:spcAft>
        <a:buClr>
          <a:schemeClr val="accent1"/>
        </a:buClr>
        <a:buFont typeface="Arial" panose="020B0604020202020204" pitchFamily="34" charset="0"/>
        <a:buChar char="•"/>
        <a:defRPr sz="2000" kern="1200">
          <a:solidFill>
            <a:schemeClr val="bg2"/>
          </a:solidFill>
          <a:latin typeface="+mn-lt"/>
          <a:ea typeface="+mn-ea"/>
          <a:cs typeface="+mn-cs"/>
        </a:defRPr>
      </a:lvl3pPr>
      <a:lvl4pPr marL="13716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4pPr>
      <a:lvl5pPr marL="1600200" indent="-210312" algn="l" rtl="0" eaLnBrk="1" latinLnBrk="0" hangingPunct="1">
        <a:spcBef>
          <a:spcPct val="20000"/>
        </a:spcBef>
        <a:spcAft>
          <a:spcPts val="1000"/>
        </a:spcAft>
        <a:buClr>
          <a:schemeClr val="accent1"/>
        </a:buClr>
        <a:buFont typeface="Arial" panose="020B0604020202020204" pitchFamily="34" charset="0"/>
        <a:buChar char="•"/>
        <a:defRPr sz="1800" kern="1200">
          <a:solidFill>
            <a:schemeClr val="bg2"/>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sz="16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ctrTitle"/>
          </p:nvPr>
        </p:nvSpPr>
        <p:spPr>
          <a:xfrm>
            <a:off x="3276600" y="1295400"/>
            <a:ext cx="5326856" cy="1425577"/>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t>
            </a:r>
            <a:r>
              <a:rPr lang="en-US" dirty="0" smtClean="0"/>
              <a:t>     </a:t>
            </a:r>
            <a:r>
              <a:rPr lang="en-US" sz="4000" dirty="0" smtClean="0"/>
              <a:t>Albania </a:t>
            </a:r>
            <a:r>
              <a:rPr lang="en-US" sz="4000" dirty="0"/>
              <a:t/>
            </a:r>
            <a:br>
              <a:rPr lang="en-US" sz="4000" dirty="0"/>
            </a:br>
            <a:r>
              <a:rPr lang="en-US" sz="4000" dirty="0"/>
              <a:t>The role and magnitude of PPPs </a:t>
            </a:r>
            <a:endParaRPr lang="en-US" sz="4000" b="0" dirty="0"/>
          </a:p>
        </p:txBody>
      </p:sp>
      <p:sp>
        <p:nvSpPr>
          <p:cNvPr id="3" name="Rectangle 2"/>
          <p:cNvSpPr>
            <a:spLocks noGrp="1"/>
          </p:cNvSpPr>
          <p:nvPr>
            <p:ph type="subTitle" idx="1"/>
          </p:nvPr>
        </p:nvSpPr>
        <p:spPr>
          <a:xfrm>
            <a:off x="2590800" y="3849666"/>
            <a:ext cx="6012656" cy="2017734"/>
          </a:xfrm>
        </p:spPr>
        <p:txBody>
          <a:bodyPr>
            <a:normAutofit/>
          </a:bodyPr>
          <a:lstStyle/>
          <a:p>
            <a:pPr algn="r"/>
            <a:r>
              <a:rPr lang="en-US" sz="1800" i="1" dirty="0" smtClean="0"/>
              <a:t>PPP WEEK ISTANBUL</a:t>
            </a:r>
          </a:p>
          <a:p>
            <a:pPr algn="r"/>
            <a:r>
              <a:rPr lang="en-US" sz="1800" i="1" dirty="0" smtClean="0"/>
              <a:t>DECEMBER 6-10, 2021</a:t>
            </a:r>
          </a:p>
          <a:p>
            <a:pPr algn="r"/>
            <a:endParaRPr lang="en-US" sz="1800" i="1" dirty="0"/>
          </a:p>
          <a:p>
            <a:pPr algn="r"/>
            <a:endParaRPr lang="en-US" sz="1800" i="1" dirty="0"/>
          </a:p>
          <a:p>
            <a:pPr algn="r"/>
            <a:r>
              <a:rPr lang="en-US" sz="1800" dirty="0" smtClean="0"/>
              <a:t>Ms. Ina Zeqaj, Head of Concession/PPP Monitoring Unit</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304800" y="30669"/>
            <a:ext cx="5105400" cy="1569531"/>
          </a:xfrm>
        </p:spPr>
        <p:txBody>
          <a:bodyPr/>
          <a:lstStyle/>
          <a:p>
            <a:r>
              <a:rPr lang="en-US" sz="2400" dirty="0" smtClean="0"/>
              <a:t>ISSUES, CHALLENGES, RECOMMENDATIONS OF INTERNATIONAL INSTITUTIONS</a:t>
            </a:r>
            <a:endParaRPr lang="en-US" sz="2400" dirty="0"/>
          </a:p>
        </p:txBody>
      </p:sp>
      <p:sp>
        <p:nvSpPr>
          <p:cNvPr id="5" name="Footer Placeholder 4">
            <a:extLst>
              <a:ext uri="{FF2B5EF4-FFF2-40B4-BE49-F238E27FC236}">
                <a16:creationId xmlns:a16="http://schemas.microsoft.com/office/drawing/2014/main" xmlns="" id="{CBF51CEE-46EB-451E-BC44-2BC9E5D37227}"/>
              </a:ext>
            </a:extLst>
          </p:cNvPr>
          <p:cNvSpPr>
            <a:spLocks noGrp="1"/>
          </p:cNvSpPr>
          <p:nvPr>
            <p:ph type="ftr" sz="quarter" idx="10"/>
          </p:nvPr>
        </p:nvSpPr>
        <p:spPr/>
        <p:txBody>
          <a:bodyPr/>
          <a:lstStyle>
            <a:lvl1pPr>
              <a:defRPr/>
            </a:lvl1pPr>
          </a:lstStyle>
          <a:p>
            <a:r>
              <a:rPr lang="en-US" dirty="0" smtClean="0"/>
              <a:t>www.financa.gov.al</a:t>
            </a:r>
            <a:endParaRPr lang="en-US" dirty="0"/>
          </a:p>
        </p:txBody>
      </p:sp>
      <p:sp>
        <p:nvSpPr>
          <p:cNvPr id="6" name="Slide Number Placeholder 5">
            <a:extLst>
              <a:ext uri="{FF2B5EF4-FFF2-40B4-BE49-F238E27FC236}">
                <a16:creationId xmlns:a16="http://schemas.microsoft.com/office/drawing/2014/main" xmlns="" id="{81A1D3F0-7AC4-4012-8A88-BD85CCD05945}"/>
              </a:ext>
            </a:extLst>
          </p:cNvPr>
          <p:cNvSpPr>
            <a:spLocks noGrp="1"/>
          </p:cNvSpPr>
          <p:nvPr>
            <p:ph type="sldNum" sz="quarter" idx="11"/>
          </p:nvPr>
        </p:nvSpPr>
        <p:spPr/>
        <p:txBody>
          <a:bodyPr/>
          <a:lstStyle/>
          <a:p>
            <a:fld id="{FEA1243F-3000-4347-94A4-FBDEAD3122CB}" type="slidenum">
              <a:rPr lang="en-US" smtClean="0"/>
              <a:pPr/>
              <a:t>10</a:t>
            </a:fld>
            <a:endParaRPr lang="en-US" dirty="0"/>
          </a:p>
        </p:txBody>
      </p:sp>
      <p:sp>
        <p:nvSpPr>
          <p:cNvPr id="3" name="Rectangle 2"/>
          <p:cNvSpPr/>
          <p:nvPr/>
        </p:nvSpPr>
        <p:spPr>
          <a:xfrm>
            <a:off x="624840" y="2286000"/>
            <a:ext cx="7810500" cy="3832225"/>
          </a:xfrm>
          <a:prstGeom prst="rect">
            <a:avLst/>
          </a:prstGeom>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173298333"/>
              </p:ext>
            </p:extLst>
          </p:nvPr>
        </p:nvGraphicFramePr>
        <p:xfrm>
          <a:off x="381000" y="2689594"/>
          <a:ext cx="8458200" cy="3539847"/>
        </p:xfrm>
        <a:graphic>
          <a:graphicData uri="http://schemas.openxmlformats.org/drawingml/2006/table">
            <a:tbl>
              <a:tblPr firstRow="1" bandRow="1">
                <a:tableStyleId>{5C22544A-7EE6-4342-B048-85BDC9FD1C3A}</a:tableStyleId>
              </a:tblPr>
              <a:tblGrid>
                <a:gridCol w="4090638"/>
                <a:gridCol w="4367562"/>
              </a:tblGrid>
              <a:tr h="254742">
                <a:tc>
                  <a:txBody>
                    <a:bodyPr/>
                    <a:lstStyle/>
                    <a:p>
                      <a:pPr algn="ctr"/>
                      <a:r>
                        <a:rPr lang="en-US" sz="1000" dirty="0" smtClean="0">
                          <a:solidFill>
                            <a:schemeClr val="bg1"/>
                          </a:solidFill>
                        </a:rPr>
                        <a:t>Recommendations</a:t>
                      </a:r>
                      <a:endParaRPr lang="en-US" sz="1000" dirty="0">
                        <a:solidFill>
                          <a:schemeClr val="bg1"/>
                        </a:solidFill>
                      </a:endParaRPr>
                    </a:p>
                  </a:txBody>
                  <a:tcPr/>
                </a:tc>
                <a:tc>
                  <a:txBody>
                    <a:bodyPr/>
                    <a:lstStyle/>
                    <a:p>
                      <a:pPr algn="ctr"/>
                      <a:r>
                        <a:rPr lang="en-US" sz="1000" dirty="0" smtClean="0">
                          <a:solidFill>
                            <a:schemeClr val="bg1"/>
                          </a:solidFill>
                        </a:rPr>
                        <a:t>Actions</a:t>
                      </a:r>
                      <a:endParaRPr lang="en-US" sz="1000" dirty="0">
                        <a:solidFill>
                          <a:schemeClr val="bg1"/>
                        </a:solidFill>
                      </a:endParaRPr>
                    </a:p>
                  </a:txBody>
                  <a:tcPr/>
                </a:tc>
              </a:tr>
              <a:tr h="744977">
                <a:tc>
                  <a:txBody>
                    <a:bodyPr/>
                    <a:lstStyle/>
                    <a:p>
                      <a:r>
                        <a:rPr lang="en-US" sz="1000" b="0" i="0" u="none" strike="noStrike" kern="1200" baseline="0" dirty="0" smtClean="0">
                          <a:solidFill>
                            <a:schemeClr val="dk1"/>
                          </a:solidFill>
                          <a:latin typeface="+mn-lt"/>
                          <a:ea typeface="+mn-ea"/>
                          <a:cs typeface="+mn-cs"/>
                        </a:rPr>
                        <a:t>Better align process for assessing, prioritizing and approving PPPs and major public investment </a:t>
                      </a:r>
                      <a:r>
                        <a:rPr lang="en-US" sz="1000" b="0" i="0" u="none" strike="noStrike" kern="1200" baseline="0" dirty="0" smtClean="0">
                          <a:solidFill>
                            <a:schemeClr val="dk1"/>
                          </a:solidFill>
                          <a:latin typeface="+mn-lt"/>
                          <a:ea typeface="+mn-ea"/>
                          <a:cs typeface="+mn-cs"/>
                        </a:rPr>
                        <a:t>projects</a:t>
                      </a:r>
                      <a:endParaRPr lang="en-US" sz="1000" dirty="0"/>
                    </a:p>
                  </a:txBody>
                  <a:tcPr/>
                </a:tc>
                <a:tc>
                  <a:txBody>
                    <a:bodyPr/>
                    <a:lstStyle/>
                    <a:p>
                      <a:r>
                        <a:rPr lang="en-US" sz="1000" dirty="0" smtClean="0"/>
                        <a:t>This recommendation is addressed through the amendment of law no. 125/2013, which has strengthened the role of the Ministry of Finance and Economy in approving of these projects. </a:t>
                      </a:r>
                      <a:endParaRPr lang="en-US" sz="1000" b="0" i="1" dirty="0" smtClean="0">
                        <a:solidFill>
                          <a:schemeClr val="tx1"/>
                        </a:solidFill>
                      </a:endParaRPr>
                    </a:p>
                  </a:txBody>
                  <a:tcPr/>
                </a:tc>
              </a:tr>
              <a:tr h="553691">
                <a:tc>
                  <a:txBody>
                    <a:bodyPr/>
                    <a:lstStyle/>
                    <a:p>
                      <a:r>
                        <a:rPr lang="en-US" sz="1000" b="0" i="0" u="none" strike="noStrike" kern="1200" baseline="0" dirty="0" smtClean="0">
                          <a:solidFill>
                            <a:schemeClr val="dk1"/>
                          </a:solidFill>
                          <a:latin typeface="+mn-lt"/>
                          <a:ea typeface="+mn-ea"/>
                          <a:cs typeface="+mn-cs"/>
                        </a:rPr>
                        <a:t>Enhance the value for money assessment of major projects</a:t>
                      </a:r>
                      <a:endParaRPr lang="en-US" sz="1000" dirty="0"/>
                    </a:p>
                  </a:txBody>
                  <a:tcPr/>
                </a:tc>
                <a:tc>
                  <a:txBody>
                    <a:bodyPr/>
                    <a:lstStyle/>
                    <a:p>
                      <a:r>
                        <a:rPr lang="en-US" sz="1000" dirty="0" err="1" smtClean="0"/>
                        <a:t>MoFE</a:t>
                      </a:r>
                      <a:r>
                        <a:rPr lang="en-US" sz="1000" dirty="0" smtClean="0"/>
                        <a:t> has requested the assistance of the IMF for the development of a methodology with detailed steps for the evaluation of projects which includes value for money</a:t>
                      </a:r>
                      <a:endParaRPr lang="en-US" sz="1000" dirty="0"/>
                    </a:p>
                  </a:txBody>
                  <a:tcPr/>
                </a:tc>
              </a:tr>
              <a:tr h="571449">
                <a:tc>
                  <a:txBody>
                    <a:bodyPr/>
                    <a:lstStyle/>
                    <a:p>
                      <a:r>
                        <a:rPr lang="en-US" sz="1000" b="0" i="0" u="none" strike="noStrike" kern="1200" baseline="0" dirty="0" smtClean="0">
                          <a:solidFill>
                            <a:schemeClr val="dk1"/>
                          </a:solidFill>
                          <a:latin typeface="+mn-lt"/>
                          <a:ea typeface="+mn-ea"/>
                          <a:cs typeface="+mn-cs"/>
                        </a:rPr>
                        <a:t>Strengthen the gatekeeping role of the MFE</a:t>
                      </a:r>
                      <a:endParaRPr lang="en-US" sz="1000" dirty="0"/>
                    </a:p>
                  </a:txBody>
                  <a:tcPr/>
                </a:tc>
                <a:tc>
                  <a:txBody>
                    <a:bodyPr/>
                    <a:lstStyle/>
                    <a:p>
                      <a:r>
                        <a:rPr lang="en-US" sz="1000" dirty="0" err="1" smtClean="0"/>
                        <a:t>MoFE</a:t>
                      </a:r>
                      <a:r>
                        <a:rPr lang="en-US" sz="1000" baseline="0" dirty="0" smtClean="0"/>
                        <a:t> has update the template of Annexes </a:t>
                      </a:r>
                      <a:r>
                        <a:rPr lang="en-US" sz="1000" dirty="0" smtClean="0"/>
                        <a:t>whereby the Authorities report the progress of contracts and the risks that are materialize or are likely to materialize. </a:t>
                      </a:r>
                      <a:endParaRPr lang="en-US" sz="1000" dirty="0"/>
                    </a:p>
                  </a:txBody>
                  <a:tcPr/>
                </a:tc>
              </a:tr>
              <a:tr h="399888">
                <a:tc>
                  <a:txBody>
                    <a:bodyPr/>
                    <a:lstStyle/>
                    <a:p>
                      <a:r>
                        <a:rPr lang="en-US" sz="1000" b="0" i="0" u="none" strike="noStrike" kern="1200" baseline="0" dirty="0" smtClean="0">
                          <a:solidFill>
                            <a:schemeClr val="dk1"/>
                          </a:solidFill>
                          <a:latin typeface="+mn-lt"/>
                          <a:ea typeface="+mn-ea"/>
                          <a:cs typeface="+mn-cs"/>
                        </a:rPr>
                        <a:t>Enhance the coverage, transparency and user-friendliness of the PPP/Concessions Register</a:t>
                      </a:r>
                      <a:endParaRPr lang="en-US" sz="1000" dirty="0"/>
                    </a:p>
                  </a:txBody>
                  <a:tcPr/>
                </a:tc>
                <a:tc>
                  <a:txBody>
                    <a:bodyPr/>
                    <a:lstStyle/>
                    <a:p>
                      <a:r>
                        <a:rPr lang="en-US" sz="1000" dirty="0" smtClean="0"/>
                        <a:t>Working on. Collecting missing contractual data and financial annexes.</a:t>
                      </a:r>
                      <a:endParaRPr lang="en-US" sz="1000" dirty="0"/>
                    </a:p>
                  </a:txBody>
                  <a:tcPr/>
                </a:tc>
              </a:tr>
              <a:tr h="1015100">
                <a:tc>
                  <a:txBody>
                    <a:bodyPr/>
                    <a:lstStyle/>
                    <a:p>
                      <a:r>
                        <a:rPr lang="en-US" sz="1000" b="0" i="0" u="none" strike="noStrike" kern="1200" baseline="0" dirty="0" smtClean="0">
                          <a:solidFill>
                            <a:schemeClr val="dk1"/>
                          </a:solidFill>
                          <a:latin typeface="+mn-lt"/>
                          <a:ea typeface="+mn-ea"/>
                          <a:cs typeface="+mn-cs"/>
                        </a:rPr>
                        <a:t>Expand the coverage and scope of PPP monitoring report</a:t>
                      </a:r>
                      <a:endParaRPr lang="en-US" sz="1000" dirty="0"/>
                    </a:p>
                  </a:txBody>
                  <a:tcPr/>
                </a:tc>
                <a:tc>
                  <a:txBody>
                    <a:bodyPr/>
                    <a:lstStyle/>
                    <a:p>
                      <a:pPr marL="0" marR="0" indent="0" algn="l" defTabSz="914314" rtl="0" eaLnBrk="1" fontAlgn="auto" latinLnBrk="0" hangingPunct="1">
                        <a:lnSpc>
                          <a:spcPct val="100000"/>
                        </a:lnSpc>
                        <a:spcBef>
                          <a:spcPts val="0"/>
                        </a:spcBef>
                        <a:spcAft>
                          <a:spcPts val="0"/>
                        </a:spcAft>
                        <a:buClrTx/>
                        <a:buSzTx/>
                        <a:buFontTx/>
                        <a:buNone/>
                        <a:tabLst/>
                        <a:defRPr/>
                      </a:pPr>
                      <a:r>
                        <a:rPr lang="en-US" sz="1000" dirty="0" err="1" smtClean="0"/>
                        <a:t>MoFE</a:t>
                      </a:r>
                      <a:r>
                        <a:rPr lang="en-US" sz="1000" dirty="0" smtClean="0"/>
                        <a:t> has prepared the first Concession/PPPs Monitoring Report for</a:t>
                      </a:r>
                      <a:r>
                        <a:rPr lang="en-US" sz="1000" baseline="0" dirty="0" smtClean="0"/>
                        <a:t> </a:t>
                      </a:r>
                      <a:r>
                        <a:rPr lang="en-US" sz="1000" baseline="0" dirty="0" smtClean="0"/>
                        <a:t>2019 which includes information for </a:t>
                      </a:r>
                      <a:r>
                        <a:rPr lang="en-US" sz="1000" dirty="0" smtClean="0"/>
                        <a:t>10 concession </a:t>
                      </a:r>
                      <a:r>
                        <a:rPr lang="en-US" sz="1000" dirty="0" smtClean="0"/>
                        <a:t>/ PPP contracts.</a:t>
                      </a:r>
                      <a:r>
                        <a:rPr lang="en-US" sz="1000" baseline="0" dirty="0" smtClean="0"/>
                        <a:t> </a:t>
                      </a:r>
                      <a:r>
                        <a:rPr lang="en-US" sz="1000" dirty="0" smtClean="0"/>
                        <a:t>For 2020, </a:t>
                      </a:r>
                      <a:r>
                        <a:rPr lang="en-US" sz="1000" dirty="0" err="1" smtClean="0"/>
                        <a:t>MoFE</a:t>
                      </a:r>
                      <a:r>
                        <a:rPr lang="en-US" sz="1000" dirty="0" smtClean="0"/>
                        <a:t> </a:t>
                      </a:r>
                      <a:r>
                        <a:rPr lang="en-US" sz="1000" dirty="0" smtClean="0"/>
                        <a:t>has expanded</a:t>
                      </a:r>
                      <a:r>
                        <a:rPr lang="en-US" sz="1000" baseline="0" dirty="0" smtClean="0"/>
                        <a:t> the coverage and information for 52 </a:t>
                      </a:r>
                      <a:r>
                        <a:rPr lang="en-US" sz="1000" dirty="0" smtClean="0"/>
                        <a:t>concession / PPP contracts</a:t>
                      </a:r>
                      <a:r>
                        <a:rPr lang="en-US" sz="1000" baseline="0" dirty="0" smtClean="0"/>
                        <a:t> was included in the Annual Report. For the future the </a:t>
                      </a:r>
                      <a:r>
                        <a:rPr lang="en-US" sz="1000" dirty="0" smtClean="0"/>
                        <a:t>aim of </a:t>
                      </a:r>
                      <a:r>
                        <a:rPr lang="en-US" sz="1000" dirty="0" err="1" smtClean="0"/>
                        <a:t>MoFE</a:t>
                      </a:r>
                      <a:r>
                        <a:rPr lang="en-US" sz="1000" baseline="0" dirty="0" smtClean="0"/>
                        <a:t> is </a:t>
                      </a:r>
                      <a:r>
                        <a:rPr lang="en-US" sz="1000" dirty="0" smtClean="0"/>
                        <a:t>to </a:t>
                      </a:r>
                      <a:r>
                        <a:rPr lang="en-US" sz="1000" dirty="0" smtClean="0"/>
                        <a:t>prepare an annual summary report on the monitoring of all </a:t>
                      </a:r>
                      <a:r>
                        <a:rPr lang="en-US" sz="1000" dirty="0" smtClean="0"/>
                        <a:t>concession/PPP </a:t>
                      </a:r>
                      <a:r>
                        <a:rPr lang="en-US" sz="1000" dirty="0" smtClean="0"/>
                        <a:t>contracts.</a:t>
                      </a:r>
                    </a:p>
                  </a:txBody>
                  <a:tcPr/>
                </a:tc>
              </a:tr>
            </a:tbl>
          </a:graphicData>
        </a:graphic>
      </p:graphicFrame>
      <p:sp>
        <p:nvSpPr>
          <p:cNvPr id="4" name="Rectangle 3"/>
          <p:cNvSpPr/>
          <p:nvPr/>
        </p:nvSpPr>
        <p:spPr>
          <a:xfrm>
            <a:off x="381000" y="1600200"/>
            <a:ext cx="8382000" cy="646331"/>
          </a:xfrm>
          <a:prstGeom prst="rect">
            <a:avLst/>
          </a:prstGeom>
        </p:spPr>
        <p:txBody>
          <a:bodyPr wrap="square">
            <a:spAutoFit/>
          </a:bodyPr>
          <a:lstStyle/>
          <a:p>
            <a:r>
              <a:rPr lang="en-US" sz="1200" dirty="0">
                <a:solidFill>
                  <a:schemeClr val="bg1"/>
                </a:solidFill>
              </a:rPr>
              <a:t>The International Monetary Fund, through ongoing technical assistance missions, has made ongoing recommendations regarding the improvement of the legal framework for concessions / PPPs and the </a:t>
            </a:r>
            <a:r>
              <a:rPr lang="en-US" sz="1200" dirty="0" smtClean="0">
                <a:solidFill>
                  <a:schemeClr val="bg1"/>
                </a:solidFill>
              </a:rPr>
              <a:t>gatekeeper role </a:t>
            </a:r>
            <a:r>
              <a:rPr lang="en-US" sz="1200" dirty="0">
                <a:solidFill>
                  <a:schemeClr val="bg1"/>
                </a:solidFill>
              </a:rPr>
              <a:t>of the Ministry of Finance and Economy in relation to these projects.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362200" y="2743200"/>
            <a:ext cx="4876800" cy="799306"/>
          </a:xfrm>
        </p:spPr>
        <p:txBody>
          <a:bodyPr/>
          <a:lstStyle/>
          <a:p>
            <a:r>
              <a:rPr lang="en-US" dirty="0" smtClean="0"/>
              <a:t>THANK YOU!</a:t>
            </a:r>
            <a:endParaRPr lang="en-US" dirty="0"/>
          </a:p>
        </p:txBody>
      </p:sp>
      <p:sp>
        <p:nvSpPr>
          <p:cNvPr id="4" name="Footer Placeholder 4">
            <a:extLst>
              <a:ext uri="{FF2B5EF4-FFF2-40B4-BE49-F238E27FC236}">
                <a16:creationId xmlns:a16="http://schemas.microsoft.com/office/drawing/2014/main" xmlns="" id="{5BC5789F-7017-44D1-94D9-F925BFFC815A}"/>
              </a:ext>
            </a:extLst>
          </p:cNvPr>
          <p:cNvSpPr>
            <a:spLocks noGrp="1"/>
          </p:cNvSpPr>
          <p:nvPr>
            <p:ph type="ftr" sz="quarter" idx="11"/>
          </p:nvPr>
        </p:nvSpPr>
        <p:spPr/>
        <p:txBody>
          <a:bodyPr/>
          <a:lstStyle>
            <a:lvl1pPr>
              <a:defRPr/>
            </a:lvl1pPr>
          </a:lstStyle>
          <a:p>
            <a:r>
              <a:rPr lang="en-US" dirty="0" smtClean="0"/>
              <a:t>www.financa.gov.al</a:t>
            </a:r>
            <a:endParaRPr lang="en-US" dirty="0"/>
          </a:p>
        </p:txBody>
      </p:sp>
      <p:sp>
        <p:nvSpPr>
          <p:cNvPr id="5" name="Slide Number Placeholder 5">
            <a:extLst>
              <a:ext uri="{FF2B5EF4-FFF2-40B4-BE49-F238E27FC236}">
                <a16:creationId xmlns:a16="http://schemas.microsoft.com/office/drawing/2014/main" xmlns="" id="{161CB7FE-4BC2-4768-8C6C-F2EDE3AAC421}"/>
              </a:ext>
            </a:extLst>
          </p:cNvPr>
          <p:cNvSpPr>
            <a:spLocks noGrp="1"/>
          </p:cNvSpPr>
          <p:nvPr>
            <p:ph type="sldNum" sz="quarter" idx="12"/>
          </p:nvPr>
        </p:nvSpPr>
        <p:spPr/>
        <p:txBody>
          <a:bodyPr/>
          <a:lstStyle/>
          <a:p>
            <a:fld id="{FEA1243F-3000-4347-94A4-FBDEAD3122CB}" type="slidenum">
              <a:rPr lang="en-US" smtClean="0"/>
              <a:pPr/>
              <a:t>11</a:t>
            </a:fld>
            <a:endParaRPr lang="en-US" dirty="0"/>
          </a:p>
        </p:txBody>
      </p:sp>
    </p:spTree>
    <p:extLst>
      <p:ext uri="{BB962C8B-B14F-4D97-AF65-F5344CB8AC3E}">
        <p14:creationId xmlns:p14="http://schemas.microsoft.com/office/powerpoint/2010/main" val="1916584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b="0" dirty="0" smtClean="0"/>
              <a:t>LEGAL FRAMEWORK</a:t>
            </a:r>
            <a:endParaRPr lang="en-US" dirty="0"/>
          </a:p>
        </p:txBody>
      </p:sp>
      <p:sp>
        <p:nvSpPr>
          <p:cNvPr id="6" name="Footer Placeholder 4">
            <a:extLst>
              <a:ext uri="{FF2B5EF4-FFF2-40B4-BE49-F238E27FC236}">
                <a16:creationId xmlns:a16="http://schemas.microsoft.com/office/drawing/2014/main" xmlns="" id="{855D0777-B08C-4808-A096-0F7AA6935459}"/>
              </a:ext>
            </a:extLst>
          </p:cNvPr>
          <p:cNvSpPr>
            <a:spLocks noGrp="1"/>
          </p:cNvSpPr>
          <p:nvPr>
            <p:ph type="ftr" sz="quarter" idx="11"/>
          </p:nvPr>
        </p:nvSpPr>
        <p:spPr/>
        <p:txBody>
          <a:bodyPr/>
          <a:lstStyle>
            <a:lvl1pPr>
              <a:defRPr/>
            </a:lvl1pPr>
          </a:lstStyle>
          <a:p>
            <a:r>
              <a:rPr lang="en-US" dirty="0" smtClean="0"/>
              <a:t>www.financa.gov.al</a:t>
            </a:r>
            <a:endParaRPr lang="en-US" dirty="0"/>
          </a:p>
        </p:txBody>
      </p:sp>
      <p:sp>
        <p:nvSpPr>
          <p:cNvPr id="7" name="Slide Number Placeholder 5">
            <a:extLst>
              <a:ext uri="{FF2B5EF4-FFF2-40B4-BE49-F238E27FC236}">
                <a16:creationId xmlns:a16="http://schemas.microsoft.com/office/drawing/2014/main" xmlns="" id="{B8FCD5F1-B09D-4B0A-BB07-423B979A624C}"/>
              </a:ext>
            </a:extLst>
          </p:cNvPr>
          <p:cNvSpPr>
            <a:spLocks noGrp="1"/>
          </p:cNvSpPr>
          <p:nvPr>
            <p:ph type="sldNum" sz="quarter" idx="12"/>
          </p:nvPr>
        </p:nvSpPr>
        <p:spPr/>
        <p:txBody>
          <a:bodyPr/>
          <a:lstStyle/>
          <a:p>
            <a:fld id="{FEA1243F-3000-4347-94A4-FBDEAD3122CB}" type="slidenum">
              <a:rPr lang="en-US" smtClean="0"/>
              <a:pPr/>
              <a:t>2</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936264286"/>
              </p:ext>
            </p:extLst>
          </p:nvPr>
        </p:nvGraphicFramePr>
        <p:xfrm>
          <a:off x="1066800" y="1371600"/>
          <a:ext cx="7391400" cy="4510812"/>
        </p:xfrm>
        <a:graphic>
          <a:graphicData uri="http://schemas.openxmlformats.org/drawingml/2006/table">
            <a:tbl>
              <a:tblPr firstRow="1" bandRow="1">
                <a:tableStyleId>{5C22544A-7EE6-4342-B048-85BDC9FD1C3A}</a:tableStyleId>
              </a:tblPr>
              <a:tblGrid>
                <a:gridCol w="3656798"/>
                <a:gridCol w="3734602"/>
              </a:tblGrid>
              <a:tr h="338951">
                <a:tc>
                  <a:txBody>
                    <a:bodyPr/>
                    <a:lstStyle/>
                    <a:p>
                      <a:pPr marL="0" marR="0" indent="0" algn="ctr" defTabSz="914314"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Legal framework for Concession/PPPs in Albania</a:t>
                      </a:r>
                    </a:p>
                  </a:txBody>
                  <a:tcPr/>
                </a:tc>
                <a:tc>
                  <a:txBody>
                    <a:bodyPr/>
                    <a:lstStyle/>
                    <a:p>
                      <a:pPr marL="0" marR="0" indent="0" algn="ctr" defTabSz="914314" rtl="0" eaLnBrk="1" fontAlgn="auto" latinLnBrk="0" hangingPunct="1">
                        <a:lnSpc>
                          <a:spcPct val="100000"/>
                        </a:lnSpc>
                        <a:spcBef>
                          <a:spcPts val="0"/>
                        </a:spcBef>
                        <a:spcAft>
                          <a:spcPts val="0"/>
                        </a:spcAft>
                        <a:buClrTx/>
                        <a:buSzTx/>
                        <a:buFontTx/>
                        <a:buNone/>
                        <a:tabLst/>
                        <a:defRPr/>
                      </a:pPr>
                      <a:r>
                        <a:rPr lang="en-US" sz="1000" b="1" dirty="0" smtClean="0">
                          <a:solidFill>
                            <a:schemeClr val="tx1"/>
                          </a:solidFill>
                        </a:rPr>
                        <a:t>Institutional framework for Concession/PPPs in Albania</a:t>
                      </a:r>
                    </a:p>
                  </a:txBody>
                  <a:tcPr/>
                </a:tc>
              </a:tr>
              <a:tr h="3166021">
                <a:tc>
                  <a:txBody>
                    <a:bodyPr/>
                    <a:lstStyle/>
                    <a:p>
                      <a:pPr marL="342900" marR="0" indent="-342900" algn="l" defTabSz="914314" rtl="0" eaLnBrk="1" fontAlgn="auto" latinLnBrk="0" hangingPunct="1">
                        <a:lnSpc>
                          <a:spcPct val="100000"/>
                        </a:lnSpc>
                        <a:spcBef>
                          <a:spcPts val="0"/>
                        </a:spcBef>
                        <a:spcAft>
                          <a:spcPts val="0"/>
                        </a:spcAft>
                        <a:buClrTx/>
                        <a:buSzTx/>
                        <a:buFontTx/>
                        <a:buAutoNum type="arabicPeriod"/>
                        <a:tabLst/>
                        <a:defRPr/>
                      </a:pPr>
                      <a:r>
                        <a:rPr lang="en-US" sz="1000" b="1" dirty="0" smtClean="0">
                          <a:solidFill>
                            <a:srgbClr val="002060"/>
                          </a:solidFill>
                        </a:rPr>
                        <a:t>Law no. 125/2013 “On Concessions and Public Private Partnership” (amended with Law no.50, dated 18/07/2019). The PPP legal framework amendment consist on: </a:t>
                      </a:r>
                    </a:p>
                    <a:p>
                      <a:pPr marL="463550" lvl="0" indent="-125413">
                        <a:buFont typeface="Wingdings" panose="05000000000000000000" pitchFamily="2" charset="2"/>
                        <a:buChar char="ü"/>
                      </a:pPr>
                      <a:r>
                        <a:rPr lang="en-GB" sz="1000" dirty="0" smtClean="0"/>
                        <a:t> Repeal of unsolicited proposal disposal on most of  the sectors starting from 1</a:t>
                      </a:r>
                      <a:r>
                        <a:rPr lang="en-GB" sz="1000" baseline="30000" dirty="0" smtClean="0"/>
                        <a:t>st</a:t>
                      </a:r>
                      <a:r>
                        <a:rPr lang="en-GB" sz="1000" dirty="0" smtClean="0"/>
                        <a:t> of October 2019;</a:t>
                      </a:r>
                    </a:p>
                    <a:p>
                      <a:pPr marL="463550" lvl="0" indent="-125413">
                        <a:buFont typeface="Wingdings" panose="05000000000000000000" pitchFamily="2" charset="2"/>
                        <a:buChar char="ü"/>
                      </a:pPr>
                      <a:r>
                        <a:rPr lang="en-GB" sz="1000" dirty="0" smtClean="0"/>
                        <a:t>Repeal of bonus</a:t>
                      </a:r>
                      <a:r>
                        <a:rPr lang="en-US" sz="1000" dirty="0" smtClean="0"/>
                        <a:t> points disposal for unsolicited proposals</a:t>
                      </a:r>
                    </a:p>
                    <a:p>
                      <a:pPr marL="463550" lvl="0" indent="-125413">
                        <a:buFont typeface="Wingdings" panose="05000000000000000000" pitchFamily="2" charset="2"/>
                        <a:buChar char="ü"/>
                      </a:pPr>
                      <a:r>
                        <a:rPr lang="en-GB" sz="1000" dirty="0" smtClean="0"/>
                        <a:t>Repeal of exclusion disposal from law 125/2013 for roads of national interest </a:t>
                      </a:r>
                    </a:p>
                    <a:p>
                      <a:pPr marL="463550" lvl="0" indent="-125413">
                        <a:buFont typeface="Wingdings" panose="05000000000000000000" pitchFamily="2" charset="2"/>
                        <a:buChar char="ü"/>
                      </a:pPr>
                      <a:r>
                        <a:rPr lang="en-GB" sz="1000" dirty="0" smtClean="0"/>
                        <a:t>Strengthening the control of fiscal implications of concession/PPP contracts; </a:t>
                      </a:r>
                      <a:endParaRPr lang="en-US" sz="1000" dirty="0" smtClean="0"/>
                    </a:p>
                    <a:p>
                      <a:pPr marL="463550" lvl="0" indent="-125413">
                        <a:buFont typeface="Wingdings" panose="05000000000000000000" pitchFamily="2" charset="2"/>
                        <a:buChar char="ü"/>
                      </a:pPr>
                      <a:r>
                        <a:rPr lang="en-GB" sz="1000" dirty="0" smtClean="0"/>
                        <a:t>Major project preparation technical support shall be approved by a committee composed of several Ministers</a:t>
                      </a:r>
                      <a:endParaRPr lang="en-US" sz="1000" dirty="0" smtClean="0">
                        <a:solidFill>
                          <a:srgbClr val="000000"/>
                        </a:solidFill>
                      </a:endParaRPr>
                    </a:p>
                  </a:txBody>
                  <a:tcPr/>
                </a:tc>
                <a:tc rowSpan="2">
                  <a:txBody>
                    <a:bodyPr/>
                    <a:lstStyle/>
                    <a:p>
                      <a:endParaRPr lang="en-US" sz="1000" dirty="0" smtClean="0"/>
                    </a:p>
                    <a:p>
                      <a:endParaRPr lang="en-US" sz="1000" dirty="0"/>
                    </a:p>
                  </a:txBody>
                  <a:tcPr/>
                </a:tc>
              </a:tr>
              <a:tr h="914628">
                <a:tc>
                  <a:txBody>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lang="en-US" sz="1200" b="1" dirty="0" smtClean="0">
                          <a:solidFill>
                            <a:srgbClr val="002060"/>
                          </a:solidFill>
                        </a:rPr>
                        <a:t>2.</a:t>
                      </a:r>
                      <a:r>
                        <a:rPr lang="en-US" sz="1200" dirty="0" smtClean="0">
                          <a:solidFill>
                            <a:srgbClr val="002060"/>
                          </a:solidFill>
                        </a:rPr>
                        <a:t> </a:t>
                      </a:r>
                      <a:r>
                        <a:rPr lang="en-US" sz="1200" b="1" dirty="0" smtClean="0">
                          <a:solidFill>
                            <a:srgbClr val="002060"/>
                          </a:solidFill>
                        </a:rPr>
                        <a:t>Decision no. 575, dated 07/10/2013 “On approval of rules for evaluation and awarding of concessions / public private partnerships”(amended)</a:t>
                      </a:r>
                    </a:p>
                    <a:p>
                      <a:endParaRPr lang="en-US" sz="1200" dirty="0"/>
                    </a:p>
                  </a:txBody>
                  <a:tcPr/>
                </a:tc>
                <a:tc vMerge="1">
                  <a:txBody>
                    <a:bodyPr/>
                    <a:lstStyle/>
                    <a:p>
                      <a:endParaRPr lang="en-US" dirty="0"/>
                    </a:p>
                  </a:txBody>
                  <a:tcPr/>
                </a:tc>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7494" y="1981200"/>
            <a:ext cx="3383280" cy="3709612"/>
          </a:xfrm>
          <a:prstGeom prst="rect">
            <a:avLst/>
          </a:prstGeom>
        </p:spPr>
      </p:pic>
      <p:pic>
        <p:nvPicPr>
          <p:cNvPr id="5" name="Picture 4"/>
          <p:cNvPicPr>
            <a:picLocks noChangeAspect="1"/>
          </p:cNvPicPr>
          <p:nvPr/>
        </p:nvPicPr>
        <p:blipFill>
          <a:blip r:embed="rId4"/>
          <a:stretch>
            <a:fillRect/>
          </a:stretch>
        </p:blipFill>
        <p:spPr>
          <a:xfrm>
            <a:off x="4814047" y="1905000"/>
            <a:ext cx="1143001" cy="765955"/>
          </a:xfrm>
          <a:prstGeom prst="rect">
            <a:avLst/>
          </a:prstGeom>
        </p:spPr>
      </p:pic>
      <p:cxnSp>
        <p:nvCxnSpPr>
          <p:cNvPr id="9" name="Straight Arrow Connector 8"/>
          <p:cNvCxnSpPr>
            <a:stCxn id="5" idx="3"/>
          </p:cNvCxnSpPr>
          <p:nvPr/>
        </p:nvCxnSpPr>
        <p:spPr>
          <a:xfrm flipV="1">
            <a:off x="5957048" y="2286000"/>
            <a:ext cx="215152" cy="19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5957048" y="2286000"/>
            <a:ext cx="107576"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833334" y="4648200"/>
            <a:ext cx="1371600"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7086600" y="5029200"/>
            <a:ext cx="53340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5385547" y="5029200"/>
            <a:ext cx="679077"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105400" y="3276600"/>
            <a:ext cx="0" cy="990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5105400" y="3276600"/>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xmlns="" id="{C487EB96-90B4-4952-A952-F5C67F19391E}"/>
              </a:ext>
            </a:extLst>
          </p:cNvPr>
          <p:cNvSpPr>
            <a:spLocks noGrp="1"/>
          </p:cNvSpPr>
          <p:nvPr>
            <p:ph type="ftr" sz="quarter" idx="11"/>
          </p:nvPr>
        </p:nvSpPr>
        <p:spPr/>
        <p:txBody>
          <a:bodyPr/>
          <a:lstStyle>
            <a:lvl1pPr>
              <a:defRPr/>
            </a:lvl1pPr>
          </a:lstStyle>
          <a:p>
            <a:r>
              <a:rPr lang="en-US" dirty="0" smtClean="0">
                <a:solidFill>
                  <a:srgbClr val="262626"/>
                </a:solidFill>
              </a:rPr>
              <a:t>www.financa.gov.al</a:t>
            </a:r>
            <a:endParaRPr lang="en-US" dirty="0">
              <a:solidFill>
                <a:srgbClr val="262626"/>
              </a:solidFill>
            </a:endParaRPr>
          </a:p>
        </p:txBody>
      </p:sp>
      <p:sp>
        <p:nvSpPr>
          <p:cNvPr id="5" name="Slide Number Placeholder 5">
            <a:extLst>
              <a:ext uri="{FF2B5EF4-FFF2-40B4-BE49-F238E27FC236}">
                <a16:creationId xmlns:a16="http://schemas.microsoft.com/office/drawing/2014/main" xmlns="" id="{ECE7FF2C-0D70-4834-8ECF-4D033CBD6EFD}"/>
              </a:ext>
            </a:extLst>
          </p:cNvPr>
          <p:cNvSpPr>
            <a:spLocks noGrp="1"/>
          </p:cNvSpPr>
          <p:nvPr>
            <p:ph type="sldNum" sz="quarter" idx="12"/>
          </p:nvPr>
        </p:nvSpPr>
        <p:spPr/>
        <p:txBody>
          <a:bodyPr/>
          <a:lstStyle/>
          <a:p>
            <a:fld id="{FEA1243F-3000-4347-94A4-FBDEAD3122CB}" type="slidenum">
              <a:rPr lang="en-US" smtClean="0">
                <a:solidFill>
                  <a:srgbClr val="262626"/>
                </a:solidFill>
              </a:rPr>
              <a:pPr/>
              <a:t>3</a:t>
            </a:fld>
            <a:endParaRPr lang="en-US" dirty="0">
              <a:solidFill>
                <a:srgbClr val="262626"/>
              </a:solidFill>
            </a:endParaRPr>
          </a:p>
        </p:txBody>
      </p:sp>
      <p:graphicFrame>
        <p:nvGraphicFramePr>
          <p:cNvPr id="13" name="Content Placeholder 12" descr="chart design">
            <a:extLst>
              <a:ext uri="{FF2B5EF4-FFF2-40B4-BE49-F238E27FC236}">
                <a16:creationId xmlns:a16="http://schemas.microsoft.com/office/drawing/2014/main" xmlns="" id="{9234606B-C944-4DFF-8B2C-FF5B22ADDF48}"/>
              </a:ext>
            </a:extLst>
          </p:cNvPr>
          <p:cNvGraphicFramePr>
            <a:graphicFrameLocks noGrp="1"/>
          </p:cNvGraphicFramePr>
          <p:nvPr>
            <p:ph sz="half" idx="1"/>
            <p:extLst/>
          </p:nvPr>
        </p:nvGraphicFramePr>
        <p:xfrm>
          <a:off x="5257800" y="6553200"/>
          <a:ext cx="1752600" cy="152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lstStyle/>
          <a:p>
            <a:r>
              <a:rPr lang="en-US" sz="2400" dirty="0" smtClean="0"/>
              <a:t>TREND OF CONCESSION/PPP PROJECTS IN ALBANIA</a:t>
            </a:r>
            <a:endParaRPr lang="en-US" sz="2400" dirty="0"/>
          </a:p>
        </p:txBody>
      </p:sp>
      <p:graphicFrame>
        <p:nvGraphicFramePr>
          <p:cNvPr id="12" name="Chart 11"/>
          <p:cNvGraphicFramePr>
            <a:graphicFrameLocks/>
          </p:cNvGraphicFramePr>
          <p:nvPr>
            <p:extLst>
              <p:ext uri="{D42A27DB-BD31-4B8C-83A1-F6EECF244321}">
                <p14:modId xmlns:p14="http://schemas.microsoft.com/office/powerpoint/2010/main" val="2333439338"/>
              </p:ext>
            </p:extLst>
          </p:nvPr>
        </p:nvGraphicFramePr>
        <p:xfrm>
          <a:off x="466725" y="1295401"/>
          <a:ext cx="8216265"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1066800" y="4267200"/>
            <a:ext cx="7616190" cy="1754326"/>
          </a:xfrm>
          <a:prstGeom prst="rect">
            <a:avLst/>
          </a:prstGeom>
        </p:spPr>
        <p:txBody>
          <a:bodyPr wrap="square">
            <a:spAutoFit/>
          </a:bodyPr>
          <a:lstStyle/>
          <a:p>
            <a:pPr marL="285750" indent="-285750" algn="just">
              <a:buFont typeface="Arial" panose="020B0604020202020204" pitchFamily="34" charset="0"/>
              <a:buChar char="•"/>
            </a:pPr>
            <a:r>
              <a:rPr lang="en-US" sz="1200" dirty="0">
                <a:solidFill>
                  <a:prstClr val="black"/>
                </a:solidFill>
              </a:rPr>
              <a:t>After the 2000s, there was a great demand for the application of concessions and public-private partnerships by the Albanian government, in order to finance public investments and build public infrastructure. </a:t>
            </a:r>
            <a:endParaRPr lang="en-US" sz="1200" dirty="0" smtClean="0">
              <a:solidFill>
                <a:prstClr val="black"/>
              </a:solidFill>
            </a:endParaRPr>
          </a:p>
          <a:p>
            <a:pPr marL="285750" indent="-285750" algn="just">
              <a:buFont typeface="Arial" panose="020B0604020202020204" pitchFamily="34" charset="0"/>
              <a:buChar char="•"/>
            </a:pPr>
            <a:r>
              <a:rPr lang="en-US" sz="1200" dirty="0" smtClean="0">
                <a:solidFill>
                  <a:prstClr val="black"/>
                </a:solidFill>
              </a:rPr>
              <a:t>During </a:t>
            </a:r>
            <a:r>
              <a:rPr lang="en-US" sz="1200" dirty="0">
                <a:solidFill>
                  <a:prstClr val="black"/>
                </a:solidFill>
              </a:rPr>
              <a:t>the years 2005-2013, in order to increase the energy production capacity of the Albanian economy, a considerable number of contracts have been signed for the construction of new HPPs in unused hydro </a:t>
            </a:r>
            <a:r>
              <a:rPr lang="en-US" sz="1200" dirty="0" smtClean="0">
                <a:solidFill>
                  <a:prstClr val="black"/>
                </a:solidFill>
              </a:rPr>
              <a:t>resources. </a:t>
            </a:r>
          </a:p>
          <a:p>
            <a:pPr marL="285750" indent="-285750" algn="just">
              <a:buFont typeface="Arial" panose="020B0604020202020204" pitchFamily="34" charset="0"/>
              <a:buChar char="•"/>
            </a:pPr>
            <a:r>
              <a:rPr lang="en-US" sz="1200" dirty="0" smtClean="0">
                <a:solidFill>
                  <a:prstClr val="black"/>
                </a:solidFill>
              </a:rPr>
              <a:t>After </a:t>
            </a:r>
            <a:r>
              <a:rPr lang="en-US" sz="1200" dirty="0">
                <a:solidFill>
                  <a:prstClr val="black"/>
                </a:solidFill>
              </a:rPr>
              <a:t>2013, a total of 50 concession / PPP contracts were signed in sectors with significant impact on economic development and ensuring sustainable economic growth such as education, health, environment and fiscal control. </a:t>
            </a:r>
          </a:p>
        </p:txBody>
      </p:sp>
    </p:spTree>
    <p:extLst>
      <p:ext uri="{BB962C8B-B14F-4D97-AF65-F5344CB8AC3E}">
        <p14:creationId xmlns:p14="http://schemas.microsoft.com/office/powerpoint/2010/main" val="255435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xmlns="" id="{1D6FE538-2311-4065-976F-4BE902626094}"/>
              </a:ext>
            </a:extLst>
          </p:cNvPr>
          <p:cNvSpPr>
            <a:spLocks noGrp="1"/>
          </p:cNvSpPr>
          <p:nvPr>
            <p:ph type="ftr" sz="quarter" idx="10"/>
          </p:nvPr>
        </p:nvSpPr>
        <p:spPr/>
        <p:txBody>
          <a:bodyPr/>
          <a:lstStyle>
            <a:lvl1pPr>
              <a:defRPr/>
            </a:lvl1pPr>
          </a:lstStyle>
          <a:p>
            <a:r>
              <a:rPr lang="en-US" dirty="0" smtClean="0"/>
              <a:t>www.financa.gov.al</a:t>
            </a:r>
            <a:endParaRPr lang="en-US" dirty="0"/>
          </a:p>
        </p:txBody>
      </p:sp>
      <p:sp>
        <p:nvSpPr>
          <p:cNvPr id="6" name="Slide Number Placeholder 5">
            <a:extLst>
              <a:ext uri="{FF2B5EF4-FFF2-40B4-BE49-F238E27FC236}">
                <a16:creationId xmlns:a16="http://schemas.microsoft.com/office/drawing/2014/main" xmlns="" id="{F2040447-BBDA-4C18-B81B-B5DA1D4FA85B}"/>
              </a:ext>
            </a:extLst>
          </p:cNvPr>
          <p:cNvSpPr>
            <a:spLocks noGrp="1"/>
          </p:cNvSpPr>
          <p:nvPr>
            <p:ph type="sldNum" sz="quarter" idx="11"/>
          </p:nvPr>
        </p:nvSpPr>
        <p:spPr/>
        <p:txBody>
          <a:bodyPr/>
          <a:lstStyle/>
          <a:p>
            <a:fld id="{FEA1243F-3000-4347-94A4-FBDEAD3122CB}" type="slidenum">
              <a:rPr lang="en-US" smtClean="0"/>
              <a:pPr/>
              <a:t>4</a:t>
            </a:fld>
            <a:endParaRPr lang="en-US" dirty="0"/>
          </a:p>
        </p:txBody>
      </p:sp>
      <p:graphicFrame>
        <p:nvGraphicFramePr>
          <p:cNvPr id="8" name="Content Placeholder 3" descr="list smart graphic design">
            <a:extLst>
              <a:ext uri="{FF2B5EF4-FFF2-40B4-BE49-F238E27FC236}">
                <a16:creationId xmlns:a16="http://schemas.microsoft.com/office/drawing/2014/main" xmlns="" id="{598C553F-4143-4A91-9E18-950B2D9198C3}"/>
              </a:ext>
            </a:extLst>
          </p:cNvPr>
          <p:cNvGraphicFramePr>
            <a:graphicFrameLocks/>
          </p:cNvGraphicFramePr>
          <p:nvPr>
            <p:extLst>
              <p:ext uri="{D42A27DB-BD31-4B8C-83A1-F6EECF244321}">
                <p14:modId xmlns:p14="http://schemas.microsoft.com/office/powerpoint/2010/main" val="4248627567"/>
              </p:ext>
            </p:extLst>
          </p:nvPr>
        </p:nvGraphicFramePr>
        <p:xfrm>
          <a:off x="609600" y="1828800"/>
          <a:ext cx="772668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76200" y="381198"/>
            <a:ext cx="5943600" cy="675926"/>
          </a:xfrm>
        </p:spPr>
        <p:txBody>
          <a:bodyPr/>
          <a:lstStyle/>
          <a:p>
            <a:r>
              <a:rPr lang="en-US" sz="2200" dirty="0" smtClean="0"/>
              <a:t>CONCESSION/PPP CONTRACTS SIGNED</a:t>
            </a:r>
            <a:endParaRPr lang="en-US" sz="2200" dirty="0"/>
          </a:p>
        </p:txBody>
      </p:sp>
      <p:graphicFrame>
        <p:nvGraphicFramePr>
          <p:cNvPr id="7" name="Chart 6"/>
          <p:cNvGraphicFramePr>
            <a:graphicFrameLocks/>
          </p:cNvGraphicFramePr>
          <p:nvPr>
            <p:extLst>
              <p:ext uri="{D42A27DB-BD31-4B8C-83A1-F6EECF244321}">
                <p14:modId xmlns:p14="http://schemas.microsoft.com/office/powerpoint/2010/main" val="1810695920"/>
              </p:ext>
            </p:extLst>
          </p:nvPr>
        </p:nvGraphicFramePr>
        <p:xfrm>
          <a:off x="0" y="1447800"/>
          <a:ext cx="4572000" cy="4724400"/>
        </p:xfrm>
        <a:graphic>
          <a:graphicData uri="http://schemas.openxmlformats.org/drawingml/2006/chart">
            <c:chart xmlns:c="http://schemas.openxmlformats.org/drawingml/2006/chart" xmlns:r="http://schemas.openxmlformats.org/officeDocument/2006/relationships" r:id="rId8"/>
          </a:graphicData>
        </a:graphic>
      </p:graphicFrame>
      <p:sp>
        <p:nvSpPr>
          <p:cNvPr id="9" name="Text Placeholder 2"/>
          <p:cNvSpPr txBox="1">
            <a:spLocks/>
          </p:cNvSpPr>
          <p:nvPr/>
        </p:nvSpPr>
        <p:spPr>
          <a:xfrm>
            <a:off x="4572001" y="1600200"/>
            <a:ext cx="4419599" cy="4876283"/>
          </a:xfrm>
          <a:prstGeom prst="rect">
            <a:avLst/>
          </a:prstGeom>
        </p:spPr>
        <p:txBody>
          <a:bodyPr vert="horz" lIns="0" tIns="137160" rIns="0" bIns="0" rtlCol="0">
            <a:normAutofit/>
          </a:bodyPr>
          <a:lst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3838" marR="0" lvl="0" indent="-223838" algn="just" defTabSz="914314" rtl="0" eaLnBrk="1" fontAlgn="auto" latinLnBrk="0" hangingPunct="1">
              <a:lnSpc>
                <a:spcPct val="100000"/>
              </a:lnSpc>
              <a:spcBef>
                <a:spcPts val="2400"/>
              </a:spcBef>
              <a:spcAft>
                <a:spcPts val="0"/>
              </a:spcAft>
              <a:buClr>
                <a:srgbClr val="009CDE"/>
              </a:buClr>
              <a:buSzPct val="110000"/>
              <a:buFont typeface="Arial" panose="020B0604020202020204" pitchFamily="34" charset="0"/>
              <a:buChar char="•"/>
              <a:tabLst/>
              <a:defRPr/>
            </a:pPr>
            <a:r>
              <a:rPr kumimoji="0" lang="en-US" sz="1400" b="1" i="0" u="none" strike="noStrike" kern="1200" cap="none" spc="0" normalizeH="0" baseline="0" noProof="0" dirty="0" smtClean="0">
                <a:ln>
                  <a:noFill/>
                </a:ln>
                <a:solidFill>
                  <a:srgbClr val="000000"/>
                </a:solidFill>
                <a:effectLst/>
                <a:uLnTx/>
                <a:uFillTx/>
                <a:latin typeface="Arial" panose="020B0604020202020204"/>
              </a:rPr>
              <a:t>In 2020, the total number of concession / PPPs contracts </a:t>
            </a:r>
            <a:r>
              <a:rPr kumimoji="0" lang="en-US" sz="1400" b="0" i="0" u="none" strike="noStrike" kern="1200" cap="none" spc="0" normalizeH="0" baseline="0" noProof="0" dirty="0" smtClean="0">
                <a:ln>
                  <a:noFill/>
                </a:ln>
                <a:solidFill>
                  <a:srgbClr val="000000"/>
                </a:solidFill>
                <a:effectLst/>
                <a:uLnTx/>
                <a:uFillTx/>
                <a:latin typeface="Arial" panose="020B0604020202020204"/>
              </a:rPr>
              <a:t>= </a:t>
            </a:r>
            <a:r>
              <a:rPr kumimoji="0" lang="en-US" sz="1400" b="1" i="0" u="none" strike="noStrike" kern="1200" cap="none" spc="0" normalizeH="0" baseline="0" noProof="0" dirty="0" smtClean="0">
                <a:ln>
                  <a:noFill/>
                </a:ln>
                <a:solidFill>
                  <a:srgbClr val="DA281C"/>
                </a:solidFill>
                <a:effectLst/>
                <a:uLnTx/>
                <a:uFillTx/>
                <a:latin typeface="Arial" panose="020B0604020202020204"/>
              </a:rPr>
              <a:t>226 (35 % of GDP for 2020). </a:t>
            </a:r>
          </a:p>
          <a:p>
            <a:pPr marL="223838" marR="0" lvl="0" indent="-223838" algn="just" defTabSz="914314" rtl="0" eaLnBrk="1" fontAlgn="auto" latinLnBrk="0" hangingPunct="1">
              <a:lnSpc>
                <a:spcPct val="100000"/>
              </a:lnSpc>
              <a:spcBef>
                <a:spcPts val="2400"/>
              </a:spcBef>
              <a:spcAft>
                <a:spcPts val="0"/>
              </a:spcAft>
              <a:buClr>
                <a:srgbClr val="009CDE"/>
              </a:buClr>
              <a:buSzPct val="110000"/>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a:rPr>
              <a:t>There are </a:t>
            </a:r>
            <a:r>
              <a:rPr kumimoji="0" lang="en-US" sz="1400" b="1" i="0" u="none" strike="noStrike" kern="1200" cap="none" spc="0" normalizeH="0" baseline="0" noProof="0" dirty="0" smtClean="0">
                <a:ln>
                  <a:noFill/>
                </a:ln>
                <a:solidFill>
                  <a:srgbClr val="78BE20">
                    <a:lumMod val="50000"/>
                  </a:srgbClr>
                </a:solidFill>
                <a:effectLst/>
                <a:uLnTx/>
                <a:uFillTx/>
                <a:latin typeface="Arial" panose="020B0604020202020204"/>
              </a:rPr>
              <a:t>14 government funded</a:t>
            </a:r>
            <a:r>
              <a:rPr kumimoji="0" lang="en-US" sz="1400" b="1" i="0" u="none" strike="noStrike" kern="1200" cap="none" spc="0" normalizeH="0" baseline="0" noProof="0" dirty="0" smtClean="0">
                <a:ln>
                  <a:noFill/>
                </a:ln>
                <a:solidFill>
                  <a:srgbClr val="000000"/>
                </a:solidFill>
                <a:effectLst/>
                <a:uLnTx/>
                <a:uFillTx/>
                <a:latin typeface="Arial" panose="020B0604020202020204"/>
              </a:rPr>
              <a:t>, </a:t>
            </a:r>
            <a:r>
              <a:rPr kumimoji="0" lang="en-US" sz="1400" b="0" i="0" u="none" strike="noStrike" kern="1200" cap="none" spc="0" normalizeH="0" baseline="0" noProof="0" dirty="0" smtClean="0">
                <a:ln>
                  <a:noFill/>
                </a:ln>
                <a:solidFill>
                  <a:srgbClr val="000000"/>
                </a:solidFill>
                <a:effectLst/>
                <a:uLnTx/>
                <a:uFillTx/>
                <a:latin typeface="Arial" panose="020B0604020202020204"/>
              </a:rPr>
              <a:t>and</a:t>
            </a:r>
            <a:r>
              <a:rPr kumimoji="0" lang="en-US" sz="1400" b="1" i="0" u="none" strike="noStrike" kern="1200" cap="none" spc="0" normalizeH="0" baseline="0" noProof="0" dirty="0" smtClean="0">
                <a:ln>
                  <a:noFill/>
                </a:ln>
                <a:solidFill>
                  <a:srgbClr val="000000"/>
                </a:solidFill>
                <a:effectLst/>
                <a:uLnTx/>
                <a:uFillTx/>
                <a:latin typeface="Arial" panose="020B0604020202020204"/>
              </a:rPr>
              <a:t>  </a:t>
            </a:r>
            <a:r>
              <a:rPr kumimoji="0" lang="en-US" sz="1400" b="1" i="0" u="none" strike="noStrike" kern="1200" cap="none" spc="0" normalizeH="0" baseline="0" noProof="0" dirty="0" smtClean="0">
                <a:ln>
                  <a:noFill/>
                </a:ln>
                <a:solidFill>
                  <a:srgbClr val="00B0B9">
                    <a:lumMod val="50000"/>
                  </a:srgbClr>
                </a:solidFill>
                <a:effectLst/>
                <a:uLnTx/>
                <a:uFillTx/>
                <a:latin typeface="Arial" panose="020B0604020202020204"/>
              </a:rPr>
              <a:t>212 user  funded </a:t>
            </a:r>
            <a:r>
              <a:rPr kumimoji="0" lang="en-US" sz="1400" b="0" i="0" u="none" strike="noStrike" kern="1200" cap="none" spc="0" normalizeH="0" baseline="0" noProof="0" dirty="0" smtClean="0">
                <a:ln>
                  <a:noFill/>
                </a:ln>
                <a:solidFill>
                  <a:srgbClr val="000000"/>
                </a:solidFill>
                <a:effectLst/>
                <a:uLnTx/>
                <a:uFillTx/>
                <a:latin typeface="Arial" panose="020B0604020202020204"/>
              </a:rPr>
              <a:t>Concession/PPP Contracts.</a:t>
            </a:r>
          </a:p>
          <a:p>
            <a:pPr marL="223838" marR="0" lvl="0" indent="-223838" algn="just" defTabSz="914314" rtl="0" eaLnBrk="1" fontAlgn="auto" latinLnBrk="0" hangingPunct="1">
              <a:lnSpc>
                <a:spcPct val="100000"/>
              </a:lnSpc>
              <a:spcBef>
                <a:spcPts val="2400"/>
              </a:spcBef>
              <a:spcAft>
                <a:spcPts val="0"/>
              </a:spcAft>
              <a:buClr>
                <a:srgbClr val="009CDE"/>
              </a:buClr>
              <a:buSzPct val="110000"/>
              <a:buFont typeface="Arial" panose="020B0604020202020204" pitchFamily="34" charset="0"/>
              <a:buChar char="•"/>
              <a:tabLst/>
              <a:defRPr/>
            </a:pPr>
            <a:r>
              <a:rPr kumimoji="0" lang="en-US" sz="1400" b="1" i="0" u="none" strike="noStrike" kern="1200" cap="none" spc="0" normalizeH="0" baseline="0" noProof="0" dirty="0" smtClean="0">
                <a:ln>
                  <a:noFill/>
                </a:ln>
                <a:solidFill>
                  <a:srgbClr val="004C97">
                    <a:lumMod val="75000"/>
                  </a:srgbClr>
                </a:solidFill>
                <a:effectLst/>
                <a:uLnTx/>
                <a:uFillTx/>
                <a:latin typeface="Arial" panose="020B0604020202020204"/>
              </a:rPr>
              <a:t>17 % </a:t>
            </a:r>
            <a:r>
              <a:rPr kumimoji="0" lang="en-US" sz="1400" b="0" i="0" u="none" strike="noStrike" kern="1200" cap="none" spc="0" normalizeH="0" baseline="0" noProof="0" dirty="0" smtClean="0">
                <a:ln>
                  <a:noFill/>
                </a:ln>
                <a:solidFill>
                  <a:srgbClr val="000000"/>
                </a:solidFill>
                <a:effectLst/>
                <a:uLnTx/>
                <a:uFillTx/>
                <a:latin typeface="Arial" panose="020B0604020202020204"/>
              </a:rPr>
              <a:t>of the contracts approved in total are </a:t>
            </a:r>
            <a:r>
              <a:rPr kumimoji="0" lang="en-US" sz="1400" b="1" i="0" u="none" strike="noStrike" kern="1200" cap="none" spc="0" normalizeH="0" baseline="0" noProof="0" dirty="0" smtClean="0">
                <a:ln>
                  <a:noFill/>
                </a:ln>
                <a:solidFill>
                  <a:srgbClr val="004C97">
                    <a:lumMod val="75000"/>
                  </a:srgbClr>
                </a:solidFill>
                <a:effectLst/>
                <a:uLnTx/>
                <a:uFillTx/>
                <a:latin typeface="Arial" panose="020B0604020202020204"/>
              </a:rPr>
              <a:t>solicited proposal </a:t>
            </a:r>
            <a:r>
              <a:rPr kumimoji="0" lang="en-US" sz="1400" b="0" i="0" u="none" strike="noStrike" kern="1200" cap="none" spc="0" normalizeH="0" baseline="0" noProof="0" dirty="0" smtClean="0">
                <a:ln>
                  <a:noFill/>
                </a:ln>
                <a:solidFill>
                  <a:srgbClr val="000000"/>
                </a:solidFill>
                <a:effectLst/>
                <a:uLnTx/>
                <a:uFillTx/>
                <a:latin typeface="Arial" panose="020B0604020202020204"/>
              </a:rPr>
              <a:t>by the contracting authorities. </a:t>
            </a:r>
            <a:r>
              <a:rPr kumimoji="0" lang="en-US" sz="1400" b="1" i="0" u="none" strike="noStrike" kern="1200" cap="none" spc="0" normalizeH="0" baseline="0" noProof="0" dirty="0" smtClean="0">
                <a:ln>
                  <a:noFill/>
                </a:ln>
                <a:solidFill>
                  <a:srgbClr val="78BE20">
                    <a:lumMod val="50000"/>
                  </a:srgbClr>
                </a:solidFill>
                <a:effectLst/>
                <a:uLnTx/>
                <a:uFillTx/>
                <a:latin typeface="Arial" panose="020B0604020202020204"/>
              </a:rPr>
              <a:t>83 %</a:t>
            </a:r>
            <a:r>
              <a:rPr kumimoji="0" lang="en-US" sz="1400" b="0" i="0" u="none" strike="noStrike" kern="1200" cap="none" spc="0" normalizeH="0" baseline="0" noProof="0" dirty="0" smtClean="0">
                <a:ln>
                  <a:noFill/>
                </a:ln>
                <a:solidFill>
                  <a:srgbClr val="000000"/>
                </a:solidFill>
                <a:effectLst/>
                <a:uLnTx/>
                <a:uFillTx/>
                <a:latin typeface="Arial" panose="020B0604020202020204"/>
              </a:rPr>
              <a:t> are </a:t>
            </a:r>
            <a:r>
              <a:rPr kumimoji="0" lang="en-US" sz="1400" b="1" i="0" u="none" strike="noStrike" kern="1200" cap="none" spc="0" normalizeH="0" baseline="0" noProof="0" dirty="0" smtClean="0">
                <a:ln>
                  <a:noFill/>
                </a:ln>
                <a:solidFill>
                  <a:srgbClr val="78BE20">
                    <a:lumMod val="50000"/>
                  </a:srgbClr>
                </a:solidFill>
                <a:effectLst/>
                <a:uLnTx/>
                <a:uFillTx/>
                <a:latin typeface="Arial" panose="020B0604020202020204"/>
              </a:rPr>
              <a:t>unsolicited proposal</a:t>
            </a:r>
            <a:r>
              <a:rPr kumimoji="0" lang="en-US" sz="1400" b="0" i="0" u="none" strike="noStrike" kern="1200" cap="none" spc="0" normalizeH="0" baseline="0" noProof="0" dirty="0" smtClean="0">
                <a:ln>
                  <a:noFill/>
                </a:ln>
                <a:solidFill>
                  <a:srgbClr val="000000"/>
                </a:solidFill>
                <a:effectLst/>
                <a:uLnTx/>
                <a:uFillTx/>
                <a:latin typeface="Arial" panose="020B0604020202020204"/>
              </a:rPr>
              <a:t>.</a:t>
            </a:r>
          </a:p>
          <a:p>
            <a:pPr marL="223838" marR="0" lvl="0" indent="-223838" algn="just" defTabSz="914314" rtl="0" eaLnBrk="1" fontAlgn="auto" latinLnBrk="0" hangingPunct="1">
              <a:lnSpc>
                <a:spcPct val="100000"/>
              </a:lnSpc>
              <a:spcBef>
                <a:spcPts val="2400"/>
              </a:spcBef>
              <a:spcAft>
                <a:spcPts val="0"/>
              </a:spcAft>
              <a:buClr>
                <a:srgbClr val="009CDE"/>
              </a:buClr>
              <a:buSzPct val="110000"/>
              <a:buFont typeface="Arial" panose="020B0604020202020204" pitchFamily="34" charset="0"/>
              <a:buChar char="•"/>
              <a:tabLst/>
              <a:defRPr/>
            </a:pPr>
            <a:r>
              <a:rPr kumimoji="0" lang="en-US" sz="1400" b="0" i="0" u="none" strike="noStrike" kern="1200" cap="none" spc="0" normalizeH="0" baseline="0" noProof="0" dirty="0" smtClean="0">
                <a:ln>
                  <a:noFill/>
                </a:ln>
                <a:solidFill>
                  <a:srgbClr val="000000"/>
                </a:solidFill>
                <a:effectLst/>
                <a:uLnTx/>
                <a:uFillTx/>
                <a:latin typeface="Arial" panose="020B0604020202020204"/>
              </a:rPr>
              <a:t>The amended law ‘For Concession/PPPs’ </a:t>
            </a:r>
            <a:r>
              <a:rPr kumimoji="0" lang="en-US" sz="1400" b="0" i="0" u="none" strike="noStrike" kern="1200" cap="none" spc="0" normalizeH="0" baseline="0" noProof="0" dirty="0" smtClean="0">
                <a:ln>
                  <a:noFill/>
                </a:ln>
                <a:solidFill>
                  <a:srgbClr val="004C97">
                    <a:lumMod val="75000"/>
                  </a:srgbClr>
                </a:solidFill>
                <a:effectLst/>
                <a:uLnTx/>
                <a:uFillTx/>
                <a:latin typeface="Arial" panose="020B0604020202020204"/>
              </a:rPr>
              <a:t>has removed unsolicited proposals for roads and restricted the use of unsolicited proposals for the distribution of ports, airports, the generation and distribution of electricity or heat, and the distribution of natural gas</a:t>
            </a:r>
            <a:r>
              <a:rPr kumimoji="0" lang="en-US" sz="1400" b="0" i="0" u="none" strike="noStrike" kern="1200" cap="none" spc="0" normalizeH="0" baseline="0" noProof="0" dirty="0" smtClean="0">
                <a:ln>
                  <a:noFill/>
                </a:ln>
                <a:solidFill>
                  <a:srgbClr val="000000"/>
                </a:solidFill>
                <a:effectLst/>
                <a:uLnTx/>
                <a:uFillTx/>
                <a:latin typeface="Arial" panose="020B0604020202020204"/>
              </a:rPr>
              <a:t>.  This has been emphasized by the various missions of the World Bank and the IMF in the previous meetings held at the Ministry of Finance and Economy and various state institutions. </a:t>
            </a:r>
          </a:p>
          <a:p>
            <a:pPr marL="223838" marR="0" lvl="0" indent="-223838" algn="l" defTabSz="914314" rtl="0" eaLnBrk="1" fontAlgn="auto" latinLnBrk="0" hangingPunct="1">
              <a:lnSpc>
                <a:spcPct val="100000"/>
              </a:lnSpc>
              <a:spcBef>
                <a:spcPts val="2400"/>
              </a:spcBef>
              <a:spcAft>
                <a:spcPts val="0"/>
              </a:spcAft>
              <a:buClr>
                <a:srgbClr val="009CDE"/>
              </a:buClr>
              <a:buSzPct val="110000"/>
              <a:buFont typeface="Arial" panose="020B0604020202020204" pitchFamily="34" charset="0"/>
              <a:buChar char="•"/>
              <a:tabLst/>
              <a:defRPr/>
            </a:pPr>
            <a:endParaRPr kumimoji="0" lang="en-US" sz="2400" b="1" i="0" u="none" strike="noStrike" kern="1200" cap="none" spc="0" normalizeH="0" baseline="0" noProof="0" dirty="0" smtClean="0">
              <a:ln>
                <a:noFill/>
              </a:ln>
              <a:solidFill>
                <a:srgbClr val="000000"/>
              </a:solidFill>
              <a:effectLst/>
              <a:uLnTx/>
              <a:uFillTx/>
              <a:latin typeface="Arial" panose="020B0604020202020204"/>
            </a:endParaRPr>
          </a:p>
          <a:p>
            <a:pPr marL="0" marR="0" lvl="0" indent="0" algn="l" defTabSz="914314" rtl="0" eaLnBrk="1" fontAlgn="auto" latinLnBrk="0" hangingPunct="1">
              <a:lnSpc>
                <a:spcPct val="100000"/>
              </a:lnSpc>
              <a:spcBef>
                <a:spcPts val="2400"/>
              </a:spcBef>
              <a:spcAft>
                <a:spcPts val="0"/>
              </a:spcAft>
              <a:buClr>
                <a:srgbClr val="009CDE"/>
              </a:buClr>
              <a:buSzPct val="110000"/>
              <a:buFont typeface="Wingdings" charset="2"/>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365395"/>
            <a:ext cx="5257800" cy="799306"/>
          </a:xfrm>
        </p:spPr>
        <p:txBody>
          <a:bodyPr/>
          <a:lstStyle/>
          <a:p>
            <a:r>
              <a:rPr lang="en-US" sz="2800" dirty="0" smtClean="0"/>
              <a:t>INVESTMENT VALUE TO GDP</a:t>
            </a:r>
            <a:endParaRPr lang="en-US" sz="2800" dirty="0"/>
          </a:p>
        </p:txBody>
      </p:sp>
      <p:pic>
        <p:nvPicPr>
          <p:cNvPr id="6" name="Content Placeholder 5"/>
          <p:cNvPicPr>
            <a:picLocks noGrp="1" noChangeAspect="1"/>
          </p:cNvPicPr>
          <p:nvPr>
            <p:ph idx="1"/>
          </p:nvPr>
        </p:nvPicPr>
        <p:blipFill>
          <a:blip r:embed="rId3"/>
          <a:stretch>
            <a:fillRect/>
          </a:stretch>
        </p:blipFill>
        <p:spPr>
          <a:xfrm>
            <a:off x="609600" y="1600200"/>
            <a:ext cx="7925487" cy="3048000"/>
          </a:xfrm>
          <a:prstGeom prst="rect">
            <a:avLst/>
          </a:prstGeom>
        </p:spPr>
      </p:pic>
      <p:sp>
        <p:nvSpPr>
          <p:cNvPr id="4" name="Footer Placeholder 4">
            <a:extLst>
              <a:ext uri="{FF2B5EF4-FFF2-40B4-BE49-F238E27FC236}">
                <a16:creationId xmlns:a16="http://schemas.microsoft.com/office/drawing/2014/main" xmlns="" id="{2B71AD4F-48C0-4EF8-AFA6-7E2673DF9DFA}"/>
              </a:ext>
            </a:extLst>
          </p:cNvPr>
          <p:cNvSpPr>
            <a:spLocks noGrp="1"/>
          </p:cNvSpPr>
          <p:nvPr>
            <p:ph type="ftr" sz="quarter" idx="11"/>
          </p:nvPr>
        </p:nvSpPr>
        <p:spPr/>
        <p:txBody>
          <a:bodyPr/>
          <a:lstStyle>
            <a:lvl1pPr>
              <a:defRPr/>
            </a:lvl1pPr>
          </a:lstStyle>
          <a:p>
            <a:r>
              <a:rPr lang="en-US" dirty="0" smtClean="0"/>
              <a:t>www.financa.gov.al</a:t>
            </a:r>
            <a:endParaRPr lang="en-US" dirty="0"/>
          </a:p>
        </p:txBody>
      </p:sp>
      <p:sp>
        <p:nvSpPr>
          <p:cNvPr id="5" name="Slide Number Placeholder 5">
            <a:extLst>
              <a:ext uri="{FF2B5EF4-FFF2-40B4-BE49-F238E27FC236}">
                <a16:creationId xmlns:a16="http://schemas.microsoft.com/office/drawing/2014/main" xmlns="" id="{D7506178-583F-4423-9987-AE775F9EA36C}"/>
              </a:ext>
            </a:extLst>
          </p:cNvPr>
          <p:cNvSpPr>
            <a:spLocks noGrp="1"/>
          </p:cNvSpPr>
          <p:nvPr>
            <p:ph type="sldNum" sz="quarter" idx="12"/>
          </p:nvPr>
        </p:nvSpPr>
        <p:spPr/>
        <p:txBody>
          <a:bodyPr/>
          <a:lstStyle/>
          <a:p>
            <a:fld id="{FEA1243F-3000-4347-94A4-FBDEAD3122CB}" type="slidenum">
              <a:rPr lang="en-US" smtClean="0"/>
              <a:pPr/>
              <a:t>5</a:t>
            </a:fld>
            <a:endParaRPr lang="en-US" dirty="0"/>
          </a:p>
        </p:txBody>
      </p:sp>
      <p:sp>
        <p:nvSpPr>
          <p:cNvPr id="7" name="Rectangle 6"/>
          <p:cNvSpPr/>
          <p:nvPr/>
        </p:nvSpPr>
        <p:spPr>
          <a:xfrm>
            <a:off x="1295400" y="4876800"/>
            <a:ext cx="7010400" cy="830997"/>
          </a:xfrm>
          <a:prstGeom prst="rect">
            <a:avLst/>
          </a:prstGeom>
        </p:spPr>
        <p:txBody>
          <a:bodyPr wrap="square">
            <a:spAutoFit/>
          </a:bodyPr>
          <a:lstStyle/>
          <a:p>
            <a:pPr marL="285750" indent="-285750" algn="just">
              <a:buFont typeface="Arial" panose="020B0604020202020204" pitchFamily="34" charset="0"/>
              <a:buChar char="•"/>
            </a:pPr>
            <a:r>
              <a:rPr lang="en-US" sz="1600" dirty="0">
                <a:solidFill>
                  <a:schemeClr val="bg1"/>
                </a:solidFill>
              </a:rPr>
              <a:t>The cumulative investment weight for concession / PPP projects to GDP has been increasing over the years, and currently this portfolio accounts for about 35% of GDP for 2020.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152400" y="365395"/>
            <a:ext cx="5638800" cy="799306"/>
          </a:xfrm>
        </p:spPr>
        <p:txBody>
          <a:bodyPr/>
          <a:lstStyle/>
          <a:p>
            <a:r>
              <a:rPr lang="en-US" sz="2000" dirty="0" smtClean="0"/>
              <a:t>CONTRACTS BY CONTRACTING AUTHORITY</a:t>
            </a:r>
            <a:endParaRPr lang="en-US" sz="2000" dirty="0"/>
          </a:p>
        </p:txBody>
      </p:sp>
      <p:sp>
        <p:nvSpPr>
          <p:cNvPr id="5" name="Footer Placeholder 4">
            <a:extLst>
              <a:ext uri="{FF2B5EF4-FFF2-40B4-BE49-F238E27FC236}">
                <a16:creationId xmlns:a16="http://schemas.microsoft.com/office/drawing/2014/main" xmlns="" id="{3E5AF986-4785-4968-99BD-3CA68F0E83A0}"/>
              </a:ext>
            </a:extLst>
          </p:cNvPr>
          <p:cNvSpPr>
            <a:spLocks noGrp="1"/>
          </p:cNvSpPr>
          <p:nvPr>
            <p:ph type="ftr" sz="quarter" idx="11"/>
          </p:nvPr>
        </p:nvSpPr>
        <p:spPr/>
        <p:txBody>
          <a:bodyPr/>
          <a:lstStyle>
            <a:lvl1pPr>
              <a:defRPr/>
            </a:lvl1pPr>
          </a:lstStyle>
          <a:p>
            <a:r>
              <a:rPr lang="en-US" dirty="0" smtClean="0"/>
              <a:t>www.financa.gov.al</a:t>
            </a:r>
            <a:endParaRPr lang="en-US" dirty="0"/>
          </a:p>
        </p:txBody>
      </p:sp>
      <p:sp>
        <p:nvSpPr>
          <p:cNvPr id="6" name="Slide Number Placeholder 5">
            <a:extLst>
              <a:ext uri="{FF2B5EF4-FFF2-40B4-BE49-F238E27FC236}">
                <a16:creationId xmlns:a16="http://schemas.microsoft.com/office/drawing/2014/main" xmlns="" id="{F1415E19-0A19-48F5-975B-046833778EC7}"/>
              </a:ext>
            </a:extLst>
          </p:cNvPr>
          <p:cNvSpPr>
            <a:spLocks noGrp="1"/>
          </p:cNvSpPr>
          <p:nvPr>
            <p:ph type="sldNum" sz="quarter" idx="12"/>
          </p:nvPr>
        </p:nvSpPr>
        <p:spPr/>
        <p:txBody>
          <a:bodyPr/>
          <a:lstStyle/>
          <a:p>
            <a:fld id="{FEA1243F-3000-4347-94A4-FBDEAD3122CB}" type="slidenum">
              <a:rPr lang="en-US" smtClean="0"/>
              <a:pPr/>
              <a:t>6</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759264865"/>
              </p:ext>
            </p:extLst>
          </p:nvPr>
        </p:nvGraphicFramePr>
        <p:xfrm>
          <a:off x="838200" y="1600200"/>
          <a:ext cx="71628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295400" y="5105400"/>
            <a:ext cx="6705600" cy="1077218"/>
          </a:xfrm>
          <a:prstGeom prst="rect">
            <a:avLst/>
          </a:prstGeom>
        </p:spPr>
        <p:txBody>
          <a:bodyPr wrap="square">
            <a:spAutoFit/>
          </a:bodyPr>
          <a:lstStyle/>
          <a:p>
            <a:pPr marL="285750" indent="-285750" algn="just">
              <a:buFont typeface="Arial" panose="020B0604020202020204" pitchFamily="34" charset="0"/>
              <a:buChar char="•"/>
            </a:pPr>
            <a:r>
              <a:rPr lang="en-US" sz="1600" dirty="0" smtClean="0">
                <a:solidFill>
                  <a:schemeClr val="bg1"/>
                </a:solidFill>
              </a:rPr>
              <a:t>The Contracting Authority that has the majority of signed contracts is Ministry of Infrastructure and Energy and the </a:t>
            </a:r>
            <a:r>
              <a:rPr lang="en-US" sz="1600" dirty="0">
                <a:solidFill>
                  <a:schemeClr val="bg1"/>
                </a:solidFill>
              </a:rPr>
              <a:t>sector that has the largest share of contracts in number and value is the energy sector with 186 contracts, worth </a:t>
            </a:r>
            <a:r>
              <a:rPr lang="en-US" sz="1600" dirty="0" smtClean="0">
                <a:solidFill>
                  <a:schemeClr val="bg1"/>
                </a:solidFill>
              </a:rPr>
              <a:t>419.4 billion ALL.</a:t>
            </a:r>
            <a:endParaRPr lang="en-US" sz="16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533400" y="416676"/>
            <a:ext cx="4943476" cy="1371402"/>
          </a:xfrm>
        </p:spPr>
        <p:txBody>
          <a:bodyPr/>
          <a:lstStyle/>
          <a:p>
            <a:r>
              <a:rPr lang="en-US" sz="2800" dirty="0" smtClean="0"/>
              <a:t>ROLE OF MINISTRY OF FINANCE AND ECONOMY</a:t>
            </a:r>
            <a:endParaRPr lang="en-US" sz="2800" dirty="0"/>
          </a:p>
        </p:txBody>
      </p:sp>
      <p:sp>
        <p:nvSpPr>
          <p:cNvPr id="4" name="Footer Placeholder 4">
            <a:extLst>
              <a:ext uri="{FF2B5EF4-FFF2-40B4-BE49-F238E27FC236}">
                <a16:creationId xmlns:a16="http://schemas.microsoft.com/office/drawing/2014/main" xmlns="" id="{1959AD99-6BDF-4994-BB96-51E4881985D2}"/>
              </a:ext>
            </a:extLst>
          </p:cNvPr>
          <p:cNvSpPr>
            <a:spLocks noGrp="1"/>
          </p:cNvSpPr>
          <p:nvPr>
            <p:ph type="ftr" sz="quarter" idx="10"/>
          </p:nvPr>
        </p:nvSpPr>
        <p:spPr/>
        <p:txBody>
          <a:bodyPr/>
          <a:lstStyle>
            <a:lvl1pPr>
              <a:defRPr/>
            </a:lvl1pPr>
          </a:lstStyle>
          <a:p>
            <a:r>
              <a:rPr lang="en-US" dirty="0" smtClean="0"/>
              <a:t>www.financa.gov.al</a:t>
            </a:r>
            <a:endParaRPr lang="en-US" dirty="0"/>
          </a:p>
        </p:txBody>
      </p:sp>
      <p:sp>
        <p:nvSpPr>
          <p:cNvPr id="5" name="Slide Number Placeholder 5">
            <a:extLst>
              <a:ext uri="{FF2B5EF4-FFF2-40B4-BE49-F238E27FC236}">
                <a16:creationId xmlns:a16="http://schemas.microsoft.com/office/drawing/2014/main" xmlns="" id="{63114880-DADC-4F85-86A5-B5EC46980DB7}"/>
              </a:ext>
            </a:extLst>
          </p:cNvPr>
          <p:cNvSpPr>
            <a:spLocks noGrp="1"/>
          </p:cNvSpPr>
          <p:nvPr>
            <p:ph type="sldNum" sz="quarter" idx="11"/>
          </p:nvPr>
        </p:nvSpPr>
        <p:spPr/>
        <p:txBody>
          <a:bodyPr/>
          <a:lstStyle/>
          <a:p>
            <a:fld id="{FEA1243F-3000-4347-94A4-FBDEAD3122CB}" type="slidenum">
              <a:rPr lang="en-US" smtClean="0"/>
              <a:pPr/>
              <a:t>7</a:t>
            </a:fld>
            <a:endParaRPr lang="en-US" dirty="0"/>
          </a:p>
        </p:txBody>
      </p:sp>
      <p:sp>
        <p:nvSpPr>
          <p:cNvPr id="7" name="Rectangle 6"/>
          <p:cNvSpPr/>
          <p:nvPr/>
        </p:nvSpPr>
        <p:spPr>
          <a:xfrm>
            <a:off x="533400" y="1788078"/>
            <a:ext cx="7315200" cy="4455066"/>
          </a:xfrm>
          <a:prstGeom prst="rect">
            <a:avLst/>
          </a:prstGeom>
        </p:spPr>
        <p:txBody>
          <a:bodyPr wrap="square">
            <a:spAutoFit/>
          </a:bodyPr>
          <a:lstStyle/>
          <a:p>
            <a:pPr marL="171450" indent="-171450">
              <a:buFont typeface="Arial" panose="020B0604020202020204" pitchFamily="34" charset="0"/>
              <a:buChar char="•"/>
            </a:pPr>
            <a:r>
              <a:rPr lang="en-US" sz="1050" b="1" dirty="0">
                <a:solidFill>
                  <a:schemeClr val="accent1">
                    <a:lumMod val="75000"/>
                  </a:schemeClr>
                </a:solidFill>
              </a:rPr>
              <a:t>In project selection/appraisal and prioritization:</a:t>
            </a:r>
          </a:p>
          <a:p>
            <a:pPr algn="just"/>
            <a:r>
              <a:rPr lang="en-US" sz="1050" dirty="0">
                <a:solidFill>
                  <a:schemeClr val="bg1"/>
                </a:solidFill>
              </a:rPr>
              <a:t>The amended law no.50, dated 18/07/2019, aims to increase the control of the Ministry responsible for Finance during the preparation phase of the Concession / PPP projects, to keep under control the fiscal commitments undertaken by the Contracting Authorities in order to minimize their impact on the budget. </a:t>
            </a:r>
            <a:r>
              <a:rPr lang="en-US" sz="1050" dirty="0" smtClean="0">
                <a:solidFill>
                  <a:schemeClr val="bg1"/>
                </a:solidFill>
              </a:rPr>
              <a:t>The </a:t>
            </a:r>
            <a:r>
              <a:rPr lang="en-US" sz="1050" dirty="0">
                <a:solidFill>
                  <a:schemeClr val="bg1"/>
                </a:solidFill>
              </a:rPr>
              <a:t>Ministry responsible for Finance evaluates, approves concession/ PPP projects in relation to fiscal, individual or group implications for budget expenditures, budget deficit, public debt sustainability and contingent liabilities</a:t>
            </a:r>
            <a:r>
              <a:rPr lang="en-US" sz="1050" dirty="0" smtClean="0">
                <a:solidFill>
                  <a:schemeClr val="bg1"/>
                </a:solidFill>
              </a:rPr>
              <a:t>.</a:t>
            </a:r>
          </a:p>
          <a:p>
            <a:endParaRPr lang="en-US" sz="1050" dirty="0" smtClean="0">
              <a:solidFill>
                <a:schemeClr val="bg1"/>
              </a:solidFill>
            </a:endParaRPr>
          </a:p>
          <a:p>
            <a:pPr marL="171450" lvl="0" indent="-171450">
              <a:buFont typeface="Arial" panose="020B0604020202020204" pitchFamily="34" charset="0"/>
              <a:buChar char="•"/>
            </a:pPr>
            <a:r>
              <a:rPr lang="en-US" sz="1050" b="1" dirty="0">
                <a:solidFill>
                  <a:schemeClr val="accent1">
                    <a:lumMod val="75000"/>
                  </a:schemeClr>
                </a:solidFill>
              </a:rPr>
              <a:t>Project </a:t>
            </a:r>
            <a:r>
              <a:rPr lang="en-US" sz="1050" b="1" dirty="0" smtClean="0">
                <a:solidFill>
                  <a:schemeClr val="accent1">
                    <a:lumMod val="75000"/>
                  </a:schemeClr>
                </a:solidFill>
              </a:rPr>
              <a:t>approval:</a:t>
            </a:r>
            <a:r>
              <a:rPr lang="en-US" sz="1050" b="1" dirty="0" smtClean="0">
                <a:solidFill>
                  <a:schemeClr val="bg1"/>
                </a:solidFill>
              </a:rPr>
              <a:t> </a:t>
            </a:r>
          </a:p>
          <a:p>
            <a:pPr lvl="0" algn="just"/>
            <a:r>
              <a:rPr lang="en-US" sz="1050" dirty="0" smtClean="0">
                <a:solidFill>
                  <a:schemeClr val="bg1"/>
                </a:solidFill>
              </a:rPr>
              <a:t>Any </a:t>
            </a:r>
            <a:r>
              <a:rPr lang="en-US" sz="1050" dirty="0">
                <a:solidFill>
                  <a:schemeClr val="bg1"/>
                </a:solidFill>
              </a:rPr>
              <a:t>substantial change in the feasibility study phase of the project (which is reflected in draft-contract) but also in the concession / PPP contracts, should be evaluated and approved in advance by Ministry responsible for Finance</a:t>
            </a:r>
            <a:r>
              <a:rPr lang="en-US" sz="1050" dirty="0" smtClean="0">
                <a:solidFill>
                  <a:schemeClr val="bg1"/>
                </a:solidFill>
              </a:rPr>
              <a:t>.</a:t>
            </a:r>
          </a:p>
          <a:p>
            <a:pPr lvl="0"/>
            <a:endParaRPr lang="en-US" sz="1050" b="1" dirty="0">
              <a:solidFill>
                <a:schemeClr val="bg1"/>
              </a:solidFill>
            </a:endParaRPr>
          </a:p>
          <a:p>
            <a:pPr marL="171450" indent="-171450">
              <a:buFont typeface="Arial" panose="020B0604020202020204" pitchFamily="34" charset="0"/>
              <a:buChar char="•"/>
            </a:pPr>
            <a:r>
              <a:rPr lang="en-US" sz="1050" b="1" dirty="0">
                <a:solidFill>
                  <a:schemeClr val="accent1">
                    <a:lumMod val="75000"/>
                  </a:schemeClr>
                </a:solidFill>
              </a:rPr>
              <a:t>Fiscal risks monitoring: </a:t>
            </a:r>
            <a:endParaRPr lang="en-US" sz="1050" b="1" dirty="0" smtClean="0">
              <a:solidFill>
                <a:schemeClr val="accent1">
                  <a:lumMod val="75000"/>
                </a:schemeClr>
              </a:solidFill>
            </a:endParaRPr>
          </a:p>
          <a:p>
            <a:pPr algn="just"/>
            <a:r>
              <a:rPr lang="en-US" sz="1050" dirty="0" smtClean="0">
                <a:solidFill>
                  <a:schemeClr val="bg1"/>
                </a:solidFill>
              </a:rPr>
              <a:t>In </a:t>
            </a:r>
            <a:r>
              <a:rPr lang="en-US" sz="1050" dirty="0">
                <a:solidFill>
                  <a:schemeClr val="bg1"/>
                </a:solidFill>
              </a:rPr>
              <a:t>order to strengthen financial discipline and monitor fiscal and budgetary risks, including the risks arising from concession / PPP contracts, and to eliminate any unforeseen implications of the State Budget the Contracting Authorities report to the Concession/PPP Directorate </a:t>
            </a:r>
            <a:r>
              <a:rPr lang="en-US" sz="1050" dirty="0" smtClean="0">
                <a:solidFill>
                  <a:schemeClr val="bg1"/>
                </a:solidFill>
              </a:rPr>
              <a:t>according </a:t>
            </a:r>
            <a:r>
              <a:rPr lang="en-US" sz="1050" dirty="0">
                <a:solidFill>
                  <a:schemeClr val="bg1"/>
                </a:solidFill>
              </a:rPr>
              <a:t>to the </a:t>
            </a:r>
            <a:r>
              <a:rPr lang="en-US" sz="1050" dirty="0" smtClean="0">
                <a:solidFill>
                  <a:schemeClr val="bg1"/>
                </a:solidFill>
              </a:rPr>
              <a:t>Guideline no.35 date 12.12.2019 of Minister of Finance and Economy, regarding </a:t>
            </a:r>
            <a:r>
              <a:rPr lang="en-US" sz="1050" dirty="0">
                <a:solidFill>
                  <a:schemeClr val="bg1"/>
                </a:solidFill>
              </a:rPr>
              <a:t>the performance of the concession contract and the risks these contracts implicate. </a:t>
            </a:r>
            <a:r>
              <a:rPr lang="en-US" sz="1050" dirty="0" smtClean="0">
                <a:solidFill>
                  <a:schemeClr val="bg1"/>
                </a:solidFill>
              </a:rPr>
              <a:t>According to the provisions of article 10 of Law no.125/2013 “On Concessions/PPPs” as amended, Ministry of Finance and Economy through Concession Directorate </a:t>
            </a:r>
            <a:r>
              <a:rPr lang="en-US" sz="1050" dirty="0">
                <a:solidFill>
                  <a:schemeClr val="bg1"/>
                </a:solidFill>
              </a:rPr>
              <a:t>elaborate the information reported from Authorities and make recommendations where appropriate</a:t>
            </a:r>
            <a:r>
              <a:rPr lang="en-US" sz="1050" dirty="0" smtClean="0">
                <a:solidFill>
                  <a:schemeClr val="bg1"/>
                </a:solidFill>
              </a:rPr>
              <a:t>.</a:t>
            </a:r>
          </a:p>
          <a:p>
            <a:pPr algn="just"/>
            <a:endParaRPr lang="en-US" sz="1050" dirty="0" smtClean="0">
              <a:solidFill>
                <a:schemeClr val="bg1"/>
              </a:solidFill>
            </a:endParaRPr>
          </a:p>
          <a:p>
            <a:pPr marL="171450" indent="-171450" algn="just">
              <a:buFont typeface="Arial" panose="020B0604020202020204" pitchFamily="34" charset="0"/>
              <a:buChar char="•"/>
            </a:pPr>
            <a:r>
              <a:rPr lang="en-US" sz="1050" b="1" dirty="0">
                <a:solidFill>
                  <a:schemeClr val="accent1">
                    <a:lumMod val="75000"/>
                  </a:schemeClr>
                </a:solidFill>
              </a:rPr>
              <a:t>Reporting of </a:t>
            </a:r>
            <a:r>
              <a:rPr lang="en-US" sz="1050" b="1" dirty="0" smtClean="0">
                <a:solidFill>
                  <a:schemeClr val="accent1">
                    <a:lumMod val="75000"/>
                  </a:schemeClr>
                </a:solidFill>
              </a:rPr>
              <a:t>PPPs:</a:t>
            </a:r>
          </a:p>
          <a:p>
            <a:pPr algn="just"/>
            <a:r>
              <a:rPr lang="en-US" sz="1050" dirty="0">
                <a:solidFill>
                  <a:schemeClr val="bg1"/>
                </a:solidFill>
              </a:rPr>
              <a:t>In order to enhance the transparency to the public</a:t>
            </a:r>
            <a:r>
              <a:rPr lang="en-US" sz="1050" dirty="0">
                <a:solidFill>
                  <a:schemeClr val="bg1"/>
                </a:solidFill>
              </a:rPr>
              <a:t> </a:t>
            </a:r>
            <a:r>
              <a:rPr lang="en-US" sz="1050" dirty="0" smtClean="0">
                <a:solidFill>
                  <a:schemeClr val="bg1"/>
                </a:solidFill>
              </a:rPr>
              <a:t>prepares, the Law no.125/2013 </a:t>
            </a:r>
            <a:r>
              <a:rPr lang="en-US" sz="1050" dirty="0">
                <a:solidFill>
                  <a:schemeClr val="bg1"/>
                </a:solidFill>
              </a:rPr>
              <a:t>“On Concessions/PPPs” as amended</a:t>
            </a:r>
            <a:r>
              <a:rPr lang="en-US" sz="1050" dirty="0" smtClean="0">
                <a:solidFill>
                  <a:schemeClr val="bg1"/>
                </a:solidFill>
              </a:rPr>
              <a:t> foresees that according to the periodical information received from the Contracting Authorities, </a:t>
            </a:r>
            <a:r>
              <a:rPr lang="en-US" sz="1050" dirty="0" err="1" smtClean="0">
                <a:solidFill>
                  <a:schemeClr val="bg1"/>
                </a:solidFill>
              </a:rPr>
              <a:t>MoFE</a:t>
            </a:r>
            <a:r>
              <a:rPr lang="en-US" sz="1050" dirty="0" smtClean="0">
                <a:solidFill>
                  <a:schemeClr val="bg1"/>
                </a:solidFill>
              </a:rPr>
              <a:t> prepares an </a:t>
            </a:r>
            <a:r>
              <a:rPr lang="en-US" sz="1050" dirty="0">
                <a:solidFill>
                  <a:schemeClr val="bg1"/>
                </a:solidFill>
              </a:rPr>
              <a:t>annual report on the progress of active concession / PPP contracts, as an annex to the annual budget implementation report, in accordance with the legislation in force for the management of the budget system </a:t>
            </a:r>
            <a:endParaRPr lang="en-US" sz="1050" b="1" dirty="0">
              <a:solidFill>
                <a:schemeClr val="bg1"/>
              </a:solidFill>
            </a:endParaRPr>
          </a:p>
          <a:p>
            <a:pPr lvl="0" algn="just"/>
            <a:endParaRPr lang="en-US" sz="1050" b="1" dirty="0">
              <a:solidFill>
                <a:schemeClr val="bg1"/>
              </a:solidFill>
            </a:endParaRPr>
          </a:p>
          <a:p>
            <a:pPr algn="just"/>
            <a:endParaRPr lang="en-US" sz="1050" dirty="0">
              <a:solidFill>
                <a:schemeClr val="bg1"/>
              </a:solidFill>
            </a:endParaRPr>
          </a:p>
        </p:txBody>
      </p:sp>
    </p:spTree>
    <p:extLst>
      <p:ext uri="{BB962C8B-B14F-4D97-AF65-F5344CB8AC3E}">
        <p14:creationId xmlns:p14="http://schemas.microsoft.com/office/powerpoint/2010/main" val="2016351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FISCAL RULES</a:t>
            </a:r>
            <a:endParaRPr lang="en-US" dirty="0"/>
          </a:p>
        </p:txBody>
      </p:sp>
      <p:sp>
        <p:nvSpPr>
          <p:cNvPr id="4" name="Footer Placeholder 4">
            <a:extLst>
              <a:ext uri="{FF2B5EF4-FFF2-40B4-BE49-F238E27FC236}">
                <a16:creationId xmlns:a16="http://schemas.microsoft.com/office/drawing/2014/main" xmlns="" id="{5BC5789F-7017-44D1-94D9-F925BFFC815A}"/>
              </a:ext>
            </a:extLst>
          </p:cNvPr>
          <p:cNvSpPr>
            <a:spLocks noGrp="1"/>
          </p:cNvSpPr>
          <p:nvPr>
            <p:ph type="ftr" sz="quarter" idx="11"/>
          </p:nvPr>
        </p:nvSpPr>
        <p:spPr/>
        <p:txBody>
          <a:bodyPr/>
          <a:lstStyle>
            <a:lvl1pPr>
              <a:defRPr/>
            </a:lvl1pPr>
          </a:lstStyle>
          <a:p>
            <a:r>
              <a:rPr lang="en-US" dirty="0" smtClean="0"/>
              <a:t>www.financa.gov.al</a:t>
            </a:r>
            <a:endParaRPr lang="en-US" dirty="0"/>
          </a:p>
        </p:txBody>
      </p:sp>
      <p:sp>
        <p:nvSpPr>
          <p:cNvPr id="5" name="Slide Number Placeholder 5">
            <a:extLst>
              <a:ext uri="{FF2B5EF4-FFF2-40B4-BE49-F238E27FC236}">
                <a16:creationId xmlns:a16="http://schemas.microsoft.com/office/drawing/2014/main" xmlns="" id="{161CB7FE-4BC2-4768-8C6C-F2EDE3AAC421}"/>
              </a:ext>
            </a:extLst>
          </p:cNvPr>
          <p:cNvSpPr>
            <a:spLocks noGrp="1"/>
          </p:cNvSpPr>
          <p:nvPr>
            <p:ph type="sldNum" sz="quarter" idx="12"/>
          </p:nvPr>
        </p:nvSpPr>
        <p:spPr/>
        <p:txBody>
          <a:bodyPr/>
          <a:lstStyle/>
          <a:p>
            <a:fld id="{FEA1243F-3000-4347-94A4-FBDEAD3122CB}" type="slidenum">
              <a:rPr lang="en-US" smtClean="0"/>
              <a:pPr/>
              <a:t>8</a:t>
            </a:fld>
            <a:endParaRPr lang="en-US" dirty="0"/>
          </a:p>
        </p:txBody>
      </p:sp>
      <p:sp>
        <p:nvSpPr>
          <p:cNvPr id="3" name="Content Placeholder 2"/>
          <p:cNvSpPr>
            <a:spLocks noGrp="1"/>
          </p:cNvSpPr>
          <p:nvPr>
            <p:ph idx="1"/>
          </p:nvPr>
        </p:nvSpPr>
        <p:spPr/>
        <p:txBody>
          <a:bodyPr/>
          <a:lstStyle/>
          <a:p>
            <a:pPr algn="just"/>
            <a:r>
              <a:rPr lang="en-US" sz="2200" dirty="0" smtClean="0"/>
              <a:t>The Law </a:t>
            </a:r>
            <a:r>
              <a:rPr lang="en-US" sz="2200" dirty="0"/>
              <a:t>no.9936 date 26.06.2008 </a:t>
            </a:r>
            <a:r>
              <a:rPr lang="en-US" sz="2200" dirty="0" smtClean="0"/>
              <a:t>“For budget system management in the Republic of Albania” as amended, foresees two fiscal rules regarding the concession/</a:t>
            </a:r>
            <a:r>
              <a:rPr lang="en-US" sz="2200" dirty="0" err="1" smtClean="0"/>
              <a:t>ppp</a:t>
            </a:r>
            <a:r>
              <a:rPr lang="en-US" sz="2200" dirty="0" smtClean="0"/>
              <a:t> contracts </a:t>
            </a:r>
          </a:p>
          <a:p>
            <a:pPr marL="406908" indent="-342900" algn="just">
              <a:buFont typeface="+mj-lt"/>
              <a:buAutoNum type="arabicPeriod"/>
            </a:pPr>
            <a:r>
              <a:rPr lang="en-US" sz="1600" dirty="0" smtClean="0"/>
              <a:t>The </a:t>
            </a:r>
            <a:r>
              <a:rPr lang="en-US" sz="1600" dirty="0"/>
              <a:t>total amount of annual net payments, made by general government units, which result from the concession contract or public private partnership (PPP), as a rule, should not exceed the limit of 5 percent of the actual tax revenue of the year budget predecessor. </a:t>
            </a:r>
            <a:endParaRPr lang="en-US" sz="1600" dirty="0" smtClean="0"/>
          </a:p>
          <a:p>
            <a:pPr marL="406908" indent="-342900" algn="just">
              <a:buFont typeface="+mj-lt"/>
              <a:buAutoNum type="arabicPeriod"/>
            </a:pPr>
            <a:r>
              <a:rPr lang="en-US" sz="1600" dirty="0"/>
              <a:t>The Assembly, in the annual budget law, approves the ceiling of the total value of contracts as a percentage of Gross Domestic Product (GDP), for all existing concession projects / PPPs and those recently contracted during the current budget year.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smtClean="0"/>
              <a:t>FISCAL RULES</a:t>
            </a:r>
            <a:endParaRPr lang="en-US" dirty="0"/>
          </a:p>
        </p:txBody>
      </p:sp>
      <p:sp>
        <p:nvSpPr>
          <p:cNvPr id="4" name="Footer Placeholder 4">
            <a:extLst>
              <a:ext uri="{FF2B5EF4-FFF2-40B4-BE49-F238E27FC236}">
                <a16:creationId xmlns:a16="http://schemas.microsoft.com/office/drawing/2014/main" xmlns="" id="{5BC5789F-7017-44D1-94D9-F925BFFC815A}"/>
              </a:ext>
            </a:extLst>
          </p:cNvPr>
          <p:cNvSpPr>
            <a:spLocks noGrp="1"/>
          </p:cNvSpPr>
          <p:nvPr>
            <p:ph type="ftr" sz="quarter" idx="11"/>
          </p:nvPr>
        </p:nvSpPr>
        <p:spPr/>
        <p:txBody>
          <a:bodyPr/>
          <a:lstStyle>
            <a:lvl1pPr>
              <a:defRPr/>
            </a:lvl1pPr>
          </a:lstStyle>
          <a:p>
            <a:r>
              <a:rPr lang="en-US" dirty="0" smtClean="0"/>
              <a:t>www.financa.gov.al</a:t>
            </a:r>
            <a:endParaRPr lang="en-US" dirty="0"/>
          </a:p>
        </p:txBody>
      </p:sp>
      <p:sp>
        <p:nvSpPr>
          <p:cNvPr id="5" name="Slide Number Placeholder 5">
            <a:extLst>
              <a:ext uri="{FF2B5EF4-FFF2-40B4-BE49-F238E27FC236}">
                <a16:creationId xmlns:a16="http://schemas.microsoft.com/office/drawing/2014/main" xmlns="" id="{161CB7FE-4BC2-4768-8C6C-F2EDE3AAC421}"/>
              </a:ext>
            </a:extLst>
          </p:cNvPr>
          <p:cNvSpPr>
            <a:spLocks noGrp="1"/>
          </p:cNvSpPr>
          <p:nvPr>
            <p:ph type="sldNum" sz="quarter" idx="12"/>
          </p:nvPr>
        </p:nvSpPr>
        <p:spPr/>
        <p:txBody>
          <a:bodyPr/>
          <a:lstStyle/>
          <a:p>
            <a:fld id="{FEA1243F-3000-4347-94A4-FBDEAD3122CB}" type="slidenum">
              <a:rPr lang="en-US" smtClean="0"/>
              <a:pPr/>
              <a:t>9</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29393192"/>
              </p:ext>
            </p:extLst>
          </p:nvPr>
        </p:nvGraphicFramePr>
        <p:xfrm>
          <a:off x="990600" y="1600200"/>
          <a:ext cx="73914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96398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48">
      <a:dk1>
        <a:sysClr val="windowText" lastClr="000000"/>
      </a:dk1>
      <a:lt1>
        <a:sysClr val="window" lastClr="FFFFFF"/>
      </a:lt1>
      <a:dk2>
        <a:srgbClr val="262626"/>
      </a:dk2>
      <a:lt2>
        <a:srgbClr val="F2F2F2"/>
      </a:lt2>
      <a:accent1>
        <a:srgbClr val="C94C25"/>
      </a:accent1>
      <a:accent2>
        <a:srgbClr val="EA8640"/>
      </a:accent2>
      <a:accent3>
        <a:srgbClr val="99D9E7"/>
      </a:accent3>
      <a:accent4>
        <a:srgbClr val="FAB17B"/>
      </a:accent4>
      <a:accent5>
        <a:srgbClr val="21B8B3"/>
      </a:accent5>
      <a:accent6>
        <a:srgbClr val="F3786E"/>
      </a:accent6>
      <a:hlink>
        <a:srgbClr val="646567"/>
      </a:hlink>
      <a:folHlink>
        <a:srgbClr val="646567"/>
      </a:folHlink>
    </a:clrScheme>
    <a:fontScheme name="Custom 27">
      <a:majorFont>
        <a:latin typeface="Segoe UI"/>
        <a:ea typeface=""/>
        <a:cs typeface=""/>
      </a:majorFont>
      <a:minorFont>
        <a:latin typeface="Arial"/>
        <a:ea typeface=""/>
        <a:cs typeface=""/>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110000" t="250000" r="110000" b="40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110000" t="250000" r="110000" b="40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70000"/>
                <a:satMod val="130000"/>
              </a:schemeClr>
              <a:schemeClr val="phClr">
                <a:tint val="70000"/>
                <a:satMod val="130000"/>
              </a:schemeClr>
            </a:duotone>
          </a:blip>
          <a:tile tx="0" ty="0" sx="90000" sy="90000" flip="none" algn="t"/>
        </a:blipFill>
      </a:bgFillStyleLst>
    </a:fmtScheme>
  </a:themeElements>
  <a:objectDefaults/>
  <a:extraClrSchemeLst/>
  <a:extLst>
    <a:ext uri="{05A4C25C-085E-4340-85A3-A5531E510DB2}">
      <thm15:themeFamily xmlns:thm15="http://schemas.microsoft.com/office/thememl/2012/main" name="TF10167107_Project status report_RVA_v3.potx" id="{4F81F982-6C51-4092-B8D8-4B9E627EB026}" vid="{408BF7D7-5259-4FB8-AB61-68B3FB5EAB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B47EFB-BDBB-4CE5-A848-1507BE3B7989}">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purl.org/dc/dcmitype/"/>
    <ds:schemaRef ds:uri="71af3243-3dd4-4a8d-8c0d-dd76da1f02a5"/>
    <ds:schemaRef ds:uri="http://purl.org/dc/terms/"/>
    <ds:schemaRef ds:uri="16c05727-aa75-4e4a-9b5f-8a80a116589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DC31EBE-A492-4CE5-9650-1E2C8FDDD7CE}">
  <ds:schemaRefs>
    <ds:schemaRef ds:uri="http://schemas.microsoft.com/sharepoint/v3/contenttype/forms"/>
  </ds:schemaRefs>
</ds:datastoreItem>
</file>

<file path=customXml/itemProps3.xml><?xml version="1.0" encoding="utf-8"?>
<ds:datastoreItem xmlns:ds="http://schemas.openxmlformats.org/officeDocument/2006/customXml" ds:itemID="{B1AD0D4C-03C4-489C-932A-66E2D74FA6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Project status report</Template>
  <TotalTime>0</TotalTime>
  <Words>1278</Words>
  <Application>Microsoft Office PowerPoint</Application>
  <PresentationFormat>On-screen Show (4:3)</PresentationFormat>
  <Paragraphs>116</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Segoe UI</vt:lpstr>
      <vt:lpstr>Wingdings</vt:lpstr>
      <vt:lpstr>Wingdings 2</vt:lpstr>
      <vt:lpstr>Verve</vt:lpstr>
      <vt:lpstr>           Albania  The role and magnitude of PPPs </vt:lpstr>
      <vt:lpstr>LEGAL FRAMEWORK</vt:lpstr>
      <vt:lpstr>TREND OF CONCESSION/PPP PROJECTS IN ALBANIA</vt:lpstr>
      <vt:lpstr>CONCESSION/PPP CONTRACTS SIGNED</vt:lpstr>
      <vt:lpstr>INVESTMENT VALUE TO GDP</vt:lpstr>
      <vt:lpstr>CONTRACTS BY CONTRACTING AUTHORITY</vt:lpstr>
      <vt:lpstr>ROLE OF MINISTRY OF FINANCE AND ECONOMY</vt:lpstr>
      <vt:lpstr>FISCAL RULES</vt:lpstr>
      <vt:lpstr>FISCAL RULES</vt:lpstr>
      <vt:lpstr>ISSUES, CHALLENGES, RECOMMENDATIONS OF INTERNATIONAL INSTITUTIONS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2021-12-02T10:52:05Z</dcterms:created>
  <dcterms:modified xsi:type="dcterms:W3CDTF">2021-12-03T11:09:19Z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