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256" r:id="rId2"/>
    <p:sldId id="257" r:id="rId3"/>
    <p:sldId id="283" r:id="rId4"/>
    <p:sldId id="269" r:id="rId5"/>
    <p:sldId id="285" r:id="rId6"/>
    <p:sldId id="295" r:id="rId7"/>
    <p:sldId id="286" r:id="rId8"/>
    <p:sldId id="296" r:id="rId9"/>
    <p:sldId id="287" r:id="rId10"/>
    <p:sldId id="297" r:id="rId11"/>
    <p:sldId id="288" r:id="rId12"/>
    <p:sldId id="289" r:id="rId13"/>
    <p:sldId id="290" r:id="rId14"/>
    <p:sldId id="291" r:id="rId15"/>
    <p:sldId id="292" r:id="rId16"/>
    <p:sldId id="298" r:id="rId17"/>
    <p:sldId id="293" r:id="rId18"/>
    <p:sldId id="294" r:id="rId19"/>
    <p:sldId id="301" r:id="rId20"/>
    <p:sldId id="270" r:id="rId21"/>
    <p:sldId id="284" r:id="rId22"/>
    <p:sldId id="271" r:id="rId23"/>
    <p:sldId id="272" r:id="rId24"/>
    <p:sldId id="279" r:id="rId25"/>
    <p:sldId id="273" r:id="rId26"/>
    <p:sldId id="274" r:id="rId27"/>
    <p:sldId id="277" r:id="rId28"/>
    <p:sldId id="280" r:id="rId29"/>
    <p:sldId id="281" r:id="rId30"/>
    <p:sldId id="282" r:id="rId31"/>
    <p:sldId id="276" r:id="rId32"/>
    <p:sldId id="302" r:id="rId33"/>
    <p:sldId id="268"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2" d="100"/>
          <a:sy n="82" d="100"/>
        </p:scale>
        <p:origin x="-161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1374C9-6E59-44A1-B1A8-B142B9FA902B}" type="datetimeFigureOut">
              <a:rPr lang="tr-TR" smtClean="0"/>
              <a:pPr/>
              <a:t>03.11.2018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CC9185-848C-43DB-8D73-39DAEB3638F5}" type="slidenum">
              <a:rPr lang="tr-TR" smtClean="0"/>
              <a:pPr/>
              <a:t>‹#›</a:t>
            </a:fld>
            <a:endParaRPr lang="tr-TR"/>
          </a:p>
        </p:txBody>
      </p:sp>
    </p:spTree>
    <p:extLst>
      <p:ext uri="{BB962C8B-B14F-4D97-AF65-F5344CB8AC3E}">
        <p14:creationId xmlns:p14="http://schemas.microsoft.com/office/powerpoint/2010/main" xmlns="" val="1101293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437F3-1BD3-4F56-AB72-EF7928E91421}" type="datetimeFigureOut">
              <a:rPr lang="tr-TR" smtClean="0"/>
              <a:pPr/>
              <a:t>03.11.2018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1947E-F298-4D3A-B75F-3A741854F4F8}" type="slidenum">
              <a:rPr lang="tr-TR" smtClean="0"/>
              <a:pPr/>
              <a:t>‹#›</a:t>
            </a:fld>
            <a:endParaRPr lang="tr-TR"/>
          </a:p>
        </p:txBody>
      </p:sp>
    </p:spTree>
    <p:extLst>
      <p:ext uri="{BB962C8B-B14F-4D97-AF65-F5344CB8AC3E}">
        <p14:creationId xmlns:p14="http://schemas.microsoft.com/office/powerpoint/2010/main" xmlns="" val="384532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D1947E-F298-4D3A-B75F-3A741854F4F8}" type="slidenum">
              <a:rPr lang="tr-TR" smtClean="0"/>
              <a:pPr/>
              <a:t>1</a:t>
            </a:fld>
            <a:endParaRPr lang="tr-TR" dirty="0"/>
          </a:p>
        </p:txBody>
      </p:sp>
    </p:spTree>
    <p:extLst>
      <p:ext uri="{BB962C8B-B14F-4D97-AF65-F5344CB8AC3E}">
        <p14:creationId xmlns:p14="http://schemas.microsoft.com/office/powerpoint/2010/main" xmlns="" val="60001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D1947E-F298-4D3A-B75F-3A741854F4F8}" type="slidenum">
              <a:rPr lang="tr-TR" smtClean="0"/>
              <a:pPr/>
              <a:t>19</a:t>
            </a:fld>
            <a:endParaRPr lang="tr-TR" dirty="0"/>
          </a:p>
        </p:txBody>
      </p:sp>
    </p:spTree>
    <p:extLst>
      <p:ext uri="{BB962C8B-B14F-4D97-AF65-F5344CB8AC3E}">
        <p14:creationId xmlns:p14="http://schemas.microsoft.com/office/powerpoint/2010/main" xmlns="" val="60001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A0909847-5197-4A69-9FF2-9B28728DD766}" type="datetime1">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18340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CB169E7-B436-4A74-81F0-465E3B2AE073}" type="datetime1">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201734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60394B8-91B5-4D42-B344-C4548AD34858}" type="datetime1">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133926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D088382-2B23-4C90-BAD0-4B95725128DA}" type="datetime1">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279129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18E01B3A-08F2-432F-849C-F555750B8734}" type="datetime1">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289377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EEAB2927-BA9E-4491-BEF4-0FFF184C9E48}" type="datetime1">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208568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76BAC2F9-8B6E-41D5-B899-B6284E6E0805}" type="datetime1">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276865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30C67CBC-1877-450B-A481-8233EFDD2FAD}" type="datetime1">
              <a:rPr lang="en-US" smtClean="0"/>
              <a:pPr/>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157034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51B9B-3663-49CC-805B-3FC051B36022}" type="datetime1">
              <a:rPr lang="en-US" smtClean="0"/>
              <a:pPr/>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378174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111E854-F450-4394-BA5D-039AC7404504}" type="datetime1">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274091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669232D-A8FE-4D6F-9882-1A291837CE56}" type="datetime1">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26217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758C0-1212-4AA1-8E2C-74C7D11AE354}" type="datetime1">
              <a:rPr lang="en-US" smtClean="0"/>
              <a:pPr/>
              <a:t>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AA694-00EB-4F4B-AABB-6F50FB178914}" type="slidenum">
              <a:rPr lang="en-US" smtClean="0"/>
              <a:pPr/>
              <a:t>‹#›</a:t>
            </a:fld>
            <a:endParaRPr lang="en-US"/>
          </a:p>
        </p:txBody>
      </p:sp>
    </p:spTree>
    <p:extLst>
      <p:ext uri="{BB962C8B-B14F-4D97-AF65-F5344CB8AC3E}">
        <p14:creationId xmlns:p14="http://schemas.microsoft.com/office/powerpoint/2010/main" xmlns="" val="3615221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kapak_ppp.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196770" y="5638800"/>
            <a:ext cx="4866496" cy="1015663"/>
          </a:xfrm>
          <a:prstGeom prst="rect">
            <a:avLst/>
          </a:prstGeom>
          <a:noFill/>
        </p:spPr>
        <p:txBody>
          <a:bodyPr wrap="square" rtlCol="0">
            <a:spAutoFit/>
          </a:bodyPr>
          <a:lstStyle/>
          <a:p>
            <a:r>
              <a:rPr lang="en-US" sz="2000" b="1" dirty="0" smtClean="0">
                <a:solidFill>
                  <a:schemeClr val="bg1"/>
                </a:solidFill>
              </a:rPr>
              <a:t>EYUP VURAL AYDIN</a:t>
            </a:r>
            <a:r>
              <a:rPr lang="tr-TR" sz="2000" b="1" dirty="0" smtClean="0">
                <a:solidFill>
                  <a:schemeClr val="bg1"/>
                </a:solidFill>
              </a:rPr>
              <a:t>, </a:t>
            </a:r>
            <a:r>
              <a:rPr lang="tr-TR" sz="2000" b="1" dirty="0" err="1" smtClean="0">
                <a:solidFill>
                  <a:schemeClr val="bg1"/>
                </a:solidFill>
              </a:rPr>
              <a:t>Ph</a:t>
            </a:r>
            <a:r>
              <a:rPr lang="tr-TR" sz="2000" b="1" dirty="0" smtClean="0">
                <a:solidFill>
                  <a:schemeClr val="bg1"/>
                </a:solidFill>
              </a:rPr>
              <a:t>.D.</a:t>
            </a:r>
            <a:endParaRPr lang="en-US" sz="2000" b="1" dirty="0" smtClean="0">
              <a:solidFill>
                <a:schemeClr val="bg1"/>
              </a:solidFill>
            </a:endParaRPr>
          </a:p>
          <a:p>
            <a:r>
              <a:rPr lang="en-US" sz="2000" b="1" dirty="0" smtClean="0">
                <a:solidFill>
                  <a:schemeClr val="bg1"/>
                </a:solidFill>
              </a:rPr>
              <a:t>CHAIRMAN</a:t>
            </a:r>
          </a:p>
          <a:p>
            <a:r>
              <a:rPr lang="en-US" sz="2000" b="1" dirty="0" smtClean="0">
                <a:solidFill>
                  <a:schemeClr val="bg1"/>
                </a:solidFill>
              </a:rPr>
              <a:t>ISTANBUL PPPCOE</a:t>
            </a:r>
          </a:p>
        </p:txBody>
      </p:sp>
    </p:spTree>
    <p:extLst>
      <p:ext uri="{BB962C8B-B14F-4D97-AF65-F5344CB8AC3E}">
        <p14:creationId xmlns:p14="http://schemas.microsoft.com/office/powerpoint/2010/main" xmlns="" val="1006099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marL="457200" lvl="1" indent="0">
              <a:buNone/>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cstate="print"/>
          <a:stretch>
            <a:fillRect/>
          </a:stretch>
        </p:blipFill>
        <p:spPr>
          <a:xfrm>
            <a:off x="277792" y="1488326"/>
            <a:ext cx="6979535" cy="5112733"/>
          </a:xfrm>
          <a:prstGeom prst="rect">
            <a:avLst/>
          </a:prstGeom>
        </p:spPr>
      </p:pic>
      <p:sp>
        <p:nvSpPr>
          <p:cNvPr id="7" name="TextBox 6"/>
          <p:cNvSpPr txBox="1"/>
          <p:nvPr/>
        </p:nvSpPr>
        <p:spPr>
          <a:xfrm>
            <a:off x="137060" y="0"/>
            <a:ext cx="7062393" cy="1323439"/>
          </a:xfrm>
          <a:prstGeom prst="rect">
            <a:avLst/>
          </a:prstGeom>
          <a:noFill/>
        </p:spPr>
        <p:txBody>
          <a:bodyPr wrap="square" rtlCol="0">
            <a:spAutoFit/>
          </a:bodyPr>
          <a:lstStyle/>
          <a:p>
            <a:r>
              <a:rPr lang="tr-TR" sz="5000" b="1" dirty="0" smtClean="0">
                <a:solidFill>
                  <a:srgbClr val="FFFFFF"/>
                </a:solidFill>
              </a:rPr>
              <a:t>3.</a:t>
            </a:r>
            <a:r>
              <a:rPr lang="tr-TR" sz="5000" b="1" dirty="0"/>
              <a:t> </a:t>
            </a:r>
            <a:r>
              <a:rPr lang="tr-TR" sz="2800" b="1" dirty="0" smtClean="0">
                <a:solidFill>
                  <a:srgbClr val="FFFFFF"/>
                </a:solidFill>
              </a:rPr>
              <a:t>UNDERSTAND YOUR PARTNERS</a:t>
            </a:r>
          </a:p>
          <a:p>
            <a:r>
              <a:rPr lang="tr-TR" sz="2800" b="1" dirty="0" smtClean="0">
                <a:solidFill>
                  <a:srgbClr val="FFFFFF"/>
                </a:solidFill>
              </a:rPr>
              <a:t>AND KEY PLAYERS </a:t>
            </a:r>
          </a:p>
        </p:txBody>
      </p:sp>
    </p:spTree>
    <p:extLst>
      <p:ext uri="{BB962C8B-B14F-4D97-AF65-F5344CB8AC3E}">
        <p14:creationId xmlns:p14="http://schemas.microsoft.com/office/powerpoint/2010/main" xmlns="" val="39688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lgn="just">
              <a:buFont typeface="Wingdings" charset="2"/>
              <a:buChar char="Ø"/>
            </a:pPr>
            <a:endParaRPr lang="tr-TR" sz="2400" dirty="0" smtClean="0"/>
          </a:p>
          <a:p>
            <a:pPr algn="just">
              <a:buFont typeface="Wingdings" charset="2"/>
              <a:buChar char="Ø"/>
            </a:pPr>
            <a:r>
              <a:rPr lang="tr-TR" sz="2400" b="1" dirty="0" smtClean="0"/>
              <a:t>“</a:t>
            </a:r>
            <a:r>
              <a:rPr lang="en-US" sz="2400" b="1" dirty="0" smtClean="0"/>
              <a:t>Nothing ventured</a:t>
            </a:r>
            <a:r>
              <a:rPr lang="en-US" sz="2400" b="1" dirty="0"/>
              <a:t>, nothing gained.” </a:t>
            </a:r>
            <a:r>
              <a:rPr lang="en-US" sz="2400" dirty="0"/>
              <a:t>This old proverb captures the essence of the risk/reward relationship inherent in public/private </a:t>
            </a:r>
            <a:r>
              <a:rPr lang="en-US" sz="2400" dirty="0" smtClean="0"/>
              <a:t>partnerships</a:t>
            </a:r>
            <a:endParaRPr lang="tr-TR" sz="2400" dirty="0" smtClean="0"/>
          </a:p>
          <a:p>
            <a:pPr algn="just">
              <a:buNone/>
            </a:pPr>
            <a:endParaRPr lang="en-US" sz="2400" dirty="0"/>
          </a:p>
          <a:p>
            <a:pPr algn="just">
              <a:buFont typeface="Wingdings" charset="2"/>
              <a:buChar char="Ø"/>
            </a:pPr>
            <a:r>
              <a:rPr lang="en-US" sz="2400" dirty="0"/>
              <a:t>Key to having such a partnership produce tangible, positive results is for each partner to understand and appreciate the nature and scope of the opposite party’s potential risks and rewards, as well as its own, so that mutual success is </a:t>
            </a:r>
            <a:r>
              <a:rPr lang="en-US" sz="2400" dirty="0" smtClean="0"/>
              <a:t>achieved</a:t>
            </a:r>
            <a:r>
              <a:rPr lang="en-US" sz="2800" dirty="0" smtClean="0"/>
              <a:t> </a:t>
            </a:r>
            <a:endParaRPr lang="en-US" sz="2800" dirty="0"/>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0"/>
            <a:ext cx="6217441" cy="861774"/>
          </a:xfrm>
          <a:prstGeom prst="rect">
            <a:avLst/>
          </a:prstGeom>
          <a:noFill/>
        </p:spPr>
        <p:txBody>
          <a:bodyPr wrap="square" rtlCol="0">
            <a:spAutoFit/>
          </a:bodyPr>
          <a:lstStyle/>
          <a:p>
            <a:r>
              <a:rPr lang="tr-TR" sz="5000" b="1" dirty="0" smtClean="0">
                <a:solidFill>
                  <a:srgbClr val="FFFFFF"/>
                </a:solidFill>
              </a:rPr>
              <a:t>4. </a:t>
            </a:r>
            <a:r>
              <a:rPr lang="tr-TR" sz="2800" b="1" dirty="0" smtClean="0">
                <a:solidFill>
                  <a:srgbClr val="FFFFFF"/>
                </a:solidFill>
              </a:rPr>
              <a:t>BE CLEAR ON THE RISKS &amp; AWARDS</a:t>
            </a:r>
          </a:p>
        </p:txBody>
      </p:sp>
    </p:spTree>
    <p:extLst>
      <p:ext uri="{BB962C8B-B14F-4D97-AF65-F5344CB8AC3E}">
        <p14:creationId xmlns:p14="http://schemas.microsoft.com/office/powerpoint/2010/main" xmlns="" val="333510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charset="2"/>
              <a:buChar char="Ø"/>
            </a:pPr>
            <a:endParaRPr lang="tr-TR" sz="1000" dirty="0" smtClean="0">
              <a:latin typeface="Arial"/>
              <a:cs typeface="Arial"/>
            </a:endParaRPr>
          </a:p>
          <a:p>
            <a:pPr>
              <a:buNone/>
            </a:pPr>
            <a:endParaRPr lang="en-US" sz="1000" dirty="0" smtClean="0">
              <a:latin typeface="Arial"/>
              <a:cs typeface="Arial"/>
            </a:endParaRPr>
          </a:p>
          <a:p>
            <a:pPr>
              <a:buFont typeface="Wingdings" charset="2"/>
              <a:buChar char="Ø"/>
            </a:pPr>
            <a:r>
              <a:rPr lang="en-US" sz="2400" dirty="0" smtClean="0"/>
              <a:t>All </a:t>
            </a:r>
            <a:r>
              <a:rPr lang="en-US" sz="2400" dirty="0"/>
              <a:t>parties need to articulate and agree upon the process to be followed and the rules of engagement to be used to structure a deal with public and private dimensions as early as possible </a:t>
            </a:r>
          </a:p>
          <a:p>
            <a:pPr marL="0" indent="0">
              <a:buNone/>
            </a:pPr>
            <a:endParaRPr lang="en-US" sz="2400" dirty="0" smtClean="0"/>
          </a:p>
          <a:p>
            <a:pPr>
              <a:buFont typeface="Wingdings" pitchFamily="2" charset="2"/>
              <a:buChar char="ü"/>
            </a:pPr>
            <a:r>
              <a:rPr lang="en-US" sz="2400" dirty="0"/>
              <a:t>Create a road </a:t>
            </a:r>
            <a:r>
              <a:rPr lang="en-US" sz="2400" dirty="0" smtClean="0"/>
              <a:t>map</a:t>
            </a:r>
            <a:endParaRPr lang="en-US" sz="2400" dirty="0"/>
          </a:p>
          <a:p>
            <a:pPr>
              <a:buFont typeface="Wingdings" pitchFamily="2" charset="2"/>
              <a:buChar char="ü"/>
            </a:pPr>
            <a:r>
              <a:rPr lang="en-US" sz="2400" dirty="0"/>
              <a:t>Define roles and </a:t>
            </a:r>
            <a:r>
              <a:rPr lang="en-US" sz="2400" dirty="0" smtClean="0"/>
              <a:t>responsibilities</a:t>
            </a:r>
            <a:endParaRPr lang="en-US" sz="2400" dirty="0"/>
          </a:p>
          <a:p>
            <a:pPr>
              <a:buFont typeface="Wingdings" pitchFamily="2" charset="2"/>
              <a:buChar char="ü"/>
            </a:pPr>
            <a:r>
              <a:rPr lang="en-US" sz="2400" dirty="0"/>
              <a:t>Create checks and </a:t>
            </a:r>
            <a:r>
              <a:rPr lang="en-US" sz="2400" dirty="0" smtClean="0"/>
              <a:t>balances</a:t>
            </a:r>
            <a:endParaRPr lang="en-US" sz="2400" dirty="0"/>
          </a:p>
          <a:p>
            <a:pPr marL="0" indent="0">
              <a:buNone/>
            </a:pPr>
            <a:endParaRPr lang="en-US" sz="1000" dirty="0"/>
          </a:p>
          <a:p>
            <a:pPr marL="0" indent="0">
              <a:buNone/>
            </a:pPr>
            <a:endParaRPr lang="en-US" sz="1000" dirty="0"/>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59" y="-79540"/>
            <a:ext cx="8543953" cy="1292662"/>
          </a:xfrm>
          <a:prstGeom prst="rect">
            <a:avLst/>
          </a:prstGeom>
          <a:noFill/>
        </p:spPr>
        <p:txBody>
          <a:bodyPr wrap="square" rtlCol="0">
            <a:spAutoFit/>
          </a:bodyPr>
          <a:lstStyle/>
          <a:p>
            <a:r>
              <a:rPr lang="tr-TR" sz="5000" b="1" dirty="0" smtClean="0">
                <a:solidFill>
                  <a:srgbClr val="FFFFFF"/>
                </a:solidFill>
              </a:rPr>
              <a:t>5. </a:t>
            </a:r>
            <a:r>
              <a:rPr lang="tr-TR" sz="2800" b="1" dirty="0" smtClean="0">
                <a:solidFill>
                  <a:srgbClr val="FFFFFF"/>
                </a:solidFill>
              </a:rPr>
              <a:t>ESTABLISH A CLEAR </a:t>
            </a:r>
          </a:p>
          <a:p>
            <a:r>
              <a:rPr lang="tr-TR" sz="2800" b="1" dirty="0" smtClean="0">
                <a:solidFill>
                  <a:srgbClr val="FFFFFF"/>
                </a:solidFill>
              </a:rPr>
              <a:t>DECISION MAKING PROCESS</a:t>
            </a:r>
          </a:p>
        </p:txBody>
      </p:sp>
    </p:spTree>
    <p:extLst>
      <p:ext uri="{BB962C8B-B14F-4D97-AF65-F5344CB8AC3E}">
        <p14:creationId xmlns:p14="http://schemas.microsoft.com/office/powerpoint/2010/main" xmlns="" val="99918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charset="2"/>
              <a:buChar char="Ø"/>
            </a:pPr>
            <a:endParaRPr lang="tr-TR" sz="2400" dirty="0" smtClean="0"/>
          </a:p>
          <a:p>
            <a:pPr>
              <a:buFont typeface="Wingdings" charset="2"/>
              <a:buChar char="Ø"/>
            </a:pPr>
            <a:r>
              <a:rPr lang="tr-TR" sz="2400" dirty="0" err="1" smtClean="0"/>
              <a:t>Continue</a:t>
            </a:r>
            <a:r>
              <a:rPr lang="tr-TR" sz="2400" dirty="0" smtClean="0"/>
              <a:t> </a:t>
            </a:r>
            <a:r>
              <a:rPr lang="tr-TR" sz="2400" dirty="0" err="1"/>
              <a:t>due</a:t>
            </a:r>
            <a:r>
              <a:rPr lang="tr-TR" sz="2400" dirty="0"/>
              <a:t> </a:t>
            </a:r>
            <a:r>
              <a:rPr lang="tr-TR" sz="2400" dirty="0" err="1" smtClean="0"/>
              <a:t>diligence</a:t>
            </a:r>
            <a:endParaRPr lang="tr-TR" sz="2400" dirty="0" smtClean="0"/>
          </a:p>
          <a:p>
            <a:pPr>
              <a:buFont typeface="Wingdings" charset="2"/>
              <a:buChar char="Ø"/>
            </a:pPr>
            <a:endParaRPr lang="tr-TR" sz="2400" dirty="0"/>
          </a:p>
          <a:p>
            <a:pPr lvl="1">
              <a:buFont typeface="Wingdings" pitchFamily="2" charset="2"/>
              <a:buChar char="ü"/>
            </a:pPr>
            <a:r>
              <a:rPr lang="tr-TR" sz="2400" dirty="0" err="1"/>
              <a:t>Share</a:t>
            </a:r>
            <a:r>
              <a:rPr lang="tr-TR" sz="2400" dirty="0"/>
              <a:t> </a:t>
            </a:r>
            <a:r>
              <a:rPr lang="tr-TR" sz="2400" dirty="0" err="1" smtClean="0"/>
              <a:t>information</a:t>
            </a:r>
            <a:r>
              <a:rPr lang="tr-TR" sz="2400" dirty="0" smtClean="0"/>
              <a:t> </a:t>
            </a:r>
            <a:endParaRPr lang="tr-TR" sz="2400" dirty="0"/>
          </a:p>
          <a:p>
            <a:pPr lvl="1">
              <a:buFont typeface="Wingdings" pitchFamily="2" charset="2"/>
              <a:buChar char="ü"/>
            </a:pPr>
            <a:r>
              <a:rPr lang="tr-TR" sz="2400" dirty="0" err="1"/>
              <a:t>Adopt</a:t>
            </a:r>
            <a:r>
              <a:rPr lang="tr-TR" sz="2400" dirty="0"/>
              <a:t> </a:t>
            </a:r>
            <a:r>
              <a:rPr lang="tr-TR" sz="2400" dirty="0" err="1"/>
              <a:t>scenario</a:t>
            </a:r>
            <a:r>
              <a:rPr lang="tr-TR" sz="2400" dirty="0"/>
              <a:t> </a:t>
            </a:r>
            <a:r>
              <a:rPr lang="tr-TR" sz="2400" dirty="0" err="1" smtClean="0"/>
              <a:t>planning</a:t>
            </a:r>
            <a:r>
              <a:rPr lang="tr-TR" sz="2400" dirty="0" smtClean="0"/>
              <a:t> </a:t>
            </a:r>
            <a:endParaRPr lang="tr-TR" sz="2400" dirty="0"/>
          </a:p>
          <a:p>
            <a:pPr lvl="1">
              <a:buFont typeface="Wingdings" pitchFamily="2" charset="2"/>
              <a:buChar char="ü"/>
            </a:pPr>
            <a:r>
              <a:rPr lang="tr-TR" sz="2400" dirty="0" err="1"/>
              <a:t>Pursue</a:t>
            </a:r>
            <a:r>
              <a:rPr lang="tr-TR" sz="2400" dirty="0"/>
              <a:t> </a:t>
            </a:r>
            <a:r>
              <a:rPr lang="tr-TR" sz="2400" dirty="0" err="1"/>
              <a:t>creative</a:t>
            </a:r>
            <a:r>
              <a:rPr lang="tr-TR" sz="2400" dirty="0"/>
              <a:t> </a:t>
            </a:r>
            <a:r>
              <a:rPr lang="tr-TR" sz="2400" dirty="0" err="1"/>
              <a:t>public</a:t>
            </a:r>
            <a:r>
              <a:rPr lang="tr-TR" sz="2400" dirty="0"/>
              <a:t>/</a:t>
            </a:r>
            <a:r>
              <a:rPr lang="tr-TR" sz="2400" dirty="0" err="1"/>
              <a:t>private</a:t>
            </a:r>
            <a:r>
              <a:rPr lang="tr-TR" sz="2400" dirty="0"/>
              <a:t> </a:t>
            </a:r>
            <a:r>
              <a:rPr lang="tr-TR" sz="2400" dirty="0" err="1"/>
              <a:t>finance</a:t>
            </a:r>
            <a:r>
              <a:rPr lang="tr-TR" sz="2400" dirty="0"/>
              <a:t> </a:t>
            </a:r>
            <a:r>
              <a:rPr lang="tr-TR" sz="2400" dirty="0" err="1" smtClean="0"/>
              <a:t>plans</a:t>
            </a:r>
            <a:r>
              <a:rPr lang="tr-TR" sz="2400" dirty="0" smtClean="0"/>
              <a:t> </a:t>
            </a:r>
            <a:endParaRPr lang="tr-TR" sz="2400"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9540"/>
            <a:ext cx="6790213" cy="1292662"/>
          </a:xfrm>
          <a:prstGeom prst="rect">
            <a:avLst/>
          </a:prstGeom>
          <a:noFill/>
        </p:spPr>
        <p:txBody>
          <a:bodyPr wrap="square" rtlCol="0">
            <a:spAutoFit/>
          </a:bodyPr>
          <a:lstStyle/>
          <a:p>
            <a:r>
              <a:rPr lang="tr-TR" sz="5000" b="1" dirty="0" smtClean="0">
                <a:solidFill>
                  <a:srgbClr val="FFFFFF"/>
                </a:solidFill>
              </a:rPr>
              <a:t>6. </a:t>
            </a:r>
            <a:r>
              <a:rPr lang="tr-TR" sz="2800" b="1" dirty="0" smtClean="0">
                <a:solidFill>
                  <a:srgbClr val="FFFFFF"/>
                </a:solidFill>
              </a:rPr>
              <a:t>MAKE SURE ALL DO THEIR </a:t>
            </a:r>
          </a:p>
          <a:p>
            <a:r>
              <a:rPr lang="tr-TR" sz="2800" b="1" dirty="0" smtClean="0">
                <a:solidFill>
                  <a:srgbClr val="FFFFFF"/>
                </a:solidFill>
              </a:rPr>
              <a:t>HOMEWORK</a:t>
            </a:r>
          </a:p>
        </p:txBody>
      </p:sp>
    </p:spTree>
    <p:extLst>
      <p:ext uri="{BB962C8B-B14F-4D97-AF65-F5344CB8AC3E}">
        <p14:creationId xmlns:p14="http://schemas.microsoft.com/office/powerpoint/2010/main" xmlns="" val="3177567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charset="2"/>
              <a:buChar char="Ø"/>
            </a:pPr>
            <a:endParaRPr lang="tr-TR" sz="2400" dirty="0" smtClean="0"/>
          </a:p>
          <a:p>
            <a:pPr>
              <a:buFont typeface="Wingdings" charset="2"/>
              <a:buChar char="Ø"/>
            </a:pPr>
            <a:r>
              <a:rPr lang="tr-TR" sz="2400" dirty="0" err="1" smtClean="0"/>
              <a:t>Secure</a:t>
            </a:r>
            <a:r>
              <a:rPr lang="tr-TR" sz="2400" dirty="0" smtClean="0"/>
              <a:t> </a:t>
            </a:r>
            <a:r>
              <a:rPr lang="tr-TR" sz="2400" dirty="0" err="1"/>
              <a:t>Consistent</a:t>
            </a:r>
            <a:r>
              <a:rPr lang="tr-TR" sz="2400" dirty="0"/>
              <a:t> </a:t>
            </a:r>
            <a:r>
              <a:rPr lang="tr-TR" sz="2400" dirty="0" err="1"/>
              <a:t>and</a:t>
            </a:r>
            <a:r>
              <a:rPr lang="tr-TR" sz="2400" dirty="0"/>
              <a:t> </a:t>
            </a:r>
            <a:r>
              <a:rPr lang="tr-TR" sz="2400" dirty="0" err="1"/>
              <a:t>Coordinated</a:t>
            </a:r>
            <a:r>
              <a:rPr lang="tr-TR" sz="2400" dirty="0"/>
              <a:t> </a:t>
            </a:r>
            <a:r>
              <a:rPr lang="tr-TR" sz="2400" dirty="0" err="1" smtClean="0"/>
              <a:t>Leadership</a:t>
            </a:r>
            <a:endParaRPr lang="tr-TR" sz="2400" dirty="0" smtClean="0"/>
          </a:p>
          <a:p>
            <a:pPr>
              <a:buFont typeface="Wingdings" charset="2"/>
              <a:buChar char="Ø"/>
            </a:pPr>
            <a:endParaRPr lang="tr-TR" sz="2400" dirty="0"/>
          </a:p>
          <a:p>
            <a:pPr>
              <a:buFont typeface="Wingdings" charset="2"/>
              <a:buChar char="Ø"/>
            </a:pPr>
            <a:r>
              <a:rPr lang="en-US" sz="2400" dirty="0"/>
              <a:t>Any public/private partnership deal needs a champion </a:t>
            </a:r>
            <a:endParaRPr lang="tr-TR" sz="2400" dirty="0" smtClean="0"/>
          </a:p>
          <a:p>
            <a:pPr>
              <a:buNone/>
            </a:pPr>
            <a:endParaRPr lang="en-US" sz="2400" dirty="0" smtClean="0"/>
          </a:p>
          <a:p>
            <a:pPr>
              <a:buFont typeface="Wingdings" charset="2"/>
              <a:buChar char="Ø"/>
            </a:pPr>
            <a:r>
              <a:rPr lang="en-US" sz="2400" dirty="0" smtClean="0"/>
              <a:t>Leadership </a:t>
            </a:r>
            <a:r>
              <a:rPr lang="en-US" sz="2400" dirty="0"/>
              <a:t>creates positive change. It makes a visible </a:t>
            </a:r>
            <a:r>
              <a:rPr lang="en-US" sz="2400" dirty="0" smtClean="0"/>
              <a:t>difference</a:t>
            </a:r>
            <a:endParaRPr lang="en-US" sz="2400" dirty="0"/>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861774"/>
          </a:xfrm>
          <a:prstGeom prst="rect">
            <a:avLst/>
          </a:prstGeom>
          <a:noFill/>
        </p:spPr>
        <p:txBody>
          <a:bodyPr wrap="square" rtlCol="0">
            <a:spAutoFit/>
          </a:bodyPr>
          <a:lstStyle/>
          <a:p>
            <a:r>
              <a:rPr lang="tr-TR" sz="5000" b="1" dirty="0" smtClean="0">
                <a:solidFill>
                  <a:srgbClr val="FFFFFF"/>
                </a:solidFill>
              </a:rPr>
              <a:t>7. </a:t>
            </a:r>
            <a:r>
              <a:rPr lang="tr-TR" sz="2800" b="1" dirty="0" smtClean="0">
                <a:solidFill>
                  <a:srgbClr val="FFFFFF"/>
                </a:solidFill>
              </a:rPr>
              <a:t>LEADERSHIP</a:t>
            </a:r>
          </a:p>
        </p:txBody>
      </p:sp>
    </p:spTree>
    <p:extLst>
      <p:ext uri="{BB962C8B-B14F-4D97-AF65-F5344CB8AC3E}">
        <p14:creationId xmlns:p14="http://schemas.microsoft.com/office/powerpoint/2010/main" xmlns="" val="1554006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lgn="just">
              <a:buFont typeface="Wingdings" panose="05000000000000000000" pitchFamily="2" charset="2"/>
              <a:buChar char="Ø"/>
            </a:pPr>
            <a:endParaRPr lang="tr-TR" sz="2400" b="1" dirty="0" smtClean="0"/>
          </a:p>
          <a:p>
            <a:pPr algn="just">
              <a:buNone/>
            </a:pPr>
            <a:endParaRPr lang="tr-TR" sz="2400" b="1" dirty="0" smtClean="0"/>
          </a:p>
          <a:p>
            <a:pPr algn="just">
              <a:buFont typeface="Wingdings" panose="05000000000000000000" pitchFamily="2" charset="2"/>
              <a:buChar char="Ø"/>
            </a:pPr>
            <a:r>
              <a:rPr lang="tr-TR" sz="2400" b="1" dirty="0" err="1" smtClean="0"/>
              <a:t>Communicate</a:t>
            </a:r>
            <a:r>
              <a:rPr lang="tr-TR" sz="2400" b="1" dirty="0" smtClean="0"/>
              <a:t> </a:t>
            </a:r>
            <a:r>
              <a:rPr lang="tr-TR" sz="2400" b="1" dirty="0" err="1"/>
              <a:t>Early</a:t>
            </a:r>
            <a:r>
              <a:rPr lang="tr-TR" sz="2400" b="1" dirty="0"/>
              <a:t> </a:t>
            </a:r>
            <a:r>
              <a:rPr lang="tr-TR" sz="2400" b="1" dirty="0" err="1"/>
              <a:t>and</a:t>
            </a:r>
            <a:r>
              <a:rPr lang="tr-TR" sz="2400" b="1" dirty="0"/>
              <a:t> </a:t>
            </a:r>
            <a:r>
              <a:rPr lang="tr-TR" sz="2400" b="1" dirty="0" err="1" smtClean="0"/>
              <a:t>Often</a:t>
            </a:r>
            <a:endParaRPr lang="tr-TR" sz="2400" b="1" dirty="0" smtClean="0"/>
          </a:p>
          <a:p>
            <a:pPr algn="just">
              <a:buNone/>
            </a:pPr>
            <a:r>
              <a:rPr lang="tr-TR" sz="2400" b="1" dirty="0"/>
              <a:t>	</a:t>
            </a:r>
            <a:r>
              <a:rPr lang="tr-TR" sz="2400" dirty="0" err="1" smtClean="0"/>
              <a:t>The</a:t>
            </a:r>
            <a:r>
              <a:rPr lang="tr-TR" sz="2400" dirty="0" smtClean="0"/>
              <a:t> </a:t>
            </a:r>
            <a:r>
              <a:rPr lang="tr-TR" sz="2400" dirty="0" err="1"/>
              <a:t>more</a:t>
            </a:r>
            <a:r>
              <a:rPr lang="tr-TR" sz="2400" dirty="0"/>
              <a:t> </a:t>
            </a:r>
            <a:r>
              <a:rPr lang="tr-TR" sz="2400" dirty="0" err="1"/>
              <a:t>open</a:t>
            </a:r>
            <a:r>
              <a:rPr lang="tr-TR" sz="2400" dirty="0"/>
              <a:t> </a:t>
            </a:r>
            <a:r>
              <a:rPr lang="tr-TR" sz="2400" dirty="0" err="1"/>
              <a:t>the</a:t>
            </a:r>
            <a:r>
              <a:rPr lang="tr-TR" sz="2400" dirty="0"/>
              <a:t> </a:t>
            </a:r>
            <a:r>
              <a:rPr lang="tr-TR" sz="2400" dirty="0" err="1"/>
              <a:t>communication</a:t>
            </a:r>
            <a:r>
              <a:rPr lang="tr-TR" sz="2400" dirty="0"/>
              <a:t> </a:t>
            </a:r>
            <a:r>
              <a:rPr lang="tr-TR" sz="2400" dirty="0" err="1"/>
              <a:t>channels</a:t>
            </a:r>
            <a:r>
              <a:rPr lang="tr-TR" sz="2400" dirty="0"/>
              <a:t> </a:t>
            </a:r>
            <a:r>
              <a:rPr lang="tr-TR" sz="2400" dirty="0" err="1"/>
              <a:t>and</a:t>
            </a:r>
            <a:r>
              <a:rPr lang="tr-TR" sz="2400" dirty="0"/>
              <a:t> </a:t>
            </a:r>
            <a:r>
              <a:rPr lang="tr-TR" sz="2400" dirty="0" err="1"/>
              <a:t>the</a:t>
            </a:r>
            <a:r>
              <a:rPr lang="tr-TR" sz="2400" dirty="0"/>
              <a:t> </a:t>
            </a:r>
            <a:r>
              <a:rPr lang="tr-TR" sz="2400" dirty="0" err="1"/>
              <a:t>more</a:t>
            </a:r>
            <a:r>
              <a:rPr lang="tr-TR" sz="2400" dirty="0"/>
              <a:t> </a:t>
            </a:r>
            <a:r>
              <a:rPr lang="tr-TR" sz="2400" dirty="0" err="1"/>
              <a:t>they</a:t>
            </a:r>
            <a:r>
              <a:rPr lang="tr-TR" sz="2400" dirty="0"/>
              <a:t> </a:t>
            </a:r>
            <a:r>
              <a:rPr lang="tr-TR" sz="2400" dirty="0" err="1"/>
              <a:t>are</a:t>
            </a:r>
            <a:r>
              <a:rPr lang="tr-TR" sz="2400" dirty="0"/>
              <a:t> </a:t>
            </a:r>
            <a:r>
              <a:rPr lang="tr-TR" sz="2400" dirty="0" err="1"/>
              <a:t>used</a:t>
            </a:r>
            <a:r>
              <a:rPr lang="tr-TR" sz="2400" dirty="0"/>
              <a:t> </a:t>
            </a:r>
            <a:r>
              <a:rPr lang="tr-TR" sz="2400" dirty="0" err="1"/>
              <a:t>by</a:t>
            </a:r>
            <a:r>
              <a:rPr lang="tr-TR" sz="2400" dirty="0"/>
              <a:t> </a:t>
            </a:r>
            <a:r>
              <a:rPr lang="tr-TR" sz="2400" dirty="0" err="1"/>
              <a:t>each</a:t>
            </a:r>
            <a:r>
              <a:rPr lang="tr-TR" sz="2400" dirty="0"/>
              <a:t> partner, </a:t>
            </a:r>
            <a:r>
              <a:rPr lang="tr-TR" sz="2400" dirty="0" err="1"/>
              <a:t>the</a:t>
            </a:r>
            <a:r>
              <a:rPr lang="tr-TR" sz="2400" dirty="0"/>
              <a:t> </a:t>
            </a:r>
            <a:r>
              <a:rPr lang="tr-TR" sz="2400" dirty="0" err="1"/>
              <a:t>greater</a:t>
            </a:r>
            <a:r>
              <a:rPr lang="tr-TR" sz="2400" dirty="0"/>
              <a:t> </a:t>
            </a:r>
            <a:r>
              <a:rPr lang="tr-TR" sz="2400" dirty="0" err="1"/>
              <a:t>the</a:t>
            </a:r>
            <a:r>
              <a:rPr lang="tr-TR" sz="2400" dirty="0"/>
              <a:t> </a:t>
            </a:r>
            <a:r>
              <a:rPr lang="tr-TR" sz="2400" dirty="0" err="1"/>
              <a:t>prospects</a:t>
            </a:r>
            <a:r>
              <a:rPr lang="tr-TR" sz="2400" dirty="0"/>
              <a:t> </a:t>
            </a:r>
            <a:r>
              <a:rPr lang="tr-TR" sz="2400" dirty="0" err="1"/>
              <a:t>for</a:t>
            </a:r>
            <a:r>
              <a:rPr lang="tr-TR" sz="2400" dirty="0"/>
              <a:t> a </a:t>
            </a:r>
            <a:r>
              <a:rPr lang="tr-TR" sz="2400" dirty="0" err="1"/>
              <a:t>successful</a:t>
            </a:r>
            <a:r>
              <a:rPr lang="tr-TR" sz="2400" dirty="0"/>
              <a:t> </a:t>
            </a:r>
            <a:r>
              <a:rPr lang="tr-TR" sz="2400" dirty="0" err="1"/>
              <a:t>project</a:t>
            </a:r>
            <a:r>
              <a:rPr lang="tr-TR" sz="2400" dirty="0"/>
              <a:t> </a:t>
            </a:r>
            <a:r>
              <a:rPr lang="tr-TR" sz="2400" dirty="0" err="1"/>
              <a:t>outcome</a:t>
            </a:r>
            <a:r>
              <a:rPr lang="tr-TR" sz="2400" dirty="0"/>
              <a:t> </a:t>
            </a:r>
            <a:r>
              <a:rPr lang="tr-TR" sz="2400" dirty="0" err="1"/>
              <a:t>and</a:t>
            </a:r>
            <a:r>
              <a:rPr lang="tr-TR" sz="2400" dirty="0"/>
              <a:t> </a:t>
            </a:r>
            <a:r>
              <a:rPr lang="tr-TR" sz="2400" dirty="0" err="1"/>
              <a:t>lasting</a:t>
            </a:r>
            <a:r>
              <a:rPr lang="tr-TR" sz="2400" dirty="0"/>
              <a:t> </a:t>
            </a:r>
            <a:r>
              <a:rPr lang="tr-TR" sz="2400" dirty="0" err="1"/>
              <a:t>public</a:t>
            </a:r>
            <a:r>
              <a:rPr lang="tr-TR" sz="2400" dirty="0"/>
              <a:t>/</a:t>
            </a:r>
            <a:r>
              <a:rPr lang="tr-TR" sz="2400" dirty="0" err="1"/>
              <a:t>private</a:t>
            </a:r>
            <a:r>
              <a:rPr lang="tr-TR" sz="2400" dirty="0"/>
              <a:t> </a:t>
            </a:r>
            <a:r>
              <a:rPr lang="tr-TR" sz="2400" dirty="0" err="1" smtClean="0"/>
              <a:t>partnership</a:t>
            </a:r>
            <a:endParaRPr lang="tr-TR" sz="2400" dirty="0"/>
          </a:p>
          <a:p>
            <a:pPr>
              <a:buFont typeface="Wingdings" panose="05000000000000000000" pitchFamily="2"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129676"/>
            <a:ext cx="6790213" cy="1323439"/>
          </a:xfrm>
          <a:prstGeom prst="rect">
            <a:avLst/>
          </a:prstGeom>
          <a:noFill/>
        </p:spPr>
        <p:txBody>
          <a:bodyPr wrap="square" rtlCol="0">
            <a:spAutoFit/>
          </a:bodyPr>
          <a:lstStyle/>
          <a:p>
            <a:r>
              <a:rPr lang="tr-TR" sz="5000" b="1" dirty="0" smtClean="0">
                <a:solidFill>
                  <a:srgbClr val="FFFFFF"/>
                </a:solidFill>
              </a:rPr>
              <a:t>8. </a:t>
            </a:r>
            <a:r>
              <a:rPr lang="tr-TR" sz="2800" b="1" dirty="0" smtClean="0">
                <a:solidFill>
                  <a:srgbClr val="FFFFFF"/>
                </a:solidFill>
              </a:rPr>
              <a:t>DO NOT FORGET COMMUNICATE</a:t>
            </a:r>
          </a:p>
          <a:p>
            <a:r>
              <a:rPr lang="tr-TR" sz="2800" b="1" dirty="0" smtClean="0">
                <a:solidFill>
                  <a:srgbClr val="FFFFFF"/>
                </a:solidFill>
              </a:rPr>
              <a:t>STRATEGY </a:t>
            </a:r>
          </a:p>
        </p:txBody>
      </p:sp>
    </p:spTree>
    <p:extLst>
      <p:ext uri="{BB962C8B-B14F-4D97-AF65-F5344CB8AC3E}">
        <p14:creationId xmlns:p14="http://schemas.microsoft.com/office/powerpoint/2010/main" xmlns="" val="1859726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2400" i="1" dirty="0" smtClean="0"/>
          </a:p>
          <a:p>
            <a:pPr>
              <a:buNone/>
            </a:pPr>
            <a:endParaRPr lang="tr-TR" sz="2400" i="1" dirty="0" smtClean="0"/>
          </a:p>
          <a:p>
            <a:pPr>
              <a:buFont typeface="Wingdings" panose="05000000000000000000" pitchFamily="2" charset="2"/>
              <a:buChar char="Ø"/>
            </a:pPr>
            <a:r>
              <a:rPr lang="en-US" sz="2400" b="1" dirty="0" smtClean="0"/>
              <a:t>Internal communication</a:t>
            </a:r>
            <a:endParaRPr lang="en-US" sz="2400" b="1" dirty="0"/>
          </a:p>
          <a:p>
            <a:pPr algn="just">
              <a:buNone/>
            </a:pPr>
            <a:r>
              <a:rPr lang="tr-TR" sz="2400" dirty="0" smtClean="0"/>
              <a:t>	</a:t>
            </a:r>
            <a:r>
              <a:rPr lang="en-US" sz="2400" dirty="0" smtClean="0"/>
              <a:t>Communication </a:t>
            </a:r>
            <a:r>
              <a:rPr lang="en-US" sz="2400" dirty="0"/>
              <a:t>is essential to the internal dynamics of a complex partnership structure, allowing distribution of information and implementation of compatible </a:t>
            </a:r>
            <a:r>
              <a:rPr lang="en-US" sz="2400" dirty="0" smtClean="0"/>
              <a:t>efforts </a:t>
            </a:r>
            <a:endParaRPr lang="en-US" sz="2400" dirty="0"/>
          </a:p>
          <a:p>
            <a:pPr>
              <a:buFont typeface="Wingdings" panose="05000000000000000000" pitchFamily="2" charset="2"/>
              <a:buChar char="Ø"/>
            </a:pPr>
            <a:endParaRPr lang="tr-TR" sz="24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129676"/>
            <a:ext cx="6790213" cy="1323439"/>
          </a:xfrm>
          <a:prstGeom prst="rect">
            <a:avLst/>
          </a:prstGeom>
          <a:noFill/>
        </p:spPr>
        <p:txBody>
          <a:bodyPr wrap="square" rtlCol="0">
            <a:spAutoFit/>
          </a:bodyPr>
          <a:lstStyle/>
          <a:p>
            <a:r>
              <a:rPr lang="tr-TR" sz="5000" b="1" dirty="0" smtClean="0">
                <a:solidFill>
                  <a:srgbClr val="FFFFFF"/>
                </a:solidFill>
              </a:rPr>
              <a:t>8. </a:t>
            </a:r>
            <a:r>
              <a:rPr lang="tr-TR" sz="3000" b="1" dirty="0" smtClean="0">
                <a:solidFill>
                  <a:srgbClr val="FFFFFF"/>
                </a:solidFill>
              </a:rPr>
              <a:t>DO NOT FORGET COMMUNICATE</a:t>
            </a:r>
          </a:p>
          <a:p>
            <a:r>
              <a:rPr lang="tr-TR" sz="3000" b="1" dirty="0" smtClean="0">
                <a:solidFill>
                  <a:srgbClr val="FFFFFF"/>
                </a:solidFill>
              </a:rPr>
              <a:t>STRATEGY </a:t>
            </a:r>
          </a:p>
        </p:txBody>
      </p:sp>
    </p:spTree>
    <p:extLst>
      <p:ext uri="{BB962C8B-B14F-4D97-AF65-F5344CB8AC3E}">
        <p14:creationId xmlns:p14="http://schemas.microsoft.com/office/powerpoint/2010/main" xmlns="" val="2554705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lgn="just">
              <a:buFont typeface="Wingdings" charset="2"/>
              <a:buChar char="Ø"/>
            </a:pPr>
            <a:endParaRPr lang="tr-TR" sz="2400" b="1" dirty="0" smtClean="0"/>
          </a:p>
          <a:p>
            <a:pPr algn="just">
              <a:buFont typeface="Wingdings" charset="2"/>
              <a:buChar char="Ø"/>
            </a:pPr>
            <a:r>
              <a:rPr lang="tr-TR" sz="2400" b="1" dirty="0" smtClean="0"/>
              <a:t>FAIRNESS</a:t>
            </a:r>
            <a:r>
              <a:rPr lang="tr-TR" sz="2400" dirty="0" smtClean="0"/>
              <a:t> </a:t>
            </a:r>
            <a:r>
              <a:rPr lang="tr-TR" sz="2400" dirty="0"/>
              <a:t>is a </a:t>
            </a:r>
            <a:r>
              <a:rPr lang="tr-TR" sz="2400" dirty="0" err="1"/>
              <a:t>value</a:t>
            </a:r>
            <a:r>
              <a:rPr lang="tr-TR" sz="2400" dirty="0"/>
              <a:t> </a:t>
            </a:r>
            <a:r>
              <a:rPr lang="tr-TR" sz="2400" dirty="0" err="1"/>
              <a:t>subject</a:t>
            </a:r>
            <a:r>
              <a:rPr lang="tr-TR" sz="2400" dirty="0"/>
              <a:t> </a:t>
            </a:r>
            <a:r>
              <a:rPr lang="tr-TR" sz="2400" dirty="0" err="1"/>
              <a:t>to</a:t>
            </a:r>
            <a:r>
              <a:rPr lang="tr-TR" sz="2400" dirty="0"/>
              <a:t> </a:t>
            </a:r>
            <a:r>
              <a:rPr lang="tr-TR" sz="2400" dirty="0" err="1"/>
              <a:t>judgment</a:t>
            </a:r>
            <a:r>
              <a:rPr lang="tr-TR" sz="2400" dirty="0"/>
              <a:t> </a:t>
            </a:r>
            <a:r>
              <a:rPr lang="tr-TR" sz="2400" dirty="0" err="1"/>
              <a:t>by</a:t>
            </a:r>
            <a:r>
              <a:rPr lang="tr-TR" sz="2400" dirty="0"/>
              <a:t> </a:t>
            </a:r>
            <a:r>
              <a:rPr lang="tr-TR" sz="2400" dirty="0" err="1"/>
              <a:t>both</a:t>
            </a:r>
            <a:r>
              <a:rPr lang="tr-TR" sz="2400" dirty="0"/>
              <a:t> </a:t>
            </a:r>
            <a:r>
              <a:rPr lang="tr-TR" sz="2400" dirty="0" err="1"/>
              <a:t>sides</a:t>
            </a:r>
            <a:r>
              <a:rPr lang="tr-TR" sz="2400" dirty="0"/>
              <a:t> in </a:t>
            </a:r>
            <a:r>
              <a:rPr lang="tr-TR" sz="2400" dirty="0" err="1"/>
              <a:t>any</a:t>
            </a:r>
            <a:r>
              <a:rPr lang="tr-TR" sz="2400" dirty="0"/>
              <a:t> </a:t>
            </a:r>
            <a:r>
              <a:rPr lang="tr-TR" sz="2400" dirty="0" err="1" smtClean="0"/>
              <a:t>negotiation</a:t>
            </a:r>
            <a:r>
              <a:rPr lang="tr-TR" sz="2400" dirty="0"/>
              <a:t>. Legal </a:t>
            </a:r>
            <a:r>
              <a:rPr lang="tr-TR" sz="2400" dirty="0" err="1"/>
              <a:t>documentation</a:t>
            </a:r>
            <a:r>
              <a:rPr lang="tr-TR" sz="2400" dirty="0"/>
              <a:t> </a:t>
            </a:r>
            <a:r>
              <a:rPr lang="tr-TR" sz="2400" dirty="0" err="1"/>
              <a:t>provides</a:t>
            </a:r>
            <a:r>
              <a:rPr lang="tr-TR" sz="2400" dirty="0"/>
              <a:t> </a:t>
            </a:r>
            <a:r>
              <a:rPr lang="tr-TR" sz="2400" dirty="0" err="1"/>
              <a:t>evidence</a:t>
            </a:r>
            <a:r>
              <a:rPr lang="tr-TR" sz="2400" dirty="0"/>
              <a:t> of </a:t>
            </a:r>
            <a:r>
              <a:rPr lang="tr-TR" sz="2400" dirty="0" err="1"/>
              <a:t>the</a:t>
            </a:r>
            <a:r>
              <a:rPr lang="tr-TR" sz="2400" dirty="0"/>
              <a:t> </a:t>
            </a:r>
            <a:r>
              <a:rPr lang="tr-TR" sz="2400" dirty="0" err="1"/>
              <a:t>terms</a:t>
            </a:r>
            <a:r>
              <a:rPr lang="tr-TR" sz="2400" dirty="0"/>
              <a:t> </a:t>
            </a:r>
            <a:r>
              <a:rPr lang="tr-TR" sz="2400" dirty="0" err="1"/>
              <a:t>that</a:t>
            </a:r>
            <a:r>
              <a:rPr lang="tr-TR" sz="2400" dirty="0"/>
              <a:t> </a:t>
            </a:r>
            <a:r>
              <a:rPr lang="tr-TR" sz="2400" dirty="0" err="1"/>
              <a:t>all</a:t>
            </a:r>
            <a:r>
              <a:rPr lang="tr-TR" sz="2400" dirty="0"/>
              <a:t> </a:t>
            </a:r>
            <a:endParaRPr lang="tr-TR" sz="2400" dirty="0" smtClean="0"/>
          </a:p>
          <a:p>
            <a:pPr algn="just">
              <a:buNone/>
            </a:pPr>
            <a:endParaRPr lang="tr-TR" sz="2400" dirty="0"/>
          </a:p>
          <a:p>
            <a:pPr algn="just">
              <a:buFont typeface="Wingdings" charset="2"/>
              <a:buChar char="Ø"/>
            </a:pPr>
            <a:r>
              <a:rPr lang="tr-TR" sz="2400" dirty="0" err="1"/>
              <a:t>P</a:t>
            </a:r>
            <a:r>
              <a:rPr lang="tr-TR" sz="2400" dirty="0" err="1" smtClean="0"/>
              <a:t>arties</a:t>
            </a:r>
            <a:r>
              <a:rPr lang="tr-TR" sz="2400" dirty="0" smtClean="0"/>
              <a:t> </a:t>
            </a:r>
            <a:r>
              <a:rPr lang="tr-TR" sz="2400" dirty="0" err="1"/>
              <a:t>agreed</a:t>
            </a:r>
            <a:r>
              <a:rPr lang="tr-TR" sz="2400" dirty="0"/>
              <a:t> </a:t>
            </a:r>
            <a:r>
              <a:rPr lang="tr-TR" sz="2400" dirty="0" err="1"/>
              <a:t>to</a:t>
            </a:r>
            <a:r>
              <a:rPr lang="tr-TR" sz="2400" dirty="0"/>
              <a:t> at </a:t>
            </a:r>
            <a:r>
              <a:rPr lang="tr-TR" sz="2400" dirty="0" err="1"/>
              <a:t>closing</a:t>
            </a:r>
            <a:r>
              <a:rPr lang="tr-TR" sz="2400" dirty="0"/>
              <a:t>, but </a:t>
            </a:r>
            <a:r>
              <a:rPr lang="tr-TR" sz="2400" dirty="0" err="1"/>
              <a:t>fairness</a:t>
            </a:r>
            <a:r>
              <a:rPr lang="tr-TR" sz="2400" dirty="0"/>
              <a:t> is </a:t>
            </a:r>
            <a:r>
              <a:rPr lang="tr-TR" sz="2400" dirty="0" err="1"/>
              <a:t>often</a:t>
            </a:r>
            <a:r>
              <a:rPr lang="tr-TR" sz="2400" dirty="0"/>
              <a:t> </a:t>
            </a:r>
            <a:r>
              <a:rPr lang="tr-TR" sz="2400" dirty="0" err="1"/>
              <a:t>determined</a:t>
            </a:r>
            <a:r>
              <a:rPr lang="tr-TR" sz="2400" dirty="0"/>
              <a:t> </a:t>
            </a:r>
            <a:r>
              <a:rPr lang="tr-TR" sz="2400" dirty="0" err="1"/>
              <a:t>by</a:t>
            </a:r>
            <a:r>
              <a:rPr lang="tr-TR" sz="2400" dirty="0"/>
              <a:t> </a:t>
            </a:r>
            <a:r>
              <a:rPr lang="tr-TR" sz="2400" dirty="0" err="1"/>
              <a:t>subsequent</a:t>
            </a:r>
            <a:r>
              <a:rPr lang="tr-TR" sz="2400" dirty="0"/>
              <a:t> </a:t>
            </a:r>
            <a:r>
              <a:rPr lang="tr-TR" sz="2400" dirty="0" err="1"/>
              <a:t>changes</a:t>
            </a:r>
            <a:r>
              <a:rPr lang="tr-TR" sz="2400" dirty="0"/>
              <a:t> in </a:t>
            </a:r>
            <a:r>
              <a:rPr lang="tr-TR" sz="2400" dirty="0" err="1"/>
              <a:t>fact</a:t>
            </a:r>
            <a:r>
              <a:rPr lang="tr-TR" sz="2400" dirty="0"/>
              <a:t>. </a:t>
            </a:r>
            <a:r>
              <a:rPr lang="tr-TR" sz="2400" dirty="0" err="1"/>
              <a:t>Because</a:t>
            </a:r>
            <a:r>
              <a:rPr lang="tr-TR" sz="2400" dirty="0"/>
              <a:t> </a:t>
            </a:r>
            <a:r>
              <a:rPr lang="tr-TR" sz="2400" dirty="0" err="1"/>
              <a:t>we</a:t>
            </a:r>
            <a:r>
              <a:rPr lang="tr-TR" sz="2400" dirty="0"/>
              <a:t> </a:t>
            </a:r>
            <a:r>
              <a:rPr lang="tr-TR" sz="2400" dirty="0" err="1"/>
              <a:t>cannot</a:t>
            </a:r>
            <a:r>
              <a:rPr lang="tr-TR" sz="2400" dirty="0"/>
              <a:t> </a:t>
            </a:r>
            <a:r>
              <a:rPr lang="tr-TR" sz="2400" dirty="0" err="1"/>
              <a:t>anticipate</a:t>
            </a:r>
            <a:r>
              <a:rPr lang="tr-TR" sz="2400" dirty="0"/>
              <a:t> </a:t>
            </a:r>
            <a:r>
              <a:rPr lang="tr-TR" sz="2400" dirty="0" err="1"/>
              <a:t>all</a:t>
            </a:r>
            <a:r>
              <a:rPr lang="tr-TR" sz="2400" dirty="0"/>
              <a:t> </a:t>
            </a:r>
            <a:r>
              <a:rPr lang="tr-TR" sz="2400" dirty="0" err="1"/>
              <a:t>future</a:t>
            </a:r>
            <a:r>
              <a:rPr lang="tr-TR" sz="2400" dirty="0"/>
              <a:t> </a:t>
            </a:r>
            <a:r>
              <a:rPr lang="tr-TR" sz="2400" dirty="0" err="1"/>
              <a:t>changes</a:t>
            </a:r>
            <a:r>
              <a:rPr lang="tr-TR" sz="2400" dirty="0"/>
              <a:t>, </a:t>
            </a:r>
            <a:r>
              <a:rPr lang="tr-TR" sz="2400" dirty="0" err="1"/>
              <a:t>fairness</a:t>
            </a:r>
            <a:r>
              <a:rPr lang="tr-TR" sz="2400" dirty="0"/>
              <a:t> </a:t>
            </a:r>
            <a:r>
              <a:rPr lang="tr-TR" sz="2400" dirty="0" err="1"/>
              <a:t>will</a:t>
            </a:r>
            <a:r>
              <a:rPr lang="tr-TR" sz="2400" dirty="0"/>
              <a:t> </a:t>
            </a:r>
            <a:r>
              <a:rPr lang="tr-TR" sz="2400" dirty="0" err="1"/>
              <a:t>often</a:t>
            </a:r>
            <a:r>
              <a:rPr lang="tr-TR" sz="2400" dirty="0"/>
              <a:t> </a:t>
            </a:r>
            <a:r>
              <a:rPr lang="tr-TR" sz="2400" dirty="0" err="1"/>
              <a:t>remain</a:t>
            </a:r>
            <a:r>
              <a:rPr lang="tr-TR" sz="2400" dirty="0"/>
              <a:t> an </a:t>
            </a:r>
            <a:r>
              <a:rPr lang="tr-TR" sz="2400" dirty="0" err="1"/>
              <a:t>elusive</a:t>
            </a:r>
            <a:r>
              <a:rPr lang="tr-TR" sz="2400" dirty="0"/>
              <a:t> </a:t>
            </a:r>
            <a:r>
              <a:rPr lang="tr-TR" sz="2400" dirty="0" err="1"/>
              <a:t>goal</a:t>
            </a:r>
            <a:r>
              <a:rPr lang="tr-TR" sz="2400" dirty="0"/>
              <a:t>. </a:t>
            </a:r>
          </a:p>
          <a:p>
            <a:pPr>
              <a:buFont typeface="Wingdings" panose="05000000000000000000" pitchFamily="2"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30219"/>
            <a:ext cx="6587832" cy="861774"/>
          </a:xfrm>
          <a:prstGeom prst="rect">
            <a:avLst/>
          </a:prstGeom>
          <a:noFill/>
        </p:spPr>
        <p:txBody>
          <a:bodyPr wrap="square" rtlCol="0">
            <a:spAutoFit/>
          </a:bodyPr>
          <a:lstStyle/>
          <a:p>
            <a:r>
              <a:rPr lang="tr-TR" sz="5000" b="1" dirty="0" smtClean="0">
                <a:solidFill>
                  <a:srgbClr val="FFFFFF"/>
                </a:solidFill>
              </a:rPr>
              <a:t>9. </a:t>
            </a:r>
            <a:r>
              <a:rPr lang="tr-TR" sz="2800" b="1" dirty="0" smtClean="0">
                <a:solidFill>
                  <a:srgbClr val="FFFFFF"/>
                </a:solidFill>
              </a:rPr>
              <a:t>NEGOTIATE A FAIR DEAL STRUCTURE</a:t>
            </a:r>
          </a:p>
        </p:txBody>
      </p:sp>
    </p:spTree>
    <p:extLst>
      <p:ext uri="{BB962C8B-B14F-4D97-AF65-F5344CB8AC3E}">
        <p14:creationId xmlns:p14="http://schemas.microsoft.com/office/powerpoint/2010/main" xmlns="" val="2085579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charset="2"/>
              <a:buChar char="Ø"/>
            </a:pPr>
            <a:endParaRPr lang="tr-TR" sz="2400" b="1" dirty="0" smtClean="0"/>
          </a:p>
          <a:p>
            <a:pPr algn="just">
              <a:buFont typeface="Wingdings" charset="2"/>
              <a:buChar char="Ø"/>
            </a:pPr>
            <a:r>
              <a:rPr lang="tr-TR" sz="2400" b="1" dirty="0" smtClean="0"/>
              <a:t>TRUST</a:t>
            </a:r>
            <a:r>
              <a:rPr lang="tr-TR" sz="2400" dirty="0" smtClean="0"/>
              <a:t> </a:t>
            </a:r>
            <a:r>
              <a:rPr lang="tr-TR" sz="2400" dirty="0"/>
              <a:t>is </a:t>
            </a:r>
            <a:r>
              <a:rPr lang="tr-TR" sz="2400" dirty="0" err="1"/>
              <a:t>one</a:t>
            </a:r>
            <a:r>
              <a:rPr lang="tr-TR" sz="2400" dirty="0"/>
              <a:t> of </a:t>
            </a:r>
            <a:r>
              <a:rPr lang="tr-TR" sz="2400" dirty="0" err="1"/>
              <a:t>the</a:t>
            </a:r>
            <a:r>
              <a:rPr lang="tr-TR" sz="2400" dirty="0"/>
              <a:t> </a:t>
            </a:r>
            <a:r>
              <a:rPr lang="tr-TR" sz="2400" dirty="0" err="1"/>
              <a:t>overarching</a:t>
            </a:r>
            <a:r>
              <a:rPr lang="tr-TR" sz="2400" dirty="0"/>
              <a:t> </a:t>
            </a:r>
            <a:r>
              <a:rPr lang="tr-TR" sz="2400" dirty="0" err="1"/>
              <a:t>values</a:t>
            </a:r>
            <a:r>
              <a:rPr lang="tr-TR" sz="2400" dirty="0"/>
              <a:t> </a:t>
            </a:r>
            <a:r>
              <a:rPr lang="tr-TR" sz="2400" dirty="0" err="1"/>
              <a:t>to</a:t>
            </a:r>
            <a:r>
              <a:rPr lang="tr-TR" sz="2400" dirty="0"/>
              <a:t> be </a:t>
            </a:r>
            <a:r>
              <a:rPr lang="tr-TR" sz="2400" dirty="0" err="1"/>
              <a:t>realized</a:t>
            </a:r>
            <a:r>
              <a:rPr lang="tr-TR" sz="2400" dirty="0"/>
              <a:t> </a:t>
            </a:r>
            <a:r>
              <a:rPr lang="tr-TR" sz="2400" dirty="0" err="1"/>
              <a:t>from</a:t>
            </a:r>
            <a:r>
              <a:rPr lang="tr-TR" sz="2400" dirty="0"/>
              <a:t> </a:t>
            </a:r>
            <a:r>
              <a:rPr lang="tr-TR" sz="2400" dirty="0" err="1"/>
              <a:t>the</a:t>
            </a:r>
            <a:r>
              <a:rPr lang="tr-TR" sz="2400" dirty="0"/>
              <a:t> </a:t>
            </a:r>
            <a:r>
              <a:rPr lang="tr-TR" sz="2400" dirty="0" err="1"/>
              <a:t>beginning</a:t>
            </a:r>
            <a:r>
              <a:rPr lang="tr-TR" sz="2400" dirty="0"/>
              <a:t> </a:t>
            </a:r>
            <a:r>
              <a:rPr lang="tr-TR" sz="2400" dirty="0" err="1"/>
              <a:t>and</a:t>
            </a:r>
            <a:r>
              <a:rPr lang="tr-TR" sz="2400" dirty="0"/>
              <a:t> </a:t>
            </a:r>
            <a:r>
              <a:rPr lang="tr-TR" sz="2400" dirty="0" err="1"/>
              <a:t>throughout</a:t>
            </a:r>
            <a:r>
              <a:rPr lang="tr-TR" sz="2400" dirty="0"/>
              <a:t> </a:t>
            </a:r>
            <a:r>
              <a:rPr lang="tr-TR" sz="2400" dirty="0" err="1" smtClean="0"/>
              <a:t>the</a:t>
            </a:r>
            <a:r>
              <a:rPr lang="tr-TR" sz="2400" dirty="0" smtClean="0"/>
              <a:t> PPP </a:t>
            </a:r>
            <a:r>
              <a:rPr lang="tr-TR" sz="2400" dirty="0" err="1" smtClean="0"/>
              <a:t>process</a:t>
            </a:r>
            <a:endParaRPr lang="tr-TR" sz="2400" dirty="0" smtClean="0"/>
          </a:p>
          <a:p>
            <a:pPr algn="just">
              <a:buFont typeface="Wingdings" charset="2"/>
              <a:buChar char="Ø"/>
            </a:pPr>
            <a:endParaRPr lang="tr-TR" sz="2400" dirty="0"/>
          </a:p>
          <a:p>
            <a:pPr algn="just">
              <a:buFont typeface="Wingdings" charset="2"/>
              <a:buChar char="Ø"/>
            </a:pPr>
            <a:r>
              <a:rPr lang="tr-TR" sz="2400" dirty="0" err="1" smtClean="0"/>
              <a:t>Given</a:t>
            </a:r>
            <a:r>
              <a:rPr lang="tr-TR" sz="2400" dirty="0" smtClean="0"/>
              <a:t> </a:t>
            </a:r>
            <a:r>
              <a:rPr lang="tr-TR" sz="2400" dirty="0" err="1"/>
              <a:t>the</a:t>
            </a:r>
            <a:r>
              <a:rPr lang="tr-TR" sz="2400" dirty="0"/>
              <a:t> </a:t>
            </a:r>
            <a:r>
              <a:rPr lang="tr-TR" sz="2400" dirty="0" err="1"/>
              <a:t>complex</a:t>
            </a:r>
            <a:r>
              <a:rPr lang="tr-TR" sz="2400" dirty="0"/>
              <a:t> </a:t>
            </a:r>
            <a:r>
              <a:rPr lang="tr-TR" sz="2400" dirty="0" err="1"/>
              <a:t>public</a:t>
            </a:r>
            <a:r>
              <a:rPr lang="tr-TR" sz="2400" dirty="0"/>
              <a:t>/</a:t>
            </a:r>
            <a:r>
              <a:rPr lang="tr-TR" sz="2400" dirty="0" err="1"/>
              <a:t>private</a:t>
            </a:r>
            <a:r>
              <a:rPr lang="tr-TR" sz="2400" dirty="0"/>
              <a:t> </a:t>
            </a:r>
            <a:r>
              <a:rPr lang="tr-TR" sz="2400" dirty="0" err="1"/>
              <a:t>partnership</a:t>
            </a:r>
            <a:r>
              <a:rPr lang="tr-TR" sz="2400" dirty="0"/>
              <a:t> </a:t>
            </a:r>
            <a:r>
              <a:rPr lang="tr-TR" sz="2400" dirty="0" err="1"/>
              <a:t>process</a:t>
            </a:r>
            <a:r>
              <a:rPr lang="tr-TR" sz="2400" dirty="0"/>
              <a:t> </a:t>
            </a:r>
            <a:r>
              <a:rPr lang="tr-TR" sz="2400" dirty="0" err="1"/>
              <a:t>and</a:t>
            </a:r>
            <a:r>
              <a:rPr lang="tr-TR" sz="2400" dirty="0"/>
              <a:t> </a:t>
            </a:r>
            <a:r>
              <a:rPr lang="tr-TR" sz="2400" dirty="0" err="1"/>
              <a:t>structure</a:t>
            </a:r>
            <a:r>
              <a:rPr lang="tr-TR" sz="2400" dirty="0"/>
              <a:t>, </a:t>
            </a:r>
            <a:r>
              <a:rPr lang="tr-TR" sz="2400" dirty="0" err="1"/>
              <a:t>trust</a:t>
            </a:r>
            <a:r>
              <a:rPr lang="tr-TR" sz="2400" dirty="0"/>
              <a:t> is </a:t>
            </a:r>
            <a:r>
              <a:rPr lang="tr-TR" sz="2400" dirty="0" err="1"/>
              <a:t>required</a:t>
            </a:r>
            <a:r>
              <a:rPr lang="tr-TR" sz="2400" dirty="0"/>
              <a:t> </a:t>
            </a:r>
            <a:r>
              <a:rPr lang="tr-TR" sz="2400" dirty="0" err="1"/>
              <a:t>between</a:t>
            </a:r>
            <a:r>
              <a:rPr lang="tr-TR" sz="2400" dirty="0"/>
              <a:t> </a:t>
            </a:r>
            <a:r>
              <a:rPr lang="tr-TR" sz="2400" dirty="0" err="1"/>
              <a:t>the</a:t>
            </a:r>
            <a:r>
              <a:rPr lang="tr-TR" sz="2400" dirty="0"/>
              <a:t> </a:t>
            </a:r>
            <a:r>
              <a:rPr lang="tr-TR" sz="2400" dirty="0" err="1"/>
              <a:t>multiple</a:t>
            </a:r>
            <a:r>
              <a:rPr lang="tr-TR" sz="2400" dirty="0"/>
              <a:t> </a:t>
            </a:r>
            <a:r>
              <a:rPr lang="tr-TR" sz="2400" dirty="0" err="1"/>
              <a:t>actors</a:t>
            </a:r>
            <a:r>
              <a:rPr lang="tr-TR" sz="2400" dirty="0"/>
              <a:t> </a:t>
            </a:r>
            <a:r>
              <a:rPr lang="tr-TR" sz="2400" dirty="0" err="1"/>
              <a:t>and</a:t>
            </a:r>
            <a:r>
              <a:rPr lang="tr-TR" sz="2400" dirty="0"/>
              <a:t> </a:t>
            </a:r>
            <a:r>
              <a:rPr lang="tr-TR" sz="2400" dirty="0" err="1"/>
              <a:t>entities</a:t>
            </a:r>
            <a:r>
              <a:rPr lang="tr-TR" sz="2400" dirty="0"/>
              <a:t> </a:t>
            </a:r>
            <a:r>
              <a:rPr lang="tr-TR" sz="2400" dirty="0" err="1"/>
              <a:t>to</a:t>
            </a:r>
            <a:r>
              <a:rPr lang="tr-TR" sz="2400" dirty="0"/>
              <a:t> </a:t>
            </a:r>
            <a:r>
              <a:rPr lang="tr-TR" sz="2400" dirty="0" err="1"/>
              <a:t>enable</a:t>
            </a:r>
            <a:r>
              <a:rPr lang="tr-TR" sz="2400" dirty="0"/>
              <a:t> </a:t>
            </a:r>
            <a:r>
              <a:rPr lang="tr-TR" sz="2400" dirty="0" err="1"/>
              <a:t>shared</a:t>
            </a:r>
            <a:r>
              <a:rPr lang="tr-TR" sz="2400" dirty="0"/>
              <a:t> </a:t>
            </a:r>
            <a:r>
              <a:rPr lang="tr-TR" sz="2400" dirty="0" err="1" smtClean="0"/>
              <a:t>decision</a:t>
            </a:r>
            <a:r>
              <a:rPr lang="tr-TR" sz="2400" dirty="0" smtClean="0"/>
              <a:t> </a:t>
            </a:r>
            <a:r>
              <a:rPr lang="tr-TR" sz="2400" dirty="0" err="1"/>
              <a:t>making</a:t>
            </a:r>
            <a:r>
              <a:rPr lang="tr-TR" sz="2400" dirty="0"/>
              <a:t> </a:t>
            </a:r>
            <a:r>
              <a:rPr lang="tr-TR" sz="2400" dirty="0" err="1"/>
              <a:t>and</a:t>
            </a:r>
            <a:r>
              <a:rPr lang="tr-TR" sz="2400" dirty="0"/>
              <a:t> </a:t>
            </a:r>
            <a:r>
              <a:rPr lang="tr-TR" sz="2400" dirty="0" err="1"/>
              <a:t>taking</a:t>
            </a:r>
            <a:r>
              <a:rPr lang="tr-TR" sz="2400" dirty="0"/>
              <a:t> of </a:t>
            </a:r>
            <a:r>
              <a:rPr lang="tr-TR" sz="2400" dirty="0" err="1"/>
              <a:t>financial</a:t>
            </a:r>
            <a:r>
              <a:rPr lang="tr-TR" sz="2400" dirty="0"/>
              <a:t> </a:t>
            </a:r>
            <a:r>
              <a:rPr lang="tr-TR" sz="2400" dirty="0" err="1" smtClean="0"/>
              <a:t>risks</a:t>
            </a:r>
            <a:endParaRPr lang="tr-TR" sz="2400" dirty="0" smtClean="0"/>
          </a:p>
          <a:p>
            <a:pPr algn="just">
              <a:buFont typeface="Wingdings" charset="2"/>
              <a:buChar char="Ø"/>
            </a:pPr>
            <a:endParaRPr lang="tr-TR" sz="2400" dirty="0"/>
          </a:p>
          <a:p>
            <a:pPr algn="just">
              <a:buFont typeface="Wingdings" charset="2"/>
              <a:buChar char="Ø"/>
            </a:pPr>
            <a:r>
              <a:rPr lang="tr-TR" sz="2400" dirty="0" err="1" smtClean="0"/>
              <a:t>Partners</a:t>
            </a:r>
            <a:r>
              <a:rPr lang="tr-TR" sz="2400" dirty="0" smtClean="0"/>
              <a:t> </a:t>
            </a:r>
            <a:r>
              <a:rPr lang="tr-TR" sz="2400" dirty="0" err="1"/>
              <a:t>must</a:t>
            </a:r>
            <a:r>
              <a:rPr lang="tr-TR" sz="2400" dirty="0"/>
              <a:t> </a:t>
            </a:r>
            <a:r>
              <a:rPr lang="tr-TR" sz="2400" dirty="0" err="1"/>
              <a:t>also</a:t>
            </a:r>
            <a:r>
              <a:rPr lang="tr-TR" sz="2400" dirty="0"/>
              <a:t> </a:t>
            </a:r>
            <a:r>
              <a:rPr lang="tr-TR" sz="2400" dirty="0" err="1"/>
              <a:t>ensure</a:t>
            </a:r>
            <a:r>
              <a:rPr lang="tr-TR" sz="2400" dirty="0"/>
              <a:t> </a:t>
            </a:r>
            <a:r>
              <a:rPr lang="tr-TR" sz="2400" dirty="0" err="1"/>
              <a:t>that</a:t>
            </a:r>
            <a:r>
              <a:rPr lang="tr-TR" sz="2400" dirty="0"/>
              <a:t> </a:t>
            </a:r>
            <a:r>
              <a:rPr lang="tr-TR" sz="2400" dirty="0" err="1"/>
              <a:t>other</a:t>
            </a:r>
            <a:r>
              <a:rPr lang="tr-TR" sz="2400" dirty="0"/>
              <a:t> </a:t>
            </a:r>
            <a:r>
              <a:rPr lang="tr-TR" sz="2400" dirty="0" err="1"/>
              <a:t>stakeholders</a:t>
            </a:r>
            <a:r>
              <a:rPr lang="tr-TR" sz="2400" dirty="0"/>
              <a:t>, </a:t>
            </a:r>
            <a:r>
              <a:rPr lang="tr-TR" sz="2400" dirty="0" err="1"/>
              <a:t>such</a:t>
            </a:r>
            <a:r>
              <a:rPr lang="tr-TR" sz="2400" dirty="0"/>
              <a:t> as </a:t>
            </a:r>
            <a:r>
              <a:rPr lang="tr-TR" sz="2400" dirty="0" err="1"/>
              <a:t>financial</a:t>
            </a:r>
            <a:r>
              <a:rPr lang="tr-TR" sz="2400" dirty="0"/>
              <a:t> </a:t>
            </a:r>
            <a:r>
              <a:rPr lang="tr-TR" sz="2400" dirty="0" err="1"/>
              <a:t>investors</a:t>
            </a:r>
            <a:r>
              <a:rPr lang="tr-TR" sz="2400" dirty="0"/>
              <a:t>, as </a:t>
            </a:r>
            <a:r>
              <a:rPr lang="tr-TR" sz="2400" dirty="0" err="1"/>
              <a:t>well</a:t>
            </a:r>
            <a:r>
              <a:rPr lang="tr-TR" sz="2400" dirty="0"/>
              <a:t> as </a:t>
            </a:r>
            <a:r>
              <a:rPr lang="tr-TR" sz="2400" dirty="0" err="1"/>
              <a:t>the</a:t>
            </a:r>
            <a:r>
              <a:rPr lang="tr-TR" sz="2400" dirty="0"/>
              <a:t> </a:t>
            </a:r>
            <a:r>
              <a:rPr lang="tr-TR" sz="2400" dirty="0" err="1"/>
              <a:t>public</a:t>
            </a:r>
            <a:r>
              <a:rPr lang="tr-TR" sz="2400" dirty="0"/>
              <a:t> </a:t>
            </a:r>
            <a:r>
              <a:rPr lang="tr-TR" sz="2400" dirty="0" err="1"/>
              <a:t>are</a:t>
            </a:r>
            <a:r>
              <a:rPr lang="tr-TR" sz="2400" dirty="0"/>
              <a:t> </a:t>
            </a:r>
            <a:r>
              <a:rPr lang="tr-TR" sz="2400" dirty="0" err="1"/>
              <a:t>dedicated</a:t>
            </a:r>
            <a:r>
              <a:rPr lang="tr-TR" sz="2400" dirty="0"/>
              <a:t> </a:t>
            </a:r>
            <a:r>
              <a:rPr lang="tr-TR" sz="2400" dirty="0" err="1"/>
              <a:t>to</a:t>
            </a:r>
            <a:r>
              <a:rPr lang="tr-TR" sz="2400" dirty="0"/>
              <a:t> </a:t>
            </a:r>
            <a:r>
              <a:rPr lang="tr-TR" sz="2400" dirty="0" err="1"/>
              <a:t>and</a:t>
            </a:r>
            <a:r>
              <a:rPr lang="tr-TR" sz="2400" dirty="0"/>
              <a:t> </a:t>
            </a:r>
            <a:r>
              <a:rPr lang="tr-TR" sz="2400" dirty="0" err="1"/>
              <a:t>trust</a:t>
            </a:r>
            <a:r>
              <a:rPr lang="tr-TR" sz="2400" dirty="0"/>
              <a:t> </a:t>
            </a:r>
            <a:r>
              <a:rPr lang="tr-TR" sz="2400" dirty="0" err="1"/>
              <a:t>the</a:t>
            </a:r>
            <a:r>
              <a:rPr lang="tr-TR" sz="2400" dirty="0"/>
              <a:t> </a:t>
            </a:r>
            <a:r>
              <a:rPr lang="tr-TR" sz="2400" dirty="0" err="1"/>
              <a:t>project</a:t>
            </a:r>
            <a:r>
              <a:rPr lang="tr-TR" sz="2400" dirty="0"/>
              <a:t> </a:t>
            </a:r>
            <a:r>
              <a:rPr lang="tr-TR" sz="2400" dirty="0" err="1"/>
              <a:t>and</a:t>
            </a:r>
            <a:r>
              <a:rPr lang="tr-TR" sz="2400" dirty="0"/>
              <a:t> </a:t>
            </a:r>
            <a:r>
              <a:rPr lang="tr-TR" sz="2400" dirty="0" err="1"/>
              <a:t>the</a:t>
            </a:r>
            <a:r>
              <a:rPr lang="tr-TR" sz="2400" dirty="0"/>
              <a:t> </a:t>
            </a:r>
            <a:r>
              <a:rPr lang="tr-TR" sz="2400" dirty="0" err="1" smtClean="0"/>
              <a:t>partnership</a:t>
            </a:r>
            <a:r>
              <a:rPr lang="tr-TR" sz="2400" dirty="0" smtClean="0"/>
              <a:t> </a:t>
            </a:r>
            <a:endParaRPr lang="tr-TR" sz="2400" dirty="0"/>
          </a:p>
          <a:p>
            <a:pPr marL="0" indent="0">
              <a:buNone/>
            </a:pPr>
            <a:endParaRPr lang="tr-TR" sz="2800" dirty="0"/>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861774"/>
          </a:xfrm>
          <a:prstGeom prst="rect">
            <a:avLst/>
          </a:prstGeom>
          <a:noFill/>
        </p:spPr>
        <p:txBody>
          <a:bodyPr wrap="square" rtlCol="0">
            <a:spAutoFit/>
          </a:bodyPr>
          <a:lstStyle/>
          <a:p>
            <a:r>
              <a:rPr lang="tr-TR" sz="5000" b="1" dirty="0" smtClean="0">
                <a:solidFill>
                  <a:srgbClr val="FFFFFF"/>
                </a:solidFill>
              </a:rPr>
              <a:t>10. </a:t>
            </a:r>
            <a:r>
              <a:rPr lang="tr-TR" sz="2800" b="1" dirty="0" smtClean="0">
                <a:solidFill>
                  <a:srgbClr val="FFFFFF"/>
                </a:solidFill>
              </a:rPr>
              <a:t>BUILD THE TRUST</a:t>
            </a:r>
          </a:p>
        </p:txBody>
      </p:sp>
    </p:spTree>
    <p:extLst>
      <p:ext uri="{BB962C8B-B14F-4D97-AF65-F5344CB8AC3E}">
        <p14:creationId xmlns:p14="http://schemas.microsoft.com/office/powerpoint/2010/main" xmlns="" val="3109651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kapak_ppp.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056390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1015663"/>
          </a:xfrm>
          <a:prstGeom prst="rect">
            <a:avLst/>
          </a:prstGeom>
          <a:noFill/>
        </p:spPr>
        <p:txBody>
          <a:bodyPr wrap="square" rtlCol="0">
            <a:spAutoFit/>
          </a:bodyPr>
          <a:lstStyle/>
          <a:p>
            <a:r>
              <a:rPr lang="tr-TR" sz="3000" b="1" dirty="0" smtClean="0">
                <a:solidFill>
                  <a:srgbClr val="FFFFFF"/>
                </a:solidFill>
              </a:rPr>
              <a:t>PPP PROJECTS:</a:t>
            </a:r>
          </a:p>
          <a:p>
            <a:r>
              <a:rPr lang="tr-TR" sz="3000" b="1" dirty="0" smtClean="0">
                <a:solidFill>
                  <a:srgbClr val="FFFFFF"/>
                </a:solidFill>
              </a:rPr>
              <a:t>FROM IDEA TO IMPLEMENTATION-1</a:t>
            </a:r>
          </a:p>
        </p:txBody>
      </p:sp>
      <p:sp>
        <p:nvSpPr>
          <p:cNvPr id="2" name="TextBox 1"/>
          <p:cNvSpPr txBox="1"/>
          <p:nvPr/>
        </p:nvSpPr>
        <p:spPr>
          <a:xfrm>
            <a:off x="137060" y="1433686"/>
            <a:ext cx="8020320" cy="5447645"/>
          </a:xfrm>
          <a:prstGeom prst="rect">
            <a:avLst/>
          </a:prstGeom>
          <a:noFill/>
        </p:spPr>
        <p:txBody>
          <a:bodyPr wrap="square" rtlCol="0">
            <a:spAutoFit/>
          </a:bodyPr>
          <a:lstStyle/>
          <a:p>
            <a:pPr marL="342900" indent="-342900" algn="just">
              <a:buFont typeface="Wingdings" charset="2"/>
              <a:buChar char="Ø"/>
            </a:pPr>
            <a:r>
              <a:rPr lang="en-US" sz="2400" dirty="0"/>
              <a:t>PPP has been well practiced in many developed </a:t>
            </a:r>
            <a:r>
              <a:rPr lang="en-US" sz="2400" dirty="0" smtClean="0"/>
              <a:t>countries for </a:t>
            </a:r>
            <a:r>
              <a:rPr lang="en-US" sz="2400" dirty="0"/>
              <a:t>delivering construction and building </a:t>
            </a:r>
            <a:r>
              <a:rPr lang="en-US" sz="2400" dirty="0" smtClean="0"/>
              <a:t>projects</a:t>
            </a:r>
          </a:p>
          <a:p>
            <a:pPr algn="just"/>
            <a:r>
              <a:rPr lang="en-US" sz="2400" dirty="0" smtClean="0"/>
              <a:t> </a:t>
            </a:r>
            <a:endParaRPr lang="en-US" sz="2400" dirty="0"/>
          </a:p>
          <a:p>
            <a:pPr marL="342900" indent="-342900" algn="just">
              <a:buFont typeface="Wingdings" charset="2"/>
              <a:buChar char="Ø"/>
            </a:pPr>
            <a:r>
              <a:rPr lang="en-US" sz="2400" dirty="0" smtClean="0"/>
              <a:t>The </a:t>
            </a:r>
            <a:r>
              <a:rPr lang="en-US" sz="2400" dirty="0"/>
              <a:t>success and advantages of adopting PPP in these places have been well </a:t>
            </a:r>
            <a:r>
              <a:rPr lang="en-US" sz="2400" dirty="0" smtClean="0"/>
              <a:t>documented</a:t>
            </a:r>
          </a:p>
          <a:p>
            <a:pPr marL="342900" indent="-342900" algn="just">
              <a:buFont typeface="Wingdings" charset="2"/>
              <a:buChar char="Ø"/>
            </a:pPr>
            <a:endParaRPr lang="en-US" sz="2400" dirty="0"/>
          </a:p>
          <a:p>
            <a:pPr marL="342900" indent="-342900" algn="just">
              <a:buFont typeface="Wingdings" charset="2"/>
              <a:buChar char="Ø"/>
            </a:pPr>
            <a:r>
              <a:rPr lang="en-US" sz="2400" dirty="0" smtClean="0"/>
              <a:t>But </a:t>
            </a:r>
            <a:r>
              <a:rPr lang="en-US" sz="2400" dirty="0"/>
              <a:t>unfortunately not all of these PPP projects have been equally </a:t>
            </a:r>
            <a:r>
              <a:rPr lang="en-US" sz="2400" dirty="0" smtClean="0"/>
              <a:t>successful</a:t>
            </a:r>
          </a:p>
          <a:p>
            <a:pPr marL="342900" indent="-342900" algn="just">
              <a:buFont typeface="Wingdings" charset="2"/>
              <a:buChar char="Ø"/>
            </a:pPr>
            <a:endParaRPr lang="en-US" sz="2400" dirty="0"/>
          </a:p>
          <a:p>
            <a:pPr marL="342900" indent="-342900" algn="just">
              <a:buFont typeface="Wingdings" charset="2"/>
              <a:buChar char="Ø"/>
            </a:pPr>
            <a:r>
              <a:rPr lang="en-US" sz="2400" dirty="0" smtClean="0"/>
              <a:t>For </a:t>
            </a:r>
            <a:r>
              <a:rPr lang="en-US" sz="2400" dirty="0"/>
              <a:t>countries that are new at adopting PPP it is even more important for them to identify the success factors in order to maximize the advantages of this method and to reduce the risks for all concerned </a:t>
            </a:r>
            <a:r>
              <a:rPr lang="en-US" sz="2400" dirty="0" smtClean="0"/>
              <a:t>parties</a:t>
            </a:r>
            <a:endParaRPr lang="en-US" sz="2400" dirty="0"/>
          </a:p>
          <a:p>
            <a:endParaRPr lang="en-US" dirty="0"/>
          </a:p>
          <a:p>
            <a:pPr marL="285750" indent="-285750">
              <a:buFont typeface="Arial"/>
              <a:buChar char="•"/>
            </a:pPr>
            <a:endParaRPr lang="en-US" dirty="0"/>
          </a:p>
        </p:txBody>
      </p:sp>
    </p:spTree>
    <p:extLst>
      <p:ext uri="{BB962C8B-B14F-4D97-AF65-F5344CB8AC3E}">
        <p14:creationId xmlns:p14="http://schemas.microsoft.com/office/powerpoint/2010/main" xmlns="" val="2933447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954107"/>
          </a:xfrm>
          <a:prstGeom prst="rect">
            <a:avLst/>
          </a:prstGeom>
          <a:noFill/>
        </p:spPr>
        <p:txBody>
          <a:bodyPr wrap="square" rtlCol="0">
            <a:spAutoFit/>
          </a:bodyPr>
          <a:lstStyle/>
          <a:p>
            <a:r>
              <a:rPr lang="tr-TR" sz="2800" b="1" dirty="0" smtClean="0">
                <a:solidFill>
                  <a:srgbClr val="FFFFFF"/>
                </a:solidFill>
              </a:rPr>
              <a:t>CRITICAL FACTOR </a:t>
            </a:r>
          </a:p>
          <a:p>
            <a:r>
              <a:rPr lang="tr-TR" sz="2800" b="1" dirty="0" smtClean="0">
                <a:solidFill>
                  <a:srgbClr val="FFFFFF"/>
                </a:solidFill>
              </a:rPr>
              <a:t>TESTED AFTER IMPLEMENTATION</a:t>
            </a:r>
          </a:p>
        </p:txBody>
      </p:sp>
      <p:pic>
        <p:nvPicPr>
          <p:cNvPr id="2" name="Picture 1"/>
          <p:cNvPicPr>
            <a:picLocks noChangeAspect="1"/>
          </p:cNvPicPr>
          <p:nvPr/>
        </p:nvPicPr>
        <p:blipFill>
          <a:blip r:embed="rId2" cstate="print"/>
          <a:stretch>
            <a:fillRect/>
          </a:stretch>
        </p:blipFill>
        <p:spPr>
          <a:xfrm>
            <a:off x="-143797" y="1470616"/>
            <a:ext cx="8732223" cy="4913194"/>
          </a:xfrm>
          <a:prstGeom prst="rect">
            <a:avLst/>
          </a:prstGeom>
        </p:spPr>
      </p:pic>
    </p:spTree>
    <p:extLst>
      <p:ext uri="{BB962C8B-B14F-4D97-AF65-F5344CB8AC3E}">
        <p14:creationId xmlns:p14="http://schemas.microsoft.com/office/powerpoint/2010/main" xmlns="" val="3979103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fontScale="85000" lnSpcReduction="20000"/>
          </a:bodyPr>
          <a:lstStyle/>
          <a:p>
            <a:pPr>
              <a:buFont typeface="Wingdings" charset="2"/>
              <a:buChar char="Ø"/>
            </a:pPr>
            <a:endParaRPr lang="tr-TR" sz="2600" b="1" dirty="0" smtClean="0"/>
          </a:p>
          <a:p>
            <a:pPr algn="just">
              <a:buFont typeface="Wingdings" charset="2"/>
              <a:buChar char="Ø"/>
            </a:pPr>
            <a:r>
              <a:rPr lang="en-US" sz="2600" b="1" dirty="0" smtClean="0"/>
              <a:t>Appropriate </a:t>
            </a:r>
            <a:r>
              <a:rPr lang="en-US" sz="2600" b="1" dirty="0"/>
              <a:t>risk allocation </a:t>
            </a:r>
            <a:r>
              <a:rPr lang="en-US" sz="2600" b="1" dirty="0" smtClean="0"/>
              <a:t>and </a:t>
            </a:r>
            <a:r>
              <a:rPr lang="en-US" sz="2600" b="1" dirty="0"/>
              <a:t>service price </a:t>
            </a:r>
            <a:r>
              <a:rPr lang="en-US" sz="2600" dirty="0" smtClean="0"/>
              <a:t>are </a:t>
            </a:r>
            <a:r>
              <a:rPr lang="en-US" sz="2600" dirty="0"/>
              <a:t>the critical connections between other observed </a:t>
            </a:r>
            <a:r>
              <a:rPr lang="en-US" sz="2600" dirty="0" smtClean="0"/>
              <a:t>variables</a:t>
            </a:r>
          </a:p>
          <a:p>
            <a:pPr algn="just"/>
            <a:endParaRPr lang="en-US" sz="2600" dirty="0"/>
          </a:p>
          <a:p>
            <a:pPr algn="just">
              <a:buFont typeface="Wingdings" charset="2"/>
              <a:buChar char="Ø"/>
            </a:pPr>
            <a:r>
              <a:rPr lang="en-US" sz="2600" dirty="0" smtClean="0"/>
              <a:t>Both </a:t>
            </a:r>
            <a:r>
              <a:rPr lang="en-US" sz="2600" dirty="0"/>
              <a:t>factors not only play </a:t>
            </a:r>
            <a:r>
              <a:rPr lang="en-US" sz="2600" dirty="0" smtClean="0"/>
              <a:t>important </a:t>
            </a:r>
            <a:r>
              <a:rPr lang="en-US" sz="2600" dirty="0"/>
              <a:t>role in the process of PPP implementation, </a:t>
            </a:r>
            <a:r>
              <a:rPr lang="en-US" sz="2600" dirty="0" smtClean="0"/>
              <a:t>but </a:t>
            </a:r>
            <a:r>
              <a:rPr lang="en-US" sz="2600" dirty="0"/>
              <a:t>also provide some helpful evidence for </a:t>
            </a:r>
            <a:r>
              <a:rPr lang="en-US" sz="2600" dirty="0" smtClean="0"/>
              <a:t>performance</a:t>
            </a:r>
            <a:r>
              <a:rPr lang="en-US" sz="2600" dirty="0"/>
              <a:t>-based evaluation, the partners’ satisfaction assessment, the project’s viability or the </a:t>
            </a:r>
            <a:r>
              <a:rPr lang="en-US" sz="2600" dirty="0" smtClean="0"/>
              <a:t>discounted </a:t>
            </a:r>
            <a:r>
              <a:rPr lang="en-US" sz="2600" dirty="0"/>
              <a:t>cash flow analysis of a </a:t>
            </a:r>
            <a:r>
              <a:rPr lang="en-US" sz="2600" dirty="0" smtClean="0"/>
              <a:t>PPP</a:t>
            </a:r>
          </a:p>
          <a:p>
            <a:pPr algn="just"/>
            <a:endParaRPr lang="en-US" sz="2600" dirty="0"/>
          </a:p>
          <a:p>
            <a:pPr algn="just">
              <a:buFont typeface="Wingdings" charset="2"/>
              <a:buChar char="Ø"/>
            </a:pPr>
            <a:r>
              <a:rPr lang="en-US" sz="2600" dirty="0" smtClean="0"/>
              <a:t>A </a:t>
            </a:r>
            <a:r>
              <a:rPr lang="en-US" sz="2600" dirty="0"/>
              <a:t>lack of clear definition </a:t>
            </a:r>
            <a:r>
              <a:rPr lang="en-US" sz="2600" dirty="0" smtClean="0"/>
              <a:t>and </a:t>
            </a:r>
            <a:r>
              <a:rPr lang="en-US" sz="2600" dirty="0"/>
              <a:t>fair allocation of risk will lead to more uncertainties about the project’s prospects and eventually </a:t>
            </a:r>
            <a:r>
              <a:rPr lang="en-US" sz="2600" dirty="0" smtClean="0"/>
              <a:t>raise </a:t>
            </a:r>
            <a:r>
              <a:rPr lang="en-US" sz="2600" dirty="0"/>
              <a:t>conflicts between the </a:t>
            </a:r>
            <a:r>
              <a:rPr lang="en-US" sz="2600" dirty="0" smtClean="0"/>
              <a:t>partners</a:t>
            </a:r>
          </a:p>
          <a:p>
            <a:endParaRPr lang="tr-TR" sz="2600" dirty="0"/>
          </a:p>
          <a:p>
            <a:pPr marL="457200" lvl="1" indent="0">
              <a:buNone/>
            </a:pPr>
            <a:endParaRPr lang="tr-TR" sz="26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954107"/>
          </a:xfrm>
          <a:prstGeom prst="rect">
            <a:avLst/>
          </a:prstGeom>
          <a:noFill/>
        </p:spPr>
        <p:txBody>
          <a:bodyPr wrap="square" rtlCol="0">
            <a:spAutoFit/>
          </a:bodyPr>
          <a:lstStyle/>
          <a:p>
            <a:r>
              <a:rPr lang="tr-TR" sz="2800" b="1" dirty="0">
                <a:solidFill>
                  <a:srgbClr val="FFFFFF"/>
                </a:solidFill>
              </a:rPr>
              <a:t>CRITICAL FACTOR </a:t>
            </a:r>
          </a:p>
          <a:p>
            <a:r>
              <a:rPr lang="tr-TR" sz="2800" b="1" dirty="0">
                <a:solidFill>
                  <a:srgbClr val="FFFFFF"/>
                </a:solidFill>
              </a:rPr>
              <a:t>TESTED AFTER IMPLEMENTATION</a:t>
            </a:r>
          </a:p>
        </p:txBody>
      </p:sp>
      <p:sp>
        <p:nvSpPr>
          <p:cNvPr id="8" name="TextBox 7"/>
          <p:cNvSpPr txBox="1"/>
          <p:nvPr/>
        </p:nvSpPr>
        <p:spPr>
          <a:xfrm>
            <a:off x="2255715" y="225605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622148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marL="457200" lvl="1" indent="0">
              <a:buNone/>
            </a:pPr>
            <a:endParaRPr lang="tr-TR" sz="2400" b="1" dirty="0"/>
          </a:p>
          <a:p>
            <a:pPr marL="342900" lvl="1" indent="-342900">
              <a:buFont typeface="Wingdings" charset="2"/>
              <a:buChar char="Ø"/>
            </a:pPr>
            <a:r>
              <a:rPr lang="tr-TR" sz="2400" dirty="0" err="1" smtClean="0"/>
              <a:t>From</a:t>
            </a:r>
            <a:r>
              <a:rPr lang="tr-TR" sz="2400" dirty="0" smtClean="0"/>
              <a:t> </a:t>
            </a:r>
            <a:r>
              <a:rPr lang="tr-TR" sz="2400" dirty="0" err="1" smtClean="0"/>
              <a:t>Whose</a:t>
            </a:r>
            <a:r>
              <a:rPr lang="tr-TR" sz="2400" dirty="0" smtClean="0"/>
              <a:t> </a:t>
            </a:r>
            <a:r>
              <a:rPr lang="tr-TR" sz="2400" dirty="0" err="1" smtClean="0"/>
              <a:t>Perspective</a:t>
            </a:r>
            <a:r>
              <a:rPr lang="tr-TR" sz="2400" dirty="0" smtClean="0"/>
              <a:t>? </a:t>
            </a:r>
            <a:endParaRPr lang="tr-TR" sz="2400" b="1" dirty="0" smtClean="0"/>
          </a:p>
          <a:p>
            <a:pPr>
              <a:buFont typeface="Wingdings" charset="2"/>
              <a:buChar char="Ø"/>
            </a:pPr>
            <a:r>
              <a:rPr lang="tr-TR" sz="2400" dirty="0" err="1" smtClean="0"/>
              <a:t>Policy</a:t>
            </a:r>
            <a:r>
              <a:rPr lang="tr-TR" sz="2400" dirty="0" smtClean="0"/>
              <a:t> </a:t>
            </a:r>
            <a:r>
              <a:rPr lang="tr-TR" sz="2400" dirty="0"/>
              <a:t>– </a:t>
            </a:r>
            <a:r>
              <a:rPr lang="tr-TR" sz="2400" dirty="0" err="1"/>
              <a:t>was</a:t>
            </a:r>
            <a:r>
              <a:rPr lang="tr-TR" sz="2400" dirty="0"/>
              <a:t> it </a:t>
            </a:r>
            <a:r>
              <a:rPr lang="tr-TR" sz="2400" dirty="0" err="1"/>
              <a:t>value</a:t>
            </a:r>
            <a:r>
              <a:rPr lang="tr-TR" sz="2400" dirty="0"/>
              <a:t> </a:t>
            </a:r>
            <a:r>
              <a:rPr lang="tr-TR" sz="2400" dirty="0" err="1"/>
              <a:t>for</a:t>
            </a:r>
            <a:r>
              <a:rPr lang="tr-TR" sz="2400" dirty="0"/>
              <a:t> </a:t>
            </a:r>
            <a:r>
              <a:rPr lang="tr-TR" sz="2400" dirty="0" err="1"/>
              <a:t>money</a:t>
            </a:r>
            <a:r>
              <a:rPr lang="tr-TR" sz="2400" dirty="0"/>
              <a:t>? </a:t>
            </a:r>
          </a:p>
          <a:p>
            <a:pPr>
              <a:buFont typeface="Wingdings" charset="2"/>
              <a:buChar char="Ø"/>
            </a:pPr>
            <a:r>
              <a:rPr lang="tr-TR" sz="2400" dirty="0" err="1"/>
              <a:t>Operational</a:t>
            </a:r>
            <a:r>
              <a:rPr lang="tr-TR" sz="2400" dirty="0"/>
              <a:t> – </a:t>
            </a:r>
            <a:r>
              <a:rPr lang="tr-TR" sz="2400" dirty="0" err="1"/>
              <a:t>did</a:t>
            </a:r>
            <a:r>
              <a:rPr lang="tr-TR" sz="2400" dirty="0"/>
              <a:t> I </a:t>
            </a:r>
            <a:r>
              <a:rPr lang="tr-TR" sz="2400" dirty="0" err="1"/>
              <a:t>get</a:t>
            </a:r>
            <a:r>
              <a:rPr lang="tr-TR" sz="2400" dirty="0"/>
              <a:t> </a:t>
            </a:r>
            <a:r>
              <a:rPr lang="tr-TR" sz="2400" dirty="0" err="1"/>
              <a:t>the</a:t>
            </a:r>
            <a:r>
              <a:rPr lang="tr-TR" sz="2400" dirty="0"/>
              <a:t> </a:t>
            </a:r>
            <a:r>
              <a:rPr lang="tr-TR" sz="2400" dirty="0" err="1"/>
              <a:t>bridge</a:t>
            </a:r>
            <a:r>
              <a:rPr lang="tr-TR" sz="2400" dirty="0"/>
              <a:t> I </a:t>
            </a:r>
            <a:r>
              <a:rPr lang="tr-TR" sz="2400" dirty="0" err="1"/>
              <a:t>wanted</a:t>
            </a:r>
            <a:r>
              <a:rPr lang="tr-TR" sz="2400" dirty="0"/>
              <a:t>? </a:t>
            </a:r>
          </a:p>
          <a:p>
            <a:pPr>
              <a:buFont typeface="Wingdings" charset="2"/>
              <a:buChar char="Ø"/>
            </a:pPr>
            <a:r>
              <a:rPr lang="tr-TR" sz="2400" dirty="0"/>
              <a:t>Financial – </a:t>
            </a:r>
            <a:r>
              <a:rPr lang="tr-TR" sz="2400" dirty="0" err="1"/>
              <a:t>will</a:t>
            </a:r>
            <a:r>
              <a:rPr lang="tr-TR" sz="2400" dirty="0"/>
              <a:t> I </a:t>
            </a:r>
            <a:r>
              <a:rPr lang="tr-TR" sz="2400" dirty="0" err="1"/>
              <a:t>get</a:t>
            </a:r>
            <a:r>
              <a:rPr lang="tr-TR" sz="2400" dirty="0"/>
              <a:t> </a:t>
            </a:r>
            <a:r>
              <a:rPr lang="tr-TR" sz="2400" dirty="0" err="1"/>
              <a:t>my</a:t>
            </a:r>
            <a:r>
              <a:rPr lang="tr-TR" sz="2400" dirty="0"/>
              <a:t> </a:t>
            </a:r>
            <a:r>
              <a:rPr lang="tr-TR" sz="2400" dirty="0" err="1"/>
              <a:t>money</a:t>
            </a:r>
            <a:r>
              <a:rPr lang="tr-TR" sz="2400" dirty="0"/>
              <a:t> </a:t>
            </a:r>
            <a:r>
              <a:rPr lang="tr-TR" sz="2400" dirty="0" err="1"/>
              <a:t>back</a:t>
            </a:r>
            <a:r>
              <a:rPr lang="tr-TR" sz="2400" dirty="0"/>
              <a:t>? </a:t>
            </a:r>
          </a:p>
          <a:p>
            <a:pPr>
              <a:buFont typeface="Wingdings" charset="2"/>
              <a:buChar char="Ø"/>
            </a:pPr>
            <a:r>
              <a:rPr lang="tr-TR" sz="2400" dirty="0"/>
              <a:t>Development </a:t>
            </a:r>
            <a:r>
              <a:rPr lang="tr-TR" sz="2400" dirty="0" err="1"/>
              <a:t>impact</a:t>
            </a:r>
            <a:r>
              <a:rPr lang="tr-TR" sz="2400" dirty="0"/>
              <a:t> </a:t>
            </a:r>
          </a:p>
          <a:p>
            <a:pPr>
              <a:buFont typeface="Wingdings" charset="2"/>
              <a:buChar char="Ø"/>
            </a:pPr>
            <a:r>
              <a:rPr lang="tr-TR" sz="2400" dirty="0"/>
              <a:t>Project </a:t>
            </a:r>
            <a:r>
              <a:rPr lang="tr-TR" sz="2400" dirty="0" err="1"/>
              <a:t>or</a:t>
            </a:r>
            <a:r>
              <a:rPr lang="tr-TR" sz="2400" dirty="0"/>
              <a:t> </a:t>
            </a:r>
            <a:r>
              <a:rPr lang="tr-TR" sz="2400" dirty="0" err="1"/>
              <a:t>process</a:t>
            </a:r>
            <a:r>
              <a:rPr lang="tr-TR" sz="2400" dirty="0"/>
              <a:t>? </a:t>
            </a:r>
          </a:p>
          <a:p>
            <a:pPr marL="0" indent="0">
              <a:buNone/>
            </a:pPr>
            <a:endParaRPr lang="tr-TR" sz="2600" b="1" dirty="0"/>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954107"/>
          </a:xfrm>
          <a:prstGeom prst="rect">
            <a:avLst/>
          </a:prstGeom>
          <a:noFill/>
        </p:spPr>
        <p:txBody>
          <a:bodyPr wrap="square" rtlCol="0">
            <a:spAutoFit/>
          </a:bodyPr>
          <a:lstStyle/>
          <a:p>
            <a:r>
              <a:rPr lang="tr-TR" sz="2800" b="1" dirty="0" smtClean="0">
                <a:solidFill>
                  <a:srgbClr val="FFFFFF"/>
                </a:solidFill>
              </a:rPr>
              <a:t>LESSONS LEARNED</a:t>
            </a:r>
            <a:endParaRPr lang="tr-TR" sz="2800" b="1" dirty="0">
              <a:solidFill>
                <a:srgbClr val="FFFFFF"/>
              </a:solidFill>
            </a:endParaRPr>
          </a:p>
          <a:p>
            <a:r>
              <a:rPr lang="tr-TR" sz="2800" b="1" dirty="0" smtClean="0">
                <a:solidFill>
                  <a:srgbClr val="FFFFFF"/>
                </a:solidFill>
              </a:rPr>
              <a:t>FROM IMPLEMENTATION</a:t>
            </a:r>
            <a:endParaRPr lang="tr-TR" sz="2800" b="1" dirty="0">
              <a:solidFill>
                <a:srgbClr val="FFFFFF"/>
              </a:solidFill>
            </a:endParaRPr>
          </a:p>
        </p:txBody>
      </p:sp>
    </p:spTree>
    <p:extLst>
      <p:ext uri="{BB962C8B-B14F-4D97-AF65-F5344CB8AC3E}">
        <p14:creationId xmlns:p14="http://schemas.microsoft.com/office/powerpoint/2010/main" xmlns="" val="347900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954107"/>
          </a:xfrm>
          <a:prstGeom prst="rect">
            <a:avLst/>
          </a:prstGeom>
          <a:noFill/>
        </p:spPr>
        <p:txBody>
          <a:bodyPr wrap="square" rtlCol="0">
            <a:spAutoFit/>
          </a:bodyPr>
          <a:lstStyle/>
          <a:p>
            <a:r>
              <a:rPr lang="tr-TR" sz="2800" b="1" dirty="0" smtClean="0">
                <a:solidFill>
                  <a:srgbClr val="FFFFFF"/>
                </a:solidFill>
              </a:rPr>
              <a:t>OUTLINE OF BUSINESS CASE IN A </a:t>
            </a:r>
          </a:p>
          <a:p>
            <a:r>
              <a:rPr lang="tr-TR" sz="2800" b="1" dirty="0" smtClean="0">
                <a:solidFill>
                  <a:srgbClr val="FFFFFF"/>
                </a:solidFill>
              </a:rPr>
              <a:t>PPP PROJECT</a:t>
            </a:r>
          </a:p>
        </p:txBody>
      </p:sp>
      <p:pic>
        <p:nvPicPr>
          <p:cNvPr id="2" name="Picture 1"/>
          <p:cNvPicPr>
            <a:picLocks noChangeAspect="1"/>
          </p:cNvPicPr>
          <p:nvPr/>
        </p:nvPicPr>
        <p:blipFill>
          <a:blip r:embed="rId2" cstate="print"/>
          <a:stretch>
            <a:fillRect/>
          </a:stretch>
        </p:blipFill>
        <p:spPr>
          <a:xfrm>
            <a:off x="137060" y="1451886"/>
            <a:ext cx="7883260" cy="4914015"/>
          </a:xfrm>
          <a:prstGeom prst="rect">
            <a:avLst/>
          </a:prstGeom>
          <a:ln>
            <a:noFill/>
          </a:ln>
          <a:effectLst>
            <a:softEdge rad="112500"/>
          </a:effectLst>
        </p:spPr>
      </p:pic>
    </p:spTree>
    <p:extLst>
      <p:ext uri="{BB962C8B-B14F-4D97-AF65-F5344CB8AC3E}">
        <p14:creationId xmlns:p14="http://schemas.microsoft.com/office/powerpoint/2010/main" xmlns="" val="402709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523220"/>
          </a:xfrm>
          <a:prstGeom prst="rect">
            <a:avLst/>
          </a:prstGeom>
          <a:noFill/>
        </p:spPr>
        <p:txBody>
          <a:bodyPr wrap="square" rtlCol="0">
            <a:spAutoFit/>
          </a:bodyPr>
          <a:lstStyle/>
          <a:p>
            <a:r>
              <a:rPr lang="tr-TR" sz="2800" b="1" dirty="0" smtClean="0">
                <a:solidFill>
                  <a:srgbClr val="FFFFFF"/>
                </a:solidFill>
              </a:rPr>
              <a:t>GATEWAY PROCESS</a:t>
            </a:r>
          </a:p>
        </p:txBody>
      </p:sp>
      <p:pic>
        <p:nvPicPr>
          <p:cNvPr id="8" name="Picture 7"/>
          <p:cNvPicPr>
            <a:picLocks noChangeAspect="1"/>
          </p:cNvPicPr>
          <p:nvPr/>
        </p:nvPicPr>
        <p:blipFill>
          <a:blip r:embed="rId2" cstate="print"/>
          <a:stretch>
            <a:fillRect/>
          </a:stretch>
        </p:blipFill>
        <p:spPr>
          <a:xfrm>
            <a:off x="10133" y="1488326"/>
            <a:ext cx="8010187" cy="5112733"/>
          </a:xfrm>
          <a:prstGeom prst="rect">
            <a:avLst/>
          </a:prstGeom>
          <a:ln>
            <a:noFill/>
          </a:ln>
          <a:effectLst>
            <a:softEdge rad="112500"/>
          </a:effectLst>
        </p:spPr>
      </p:pic>
    </p:spTree>
    <p:extLst>
      <p:ext uri="{BB962C8B-B14F-4D97-AF65-F5344CB8AC3E}">
        <p14:creationId xmlns:p14="http://schemas.microsoft.com/office/powerpoint/2010/main" xmlns="" val="3470775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523220"/>
          </a:xfrm>
          <a:prstGeom prst="rect">
            <a:avLst/>
          </a:prstGeom>
          <a:noFill/>
        </p:spPr>
        <p:txBody>
          <a:bodyPr wrap="square" rtlCol="0">
            <a:spAutoFit/>
          </a:bodyPr>
          <a:lstStyle/>
          <a:p>
            <a:r>
              <a:rPr lang="tr-TR" sz="2800" b="1" dirty="0" smtClean="0">
                <a:solidFill>
                  <a:srgbClr val="FFFFFF"/>
                </a:solidFill>
              </a:rPr>
              <a:t>KEY MANAGEMENT THEMES</a:t>
            </a:r>
          </a:p>
        </p:txBody>
      </p:sp>
      <p:sp>
        <p:nvSpPr>
          <p:cNvPr id="9" name="Content Placeholder 2"/>
          <p:cNvSpPr txBox="1">
            <a:spLocks/>
          </p:cNvSpPr>
          <p:nvPr/>
        </p:nvSpPr>
        <p:spPr>
          <a:xfrm>
            <a:off x="289460" y="1395942"/>
            <a:ext cx="7883260" cy="5357517"/>
          </a:xfrm>
          <a:prstGeom prst="rect">
            <a:avLst/>
          </a:prstGeom>
        </p:spPr>
        <p:txBody>
          <a:bodyPr vert="horz" lIns="91440" tIns="45720" rIns="91440" bIns="45720" rtlCol="0">
            <a:normAutofit/>
          </a:body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Fitting</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business</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requirements</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PFI is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appropriate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delivery</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mechanism</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Stakeholder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support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Good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quality</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project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management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Optimal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balance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between</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cost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quality</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flexibility</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Effective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risk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allocation</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management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tr-TR" sz="26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en-US" sz="10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34059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523220"/>
          </a:xfrm>
          <a:prstGeom prst="rect">
            <a:avLst/>
          </a:prstGeom>
          <a:noFill/>
        </p:spPr>
        <p:txBody>
          <a:bodyPr wrap="square" rtlCol="0">
            <a:spAutoFit/>
          </a:bodyPr>
          <a:lstStyle/>
          <a:p>
            <a:r>
              <a:rPr lang="tr-TR" sz="2800" b="1" dirty="0" smtClean="0">
                <a:solidFill>
                  <a:srgbClr val="FFFFFF"/>
                </a:solidFill>
              </a:rPr>
              <a:t>KEY PROJECTS PHASES</a:t>
            </a:r>
          </a:p>
        </p:txBody>
      </p:sp>
      <p:pic>
        <p:nvPicPr>
          <p:cNvPr id="8" name="Picture 7"/>
          <p:cNvPicPr>
            <a:picLocks noChangeAspect="1"/>
          </p:cNvPicPr>
          <p:nvPr/>
        </p:nvPicPr>
        <p:blipFill>
          <a:blip r:embed="rId2" cstate="print"/>
          <a:stretch>
            <a:fillRect/>
          </a:stretch>
        </p:blipFill>
        <p:spPr>
          <a:xfrm>
            <a:off x="312515" y="1516283"/>
            <a:ext cx="7396223" cy="4859631"/>
          </a:xfrm>
          <a:prstGeom prst="rect">
            <a:avLst/>
          </a:prstGeom>
          <a:ln>
            <a:noFill/>
          </a:ln>
          <a:effectLst>
            <a:softEdge rad="112500"/>
          </a:effectLst>
        </p:spPr>
      </p:pic>
    </p:spTree>
    <p:extLst>
      <p:ext uri="{BB962C8B-B14F-4D97-AF65-F5344CB8AC3E}">
        <p14:creationId xmlns:p14="http://schemas.microsoft.com/office/powerpoint/2010/main" xmlns="" val="898662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954107"/>
          </a:xfrm>
          <a:prstGeom prst="rect">
            <a:avLst/>
          </a:prstGeom>
          <a:noFill/>
        </p:spPr>
        <p:txBody>
          <a:bodyPr wrap="square" rtlCol="0">
            <a:spAutoFit/>
          </a:bodyPr>
          <a:lstStyle/>
          <a:p>
            <a:r>
              <a:rPr lang="tr-TR" sz="2800" b="1" dirty="0" smtClean="0">
                <a:solidFill>
                  <a:srgbClr val="FFFFFF"/>
                </a:solidFill>
              </a:rPr>
              <a:t>THE EVALUATION MATRIX </a:t>
            </a:r>
          </a:p>
          <a:p>
            <a:r>
              <a:rPr lang="tr-TR" sz="2800" b="1" dirty="0" smtClean="0">
                <a:solidFill>
                  <a:srgbClr val="FFFFFF"/>
                </a:solidFill>
              </a:rPr>
              <a:t>FOR THE PHASES</a:t>
            </a:r>
          </a:p>
        </p:txBody>
      </p:sp>
      <p:pic>
        <p:nvPicPr>
          <p:cNvPr id="8" name="Picture 7"/>
          <p:cNvPicPr>
            <a:picLocks noChangeAspect="1"/>
          </p:cNvPicPr>
          <p:nvPr/>
        </p:nvPicPr>
        <p:blipFill>
          <a:blip r:embed="rId2" cstate="print"/>
          <a:stretch>
            <a:fillRect/>
          </a:stretch>
        </p:blipFill>
        <p:spPr>
          <a:xfrm>
            <a:off x="0" y="1469984"/>
            <a:ext cx="8020320" cy="5131075"/>
          </a:xfrm>
          <a:prstGeom prst="rect">
            <a:avLst/>
          </a:prstGeom>
          <a:ln>
            <a:noFill/>
          </a:ln>
          <a:effectLst>
            <a:softEdge rad="112500"/>
          </a:effectLst>
        </p:spPr>
      </p:pic>
    </p:spTree>
    <p:extLst>
      <p:ext uri="{BB962C8B-B14F-4D97-AF65-F5344CB8AC3E}">
        <p14:creationId xmlns:p14="http://schemas.microsoft.com/office/powerpoint/2010/main" xmlns="" val="555145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523220"/>
          </a:xfrm>
          <a:prstGeom prst="rect">
            <a:avLst/>
          </a:prstGeom>
          <a:noFill/>
        </p:spPr>
        <p:txBody>
          <a:bodyPr wrap="square" rtlCol="0">
            <a:spAutoFit/>
          </a:bodyPr>
          <a:lstStyle/>
          <a:p>
            <a:r>
              <a:rPr lang="tr-TR" sz="2800" b="1" dirty="0" smtClean="0">
                <a:solidFill>
                  <a:srgbClr val="FFFFFF"/>
                </a:solidFill>
              </a:rPr>
              <a:t>BENEFITS ACHIEVED</a:t>
            </a:r>
          </a:p>
        </p:txBody>
      </p:sp>
      <p:sp>
        <p:nvSpPr>
          <p:cNvPr id="8" name="Content Placeholder 2"/>
          <p:cNvSpPr txBox="1">
            <a:spLocks/>
          </p:cNvSpPr>
          <p:nvPr/>
        </p:nvSpPr>
        <p:spPr>
          <a:xfrm>
            <a:off x="289460" y="1395942"/>
            <a:ext cx="7883260" cy="5357517"/>
          </a:xfrm>
          <a:prstGeom prst="rect">
            <a:avLst/>
          </a:prstGeom>
        </p:spPr>
        <p:txBody>
          <a:bodyPr vert="horz" lIns="91440" tIns="45720" rIns="91440" bIns="45720" rtlCol="0">
            <a:normAutofit/>
          </a:body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lang="tr-TR" sz="2400" dirty="0" err="1" smtClean="0"/>
              <a:t>Delivered</a:t>
            </a:r>
            <a:r>
              <a:rPr lang="tr-TR" sz="2400" dirty="0" smtClean="0"/>
              <a:t> </a:t>
            </a:r>
            <a:r>
              <a:rPr lang="tr-TR" sz="2400" dirty="0" err="1" smtClean="0"/>
              <a:t>tangible</a:t>
            </a:r>
            <a:r>
              <a:rPr lang="tr-TR" sz="2400" dirty="0" smtClean="0"/>
              <a:t> </a:t>
            </a:r>
            <a:r>
              <a:rPr lang="tr-TR" sz="2400" dirty="0" err="1" smtClean="0"/>
              <a:t>improvement</a:t>
            </a:r>
            <a:r>
              <a:rPr lang="tr-TR" sz="2400" dirty="0" smtClean="0"/>
              <a:t> in </a:t>
            </a:r>
            <a:r>
              <a:rPr lang="tr-TR" sz="2400" dirty="0" err="1" smtClean="0"/>
              <a:t>public</a:t>
            </a:r>
            <a:r>
              <a:rPr lang="tr-TR" sz="2400" dirty="0" smtClean="0"/>
              <a:t> </a:t>
            </a:r>
            <a:r>
              <a:rPr lang="tr-TR" sz="2400" dirty="0" err="1" smtClean="0"/>
              <a:t>services</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Introduced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more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strategic</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approach</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to</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infrastructure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investment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Made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people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think</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about</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whole</a:t>
            </a:r>
            <a:r>
              <a:rPr kumimoji="0" lang="tr-TR" sz="2400" b="0" i="0" u="none" strike="noStrike" kern="1200" cap="none" spc="0" normalizeH="0" noProof="0" dirty="0" smtClean="0">
                <a:ln>
                  <a:noFill/>
                </a:ln>
                <a:solidFill>
                  <a:schemeClr val="tx1"/>
                </a:solidFill>
                <a:effectLst/>
                <a:uLnTx/>
                <a:uFillTx/>
                <a:latin typeface="+mn-lt"/>
                <a:ea typeface="+mn-ea"/>
                <a:cs typeface="+mn-cs"/>
              </a:rPr>
              <a:t> life </a:t>
            </a:r>
            <a:r>
              <a:rPr kumimoji="0" lang="tr-TR" sz="2400" b="0" i="0" u="none" strike="noStrike" kern="1200" cap="none" spc="0" normalizeH="0" noProof="0" dirty="0" err="1" smtClean="0">
                <a:ln>
                  <a:noFill/>
                </a:ln>
                <a:solidFill>
                  <a:schemeClr val="tx1"/>
                </a:solidFill>
                <a:effectLst/>
                <a:uLnTx/>
                <a:uFillTx/>
                <a:latin typeface="+mn-lt"/>
                <a:ea typeface="+mn-ea"/>
                <a:cs typeface="+mn-cs"/>
              </a:rPr>
              <a:t>cost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Developed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greater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capacity</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competition</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in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supply</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markets</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Developed</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efficient</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capital</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markets</a:t>
            </a:r>
            <a:endParaRPr kumimoji="0" lang="tr-TR"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lang="tr-TR" sz="2400" baseline="0" dirty="0" err="1" smtClean="0"/>
              <a:t>Improved</a:t>
            </a:r>
            <a:r>
              <a:rPr lang="tr-TR" sz="2400" dirty="0" smtClean="0"/>
              <a:t> </a:t>
            </a:r>
            <a:r>
              <a:rPr lang="tr-TR" sz="2400" dirty="0" err="1" smtClean="0"/>
              <a:t>the</a:t>
            </a:r>
            <a:r>
              <a:rPr lang="tr-TR" sz="2400" dirty="0" smtClean="0"/>
              <a:t> </a:t>
            </a:r>
            <a:r>
              <a:rPr lang="tr-TR" sz="2400" dirty="0" err="1" smtClean="0"/>
              <a:t>public</a:t>
            </a:r>
            <a:r>
              <a:rPr lang="tr-TR" sz="2400" dirty="0" smtClean="0"/>
              <a:t> </a:t>
            </a:r>
            <a:r>
              <a:rPr lang="tr-TR" sz="2400" dirty="0" err="1" smtClean="0"/>
              <a:t>sector</a:t>
            </a:r>
            <a:r>
              <a:rPr lang="tr-TR" sz="2400" dirty="0" smtClean="0"/>
              <a:t> </a:t>
            </a:r>
            <a:r>
              <a:rPr lang="tr-TR" sz="2400" dirty="0" err="1" smtClean="0"/>
              <a:t>client</a:t>
            </a:r>
            <a:r>
              <a:rPr lang="tr-TR" sz="2400" dirty="0" smtClean="0"/>
              <a:t> </a:t>
            </a:r>
            <a:r>
              <a:rPr lang="tr-TR" sz="2400" dirty="0" err="1" smtClean="0"/>
              <a:t>capability</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Improved</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the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quality</a:t>
            </a:r>
            <a:r>
              <a:rPr kumimoji="0" lang="tr-TR" sz="2400" b="0" i="0" u="none" strike="noStrike" kern="1200" cap="none" spc="0" normalizeH="0" noProof="0" dirty="0" smtClean="0">
                <a:ln>
                  <a:noFill/>
                </a:ln>
                <a:solidFill>
                  <a:schemeClr val="tx1"/>
                </a:solidFill>
                <a:effectLst/>
                <a:uLnTx/>
                <a:uFillTx/>
                <a:latin typeface="+mn-lt"/>
                <a:ea typeface="+mn-ea"/>
                <a:cs typeface="+mn-cs"/>
              </a:rPr>
              <a:t> of </a:t>
            </a:r>
            <a:r>
              <a:rPr kumimoji="0" lang="tr-TR" sz="2400" b="0" i="0" u="none" strike="noStrike" kern="1200" cap="none" spc="0" normalizeH="0" noProof="0" dirty="0" err="1" smtClean="0">
                <a:ln>
                  <a:noFill/>
                </a:ln>
                <a:solidFill>
                  <a:schemeClr val="tx1"/>
                </a:solidFill>
                <a:effectLst/>
                <a:uLnTx/>
                <a:uFillTx/>
                <a:latin typeface="+mn-lt"/>
                <a:ea typeface="+mn-ea"/>
                <a:cs typeface="+mn-cs"/>
              </a:rPr>
              <a:t>procurement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en-US" sz="10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787936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523220"/>
          </a:xfrm>
          <a:prstGeom prst="rect">
            <a:avLst/>
          </a:prstGeom>
          <a:noFill/>
        </p:spPr>
        <p:txBody>
          <a:bodyPr wrap="square" rtlCol="0">
            <a:spAutoFit/>
          </a:bodyPr>
          <a:lstStyle/>
          <a:p>
            <a:r>
              <a:rPr lang="tr-TR" sz="2800" b="1" dirty="0" smtClean="0">
                <a:solidFill>
                  <a:srgbClr val="FFFFFF"/>
                </a:solidFill>
              </a:rPr>
              <a:t>COMMON PROBLEMS</a:t>
            </a:r>
          </a:p>
        </p:txBody>
      </p:sp>
      <p:sp>
        <p:nvSpPr>
          <p:cNvPr id="8" name="Content Placeholder 2"/>
          <p:cNvSpPr txBox="1">
            <a:spLocks/>
          </p:cNvSpPr>
          <p:nvPr/>
        </p:nvSpPr>
        <p:spPr>
          <a:xfrm>
            <a:off x="289460" y="1395942"/>
            <a:ext cx="7883260" cy="5357517"/>
          </a:xfrm>
          <a:prstGeom prst="rect">
            <a:avLst/>
          </a:prstGeom>
        </p:spPr>
        <p:txBody>
          <a:bodyPr vert="horz" lIns="91440" tIns="45720" rIns="91440" bIns="45720" rtlCol="0">
            <a:normAutofit/>
          </a:body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Allocation</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of</a:t>
            </a:r>
            <a:r>
              <a:rPr kumimoji="0" lang="tr-TR" sz="2400" b="0" i="0" u="none" strike="noStrike" kern="1200" cap="none" spc="0" normalizeH="0" noProof="0" dirty="0" smtClean="0">
                <a:ln>
                  <a:noFill/>
                </a:ln>
                <a:solidFill>
                  <a:schemeClr val="tx1"/>
                </a:solidFill>
                <a:effectLst/>
                <a:uLnTx/>
                <a:uFillTx/>
                <a:latin typeface="+mn-lt"/>
                <a:ea typeface="+mn-ea"/>
                <a:cs typeface="+mn-cs"/>
              </a:rPr>
              <a:t> risk </a:t>
            </a:r>
            <a:r>
              <a:rPr kumimoji="0" lang="tr-TR" sz="2400" b="0" i="0" u="none" strike="noStrike" kern="1200" cap="none" spc="0" normalizeH="0" noProof="0" dirty="0" err="1" smtClean="0">
                <a:ln>
                  <a:noFill/>
                </a:ln>
                <a:solidFill>
                  <a:schemeClr val="tx1"/>
                </a:solidFill>
                <a:effectLst/>
                <a:uLnTx/>
                <a:uFillTx/>
                <a:latin typeface="+mn-lt"/>
                <a:ea typeface="+mn-ea"/>
                <a:cs typeface="+mn-cs"/>
              </a:rPr>
              <a:t>and</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reward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Public</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sector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not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clear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what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it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wants</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Project</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complexity</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exceeds</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public</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and</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private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sector</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capacity</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Poor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market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assessment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and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management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Appointing</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managing</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advisers</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Poor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project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governance</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r>
              <a:rPr lang="tr-TR" sz="2400" dirty="0" err="1" smtClean="0"/>
              <a:t>Affordability</a:t>
            </a:r>
            <a:r>
              <a:rPr lang="tr-TR" sz="2400" dirty="0" smtClean="0"/>
              <a:t> </a:t>
            </a:r>
            <a:r>
              <a:rPr lang="tr-TR" sz="2400" dirty="0" err="1" smtClean="0"/>
              <a:t>issues</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en-US" sz="10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7638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553998"/>
          </a:xfrm>
          <a:prstGeom prst="rect">
            <a:avLst/>
          </a:prstGeom>
          <a:noFill/>
        </p:spPr>
        <p:txBody>
          <a:bodyPr wrap="square" rtlCol="0">
            <a:spAutoFit/>
          </a:bodyPr>
          <a:lstStyle/>
          <a:p>
            <a:r>
              <a:rPr lang="tr-TR" sz="3000" b="1" dirty="0" smtClean="0">
                <a:solidFill>
                  <a:srgbClr val="FFFFFF"/>
                </a:solidFill>
              </a:rPr>
              <a:t>POTENTIAL OBSTACLES</a:t>
            </a:r>
          </a:p>
        </p:txBody>
      </p:sp>
      <p:sp>
        <p:nvSpPr>
          <p:cNvPr id="8" name="TextBox 7"/>
          <p:cNvSpPr txBox="1"/>
          <p:nvPr/>
        </p:nvSpPr>
        <p:spPr>
          <a:xfrm>
            <a:off x="368425" y="1663004"/>
            <a:ext cx="7051199" cy="4339650"/>
          </a:xfrm>
          <a:prstGeom prst="rect">
            <a:avLst/>
          </a:prstGeom>
          <a:noFill/>
        </p:spPr>
        <p:txBody>
          <a:bodyPr wrap="square" rtlCol="0">
            <a:spAutoFit/>
          </a:bodyPr>
          <a:lstStyle/>
          <a:p>
            <a:pPr marL="342900" indent="-342900" algn="just">
              <a:buFont typeface="Wingdings" charset="2"/>
              <a:buChar char="Ø"/>
            </a:pPr>
            <a:r>
              <a:rPr lang="en-US" sz="2400" dirty="0"/>
              <a:t>N</a:t>
            </a:r>
            <a:r>
              <a:rPr lang="en-US" sz="2400" dirty="0" smtClean="0"/>
              <a:t>ormally </a:t>
            </a:r>
            <a:r>
              <a:rPr lang="en-US" sz="2400" dirty="0"/>
              <a:t>the advantages of PPP that are touched on rather than the potential </a:t>
            </a:r>
            <a:r>
              <a:rPr lang="en-US" sz="2400" dirty="0" smtClean="0"/>
              <a:t>obstacles</a:t>
            </a:r>
            <a:r>
              <a:rPr lang="tr-TR" sz="2400" dirty="0" smtClean="0"/>
              <a:t>;</a:t>
            </a:r>
            <a:endParaRPr lang="en-US" sz="2400" dirty="0" smtClean="0"/>
          </a:p>
          <a:p>
            <a:pPr marL="342900" indent="-342900" algn="just">
              <a:buFont typeface="Wingdings" charset="2"/>
              <a:buChar char="Ø"/>
            </a:pPr>
            <a:endParaRPr lang="en-US" sz="2400" dirty="0"/>
          </a:p>
          <a:p>
            <a:pPr marL="342900" indent="-342900" algn="just">
              <a:buFont typeface="Wingdings" pitchFamily="2" charset="2"/>
              <a:buChar char="ü"/>
            </a:pPr>
            <a:r>
              <a:rPr lang="en-US" sz="2400" dirty="0"/>
              <a:t>“lengthy delays in </a:t>
            </a:r>
            <a:r>
              <a:rPr lang="en-US" sz="2400" dirty="0" smtClean="0"/>
              <a:t>negotiation” </a:t>
            </a:r>
          </a:p>
          <a:p>
            <a:pPr marL="342900" indent="-342900" algn="just">
              <a:buFont typeface="Wingdings" pitchFamily="2" charset="2"/>
              <a:buChar char="ü"/>
            </a:pPr>
            <a:r>
              <a:rPr lang="en-US" sz="2400" dirty="0" smtClean="0"/>
              <a:t>“</a:t>
            </a:r>
            <a:r>
              <a:rPr lang="en-US" sz="2400" dirty="0"/>
              <a:t>lack of experience and appropriate </a:t>
            </a:r>
            <a:r>
              <a:rPr lang="en-US" sz="2400" dirty="0" smtClean="0"/>
              <a:t>skills” </a:t>
            </a:r>
            <a:endParaRPr lang="en-US" sz="2400" dirty="0"/>
          </a:p>
          <a:p>
            <a:pPr marL="342900" indent="-342900" algn="just">
              <a:buFont typeface="Wingdings" pitchFamily="2" charset="2"/>
              <a:buChar char="ü"/>
            </a:pPr>
            <a:r>
              <a:rPr lang="en-US" sz="2400" dirty="0" smtClean="0"/>
              <a:t>“</a:t>
            </a:r>
            <a:r>
              <a:rPr lang="en-US" sz="2400" dirty="0"/>
              <a:t>lengthy delays because of political </a:t>
            </a:r>
            <a:r>
              <a:rPr lang="en-US" sz="2400" dirty="0" smtClean="0"/>
              <a:t>debate</a:t>
            </a:r>
            <a:r>
              <a:rPr lang="tr-TR" sz="2400" dirty="0" smtClean="0"/>
              <a:t>”</a:t>
            </a:r>
            <a:endParaRPr lang="tr-TR" sz="2400" dirty="0"/>
          </a:p>
          <a:p>
            <a:pPr marL="342900" indent="-342900" algn="just">
              <a:buFont typeface="Wingdings" pitchFamily="2" charset="2"/>
              <a:buChar char="ü"/>
            </a:pPr>
            <a:r>
              <a:rPr lang="en-US" sz="2400" dirty="0" smtClean="0"/>
              <a:t>“</a:t>
            </a:r>
            <a:r>
              <a:rPr lang="en-US" sz="2400" dirty="0"/>
              <a:t>less employment </a:t>
            </a:r>
            <a:r>
              <a:rPr lang="en-US" sz="2400" dirty="0" smtClean="0"/>
              <a:t>positions” </a:t>
            </a:r>
          </a:p>
          <a:p>
            <a:pPr marL="342900" indent="-342900" algn="just">
              <a:buFont typeface="Wingdings" pitchFamily="2" charset="2"/>
              <a:buChar char="ü"/>
            </a:pPr>
            <a:r>
              <a:rPr lang="en-US" sz="2400" dirty="0" smtClean="0"/>
              <a:t>“</a:t>
            </a:r>
            <a:r>
              <a:rPr lang="en-US" sz="2400" dirty="0"/>
              <a:t>reduce the project </a:t>
            </a:r>
            <a:r>
              <a:rPr lang="en-US" sz="2400" dirty="0" smtClean="0"/>
              <a:t>accountability” </a:t>
            </a:r>
          </a:p>
          <a:p>
            <a:pPr marL="342900" indent="-342900" algn="just">
              <a:buFont typeface="Wingdings" pitchFamily="2" charset="2"/>
              <a:buChar char="ü"/>
            </a:pPr>
            <a:r>
              <a:rPr lang="en-US" sz="2400" dirty="0" smtClean="0"/>
              <a:t>“</a:t>
            </a:r>
            <a:r>
              <a:rPr lang="en-US" sz="2400" dirty="0"/>
              <a:t>high project costs”</a:t>
            </a:r>
            <a:r>
              <a:rPr lang="tr-TR" sz="2400" dirty="0"/>
              <a:t> </a:t>
            </a:r>
            <a:endParaRPr lang="en-US" sz="2400" dirty="0" smtClean="0"/>
          </a:p>
          <a:p>
            <a:r>
              <a:rPr lang="en-US" sz="2400" dirty="0" smtClean="0"/>
              <a:t> </a:t>
            </a:r>
          </a:p>
          <a:p>
            <a:endParaRPr lang="en-US" dirty="0"/>
          </a:p>
          <a:p>
            <a:endParaRPr lang="en-US" dirty="0"/>
          </a:p>
        </p:txBody>
      </p:sp>
    </p:spTree>
    <p:extLst>
      <p:ext uri="{BB962C8B-B14F-4D97-AF65-F5344CB8AC3E}">
        <p14:creationId xmlns:p14="http://schemas.microsoft.com/office/powerpoint/2010/main" xmlns="" val="570398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523220"/>
          </a:xfrm>
          <a:prstGeom prst="rect">
            <a:avLst/>
          </a:prstGeom>
          <a:noFill/>
        </p:spPr>
        <p:txBody>
          <a:bodyPr wrap="square" rtlCol="0">
            <a:spAutoFit/>
          </a:bodyPr>
          <a:lstStyle/>
          <a:p>
            <a:r>
              <a:rPr lang="tr-TR" sz="2800" b="1" dirty="0" smtClean="0">
                <a:solidFill>
                  <a:srgbClr val="FFFFFF"/>
                </a:solidFill>
              </a:rPr>
              <a:t>OVERVIEW TO LESSONS LEARNED</a:t>
            </a:r>
          </a:p>
        </p:txBody>
      </p:sp>
      <p:sp>
        <p:nvSpPr>
          <p:cNvPr id="8" name="Content Placeholder 2"/>
          <p:cNvSpPr txBox="1">
            <a:spLocks/>
          </p:cNvSpPr>
          <p:nvPr/>
        </p:nvSpPr>
        <p:spPr>
          <a:xfrm>
            <a:off x="289460" y="1395942"/>
            <a:ext cx="7883260" cy="5357517"/>
          </a:xfrm>
          <a:prstGeom prst="rect">
            <a:avLst/>
          </a:prstGeom>
        </p:spPr>
        <p:txBody>
          <a:bodyPr vert="horz" lIns="91440" tIns="45720" rIns="91440" bIns="45720" rtlCol="0">
            <a:normAutofit/>
          </a:body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PPPs</a:t>
            </a:r>
            <a:r>
              <a:rPr kumimoji="0" lang="tr-TR" sz="2400" b="0" i="0" u="none" strike="noStrike" kern="1200" cap="none" spc="0" normalizeH="0" noProof="0" dirty="0" smtClean="0">
                <a:ln>
                  <a:noFill/>
                </a:ln>
                <a:solidFill>
                  <a:schemeClr val="tx1"/>
                </a:solidFill>
                <a:effectLst/>
                <a:uLnTx/>
                <a:uFillTx/>
                <a:latin typeface="+mn-lt"/>
                <a:ea typeface="+mn-ea"/>
                <a:cs typeface="+mn-cs"/>
              </a:rPr>
              <a:t> do not </a:t>
            </a:r>
            <a:r>
              <a:rPr kumimoji="0" lang="tr-TR" sz="2400" b="0" i="0" u="none" strike="noStrike" kern="1200" cap="none" spc="0" normalizeH="0" noProof="0" dirty="0" err="1" smtClean="0">
                <a:ln>
                  <a:noFill/>
                </a:ln>
                <a:solidFill>
                  <a:schemeClr val="tx1"/>
                </a:solidFill>
                <a:effectLst/>
                <a:uLnTx/>
                <a:uFillTx/>
                <a:latin typeface="+mn-lt"/>
                <a:ea typeface="+mn-ea"/>
                <a:cs typeface="+mn-cs"/>
              </a:rPr>
              <a:t>suit</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every</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type</a:t>
            </a:r>
            <a:r>
              <a:rPr kumimoji="0" lang="tr-TR" sz="2400" b="0" i="0" u="none" strike="noStrike" kern="1200" cap="none" spc="0" normalizeH="0" noProof="0" dirty="0" smtClean="0">
                <a:ln>
                  <a:noFill/>
                </a:ln>
                <a:solidFill>
                  <a:schemeClr val="tx1"/>
                </a:solidFill>
                <a:effectLst/>
                <a:uLnTx/>
                <a:uFillTx/>
                <a:latin typeface="+mn-lt"/>
                <a:ea typeface="+mn-ea"/>
                <a:cs typeface="+mn-cs"/>
              </a:rPr>
              <a:t> of </a:t>
            </a:r>
            <a:r>
              <a:rPr kumimoji="0" lang="tr-TR" sz="2400" b="0" i="0" u="none" strike="noStrike" kern="1200" cap="none" spc="0" normalizeH="0" noProof="0" dirty="0" err="1" smtClean="0">
                <a:ln>
                  <a:noFill/>
                </a:ln>
                <a:solidFill>
                  <a:schemeClr val="tx1"/>
                </a:solidFill>
                <a:effectLst/>
                <a:uLnTx/>
                <a:uFillTx/>
                <a:latin typeface="+mn-lt"/>
                <a:ea typeface="+mn-ea"/>
                <a:cs typeface="+mn-cs"/>
              </a:rPr>
              <a:t>infrastructure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investment</a:t>
            </a: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Public</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Sector</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skills</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are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very</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difficult</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to</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retain</a:t>
            </a:r>
            <a:r>
              <a:rPr kumimoji="0" lang="tr-TR" sz="2400" b="0" i="0" u="none" strike="noStrike" kern="1200" cap="none" spc="0" normalizeH="0" noProof="0" dirty="0" smtClean="0">
                <a:ln>
                  <a:noFill/>
                </a:ln>
                <a:solidFill>
                  <a:schemeClr val="tx1"/>
                </a:solidFill>
                <a:effectLst/>
                <a:uLnTx/>
                <a:uFillTx/>
                <a:latin typeface="+mn-lt"/>
                <a:ea typeface="+mn-ea"/>
                <a:cs typeface="+mn-cs"/>
              </a:rPr>
              <a:t> </a:t>
            </a:r>
            <a:endParaRPr lang="tr-TR" sz="2400" dirty="0" smtClean="0"/>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lang="tr-TR" sz="2400" dirty="0" smtClean="0"/>
              <a:t>C</a:t>
            </a:r>
            <a:r>
              <a:rPr kumimoji="0" lang="tr-TR" sz="2400" b="0" i="0" u="none" strike="noStrike" kern="1200" cap="none" spc="0" normalizeH="0" noProof="0" dirty="0" err="1" smtClean="0">
                <a:ln>
                  <a:noFill/>
                </a:ln>
                <a:solidFill>
                  <a:schemeClr val="tx1"/>
                </a:solidFill>
                <a:effectLst/>
                <a:uLnTx/>
                <a:uFillTx/>
                <a:latin typeface="+mn-lt"/>
                <a:ea typeface="+mn-ea"/>
                <a:cs typeface="+mn-cs"/>
              </a:rPr>
              <a:t>entral</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support</a:t>
            </a:r>
            <a:r>
              <a:rPr kumimoji="0" lang="tr-TR" sz="2400" b="0" i="0" u="none" strike="noStrike" kern="1200" cap="none" spc="0" normalizeH="0" noProof="0" dirty="0" smtClean="0">
                <a:ln>
                  <a:noFill/>
                </a:ln>
                <a:solidFill>
                  <a:schemeClr val="tx1"/>
                </a:solidFill>
                <a:effectLst/>
                <a:uLnTx/>
                <a:uFillTx/>
                <a:latin typeface="+mn-lt"/>
                <a:ea typeface="+mn-ea"/>
                <a:cs typeface="+mn-cs"/>
              </a:rPr>
              <a:t> is </a:t>
            </a:r>
            <a:r>
              <a:rPr kumimoji="0" lang="tr-TR" sz="2400" b="0" i="0" u="none" strike="noStrike" kern="1200" cap="none" spc="0" normalizeH="0" noProof="0" dirty="0" err="1" smtClean="0">
                <a:ln>
                  <a:noFill/>
                </a:ln>
                <a:solidFill>
                  <a:schemeClr val="tx1"/>
                </a:solidFill>
                <a:effectLst/>
                <a:uLnTx/>
                <a:uFillTx/>
                <a:latin typeface="+mn-lt"/>
                <a:ea typeface="+mn-ea"/>
                <a:cs typeface="+mn-cs"/>
              </a:rPr>
              <a:t>needed</a:t>
            </a:r>
            <a:r>
              <a:rPr kumimoji="0" lang="tr-TR" sz="24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noProof="0" dirty="0" err="1" smtClean="0">
                <a:ln>
                  <a:noFill/>
                </a:ln>
                <a:solidFill>
                  <a:schemeClr val="tx1"/>
                </a:solidFill>
                <a:effectLst/>
                <a:uLnTx/>
                <a:uFillTx/>
                <a:latin typeface="+mn-lt"/>
                <a:ea typeface="+mn-ea"/>
                <a:cs typeface="+mn-cs"/>
              </a:rPr>
              <a:t>Programs</a:t>
            </a:r>
            <a:r>
              <a:rPr kumimoji="0" lang="tr-TR" sz="2400" b="0" i="0" u="none" strike="noStrike" kern="1200" cap="none" spc="0" normalizeH="0" noProof="0" dirty="0" smtClean="0">
                <a:ln>
                  <a:noFill/>
                </a:ln>
                <a:solidFill>
                  <a:schemeClr val="tx1"/>
                </a:solidFill>
                <a:effectLst/>
                <a:uLnTx/>
                <a:uFillTx/>
                <a:latin typeface="+mn-lt"/>
                <a:ea typeface="+mn-ea"/>
                <a:cs typeface="+mn-cs"/>
              </a:rPr>
              <a:t> of </a:t>
            </a:r>
            <a:r>
              <a:rPr kumimoji="0" lang="tr-TR" sz="2400" b="0" i="0" u="none" strike="noStrike" kern="1200" cap="none" spc="0" normalizeH="0" noProof="0" dirty="0" err="1" smtClean="0">
                <a:ln>
                  <a:noFill/>
                </a:ln>
                <a:solidFill>
                  <a:schemeClr val="tx1"/>
                </a:solidFill>
                <a:effectLst/>
                <a:uLnTx/>
                <a:uFillTx/>
                <a:latin typeface="+mn-lt"/>
                <a:ea typeface="+mn-ea"/>
                <a:cs typeface="+mn-cs"/>
              </a:rPr>
              <a:t>investment</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are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better</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than</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one</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off</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deals</a:t>
            </a:r>
            <a:endParaRPr kumimoji="0" lang="tr-TR" sz="2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lang="tr-TR" sz="2400" baseline="0" dirty="0" err="1" smtClean="0"/>
              <a:t>Standardisation</a:t>
            </a:r>
            <a:r>
              <a:rPr lang="tr-TR" sz="2400" dirty="0" smtClean="0"/>
              <a:t> </a:t>
            </a:r>
            <a:r>
              <a:rPr lang="tr-TR" sz="2400" dirty="0" err="1" smtClean="0"/>
              <a:t>needs</a:t>
            </a:r>
            <a:r>
              <a:rPr lang="tr-TR" sz="2400" dirty="0" smtClean="0"/>
              <a:t> </a:t>
            </a:r>
            <a:r>
              <a:rPr lang="tr-TR" sz="2400" dirty="0" err="1" smtClean="0"/>
              <a:t>enforcement</a:t>
            </a:r>
            <a:endParaRPr lang="tr-TR" sz="2400" dirty="0" smtClean="0"/>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lang="tr-TR" sz="2400" dirty="0" smtClean="0"/>
              <a:t>Plan </a:t>
            </a:r>
            <a:r>
              <a:rPr lang="tr-TR" sz="2400" dirty="0" err="1" smtClean="0"/>
              <a:t>for</a:t>
            </a:r>
            <a:r>
              <a:rPr lang="tr-TR" sz="2400" dirty="0" smtClean="0"/>
              <a:t> </a:t>
            </a:r>
            <a:r>
              <a:rPr lang="tr-TR" sz="2400" dirty="0" err="1" smtClean="0"/>
              <a:t>contract</a:t>
            </a:r>
            <a:r>
              <a:rPr lang="tr-TR" sz="2400" dirty="0" smtClean="0"/>
              <a:t> </a:t>
            </a:r>
            <a:r>
              <a:rPr lang="tr-TR" sz="2400" dirty="0" err="1" smtClean="0"/>
              <a:t>management</a:t>
            </a:r>
            <a:r>
              <a:rPr lang="tr-TR" sz="2400" dirty="0" smtClean="0"/>
              <a:t> </a:t>
            </a: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lang="tr-TR" sz="2400" dirty="0" err="1" smtClean="0"/>
              <a:t>Change</a:t>
            </a:r>
            <a:r>
              <a:rPr lang="tr-TR" sz="2400" dirty="0" smtClean="0"/>
              <a:t> is </a:t>
            </a:r>
            <a:r>
              <a:rPr lang="tr-TR" sz="2400" dirty="0" err="1" smtClean="0"/>
              <a:t>the</a:t>
            </a:r>
            <a:r>
              <a:rPr lang="tr-TR" sz="2400" dirty="0" smtClean="0"/>
              <a:t> norm</a:t>
            </a:r>
          </a:p>
          <a:p>
            <a:pPr marL="342900" marR="0" lvl="0" indent="-342900" algn="just" defTabSz="457200" rtl="0" eaLnBrk="1" fontAlgn="auto" latinLnBrk="0" hangingPunct="1">
              <a:lnSpc>
                <a:spcPct val="100000"/>
              </a:lnSpc>
              <a:spcBef>
                <a:spcPct val="20000"/>
              </a:spcBef>
              <a:spcAft>
                <a:spcPts val="0"/>
              </a:spcAft>
              <a:buClrTx/>
              <a:buSzTx/>
              <a:buFont typeface="Wingdings" charset="2"/>
              <a:buChar char="Ø"/>
              <a:tabLst/>
              <a:defRPr/>
            </a:pP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Quality</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control</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err="1" smtClean="0">
                <a:ln>
                  <a:noFill/>
                </a:ln>
                <a:solidFill>
                  <a:schemeClr val="tx1"/>
                </a:solidFill>
                <a:effectLst/>
                <a:uLnTx/>
                <a:uFillTx/>
                <a:latin typeface="+mn-lt"/>
                <a:ea typeface="+mn-ea"/>
                <a:cs typeface="+mn-cs"/>
              </a:rPr>
              <a:t>processes</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tr-TR" sz="26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tr-TR" sz="35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Ø"/>
              <a:tabLst/>
              <a:defRPr/>
            </a:pPr>
            <a:endParaRPr kumimoji="0" lang="en-US" sz="10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044527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954107"/>
          </a:xfrm>
          <a:prstGeom prst="rect">
            <a:avLst/>
          </a:prstGeom>
          <a:noFill/>
        </p:spPr>
        <p:txBody>
          <a:bodyPr wrap="square" rtlCol="0">
            <a:spAutoFit/>
          </a:bodyPr>
          <a:lstStyle/>
          <a:p>
            <a:r>
              <a:rPr lang="tr-TR" sz="2800" b="1" dirty="0" smtClean="0">
                <a:solidFill>
                  <a:srgbClr val="FFFFFF"/>
                </a:solidFill>
              </a:rPr>
              <a:t>THE LIST OF SUCCESS FACTORS </a:t>
            </a:r>
          </a:p>
          <a:p>
            <a:r>
              <a:rPr lang="tr-TR" sz="2800" b="1" dirty="0" smtClean="0">
                <a:solidFill>
                  <a:srgbClr val="FFFFFF"/>
                </a:solidFill>
              </a:rPr>
              <a:t>PPP PROJECTS</a:t>
            </a:r>
          </a:p>
        </p:txBody>
      </p:sp>
      <p:sp>
        <p:nvSpPr>
          <p:cNvPr id="2" name="TextBox 1"/>
          <p:cNvSpPr txBox="1"/>
          <p:nvPr/>
        </p:nvSpPr>
        <p:spPr>
          <a:xfrm>
            <a:off x="1721027" y="2055520"/>
            <a:ext cx="184666" cy="369332"/>
          </a:xfrm>
          <a:prstGeom prst="rect">
            <a:avLst/>
          </a:prstGeom>
          <a:noFill/>
        </p:spPr>
        <p:txBody>
          <a:bodyPr wrap="none" rtlCol="0">
            <a:spAutoFit/>
          </a:bodyPr>
          <a:lstStyle/>
          <a:p>
            <a:endParaRPr lang="en-US" dirty="0"/>
          </a:p>
        </p:txBody>
      </p:sp>
      <p:sp>
        <p:nvSpPr>
          <p:cNvPr id="8" name="Rectangle 7"/>
          <p:cNvSpPr/>
          <p:nvPr/>
        </p:nvSpPr>
        <p:spPr>
          <a:xfrm>
            <a:off x="137060" y="1292549"/>
            <a:ext cx="7632625" cy="5262979"/>
          </a:xfrm>
          <a:prstGeom prst="rect">
            <a:avLst/>
          </a:prstGeom>
        </p:spPr>
        <p:txBody>
          <a:bodyPr wrap="square">
            <a:spAutoFit/>
          </a:bodyPr>
          <a:lstStyle/>
          <a:p>
            <a:pPr marL="742950" indent="-742950">
              <a:buFont typeface="+mj-lt"/>
              <a:buAutoNum type="arabicPeriod"/>
            </a:pPr>
            <a:endParaRPr lang="tr-TR" sz="2400" dirty="0" smtClean="0"/>
          </a:p>
          <a:p>
            <a:pPr marL="742950" indent="-742950">
              <a:buFont typeface="Wingdings" pitchFamily="2" charset="2"/>
              <a:buChar char="Ø"/>
            </a:pPr>
            <a:r>
              <a:rPr lang="tr-TR" sz="2400" dirty="0" err="1" smtClean="0"/>
              <a:t>Stable</a:t>
            </a:r>
            <a:r>
              <a:rPr lang="tr-TR" sz="2400" dirty="0" smtClean="0"/>
              <a:t> </a:t>
            </a:r>
            <a:r>
              <a:rPr lang="tr-TR" sz="2400" dirty="0" err="1"/>
              <a:t>macro</a:t>
            </a:r>
            <a:r>
              <a:rPr lang="tr-TR" sz="2400" dirty="0"/>
              <a:t>-</a:t>
            </a:r>
            <a:r>
              <a:rPr lang="tr-TR" sz="2400" dirty="0" err="1"/>
              <a:t>economic</a:t>
            </a:r>
            <a:r>
              <a:rPr lang="tr-TR" sz="2400" dirty="0"/>
              <a:t> </a:t>
            </a:r>
            <a:r>
              <a:rPr lang="tr-TR" sz="2400" dirty="0" err="1" smtClean="0"/>
              <a:t>condition</a:t>
            </a:r>
            <a:endParaRPr lang="tr-TR" sz="2400" dirty="0"/>
          </a:p>
          <a:p>
            <a:pPr marL="742950" indent="-742950">
              <a:buFont typeface="Wingdings" pitchFamily="2" charset="2"/>
              <a:buChar char="Ø"/>
            </a:pPr>
            <a:r>
              <a:rPr lang="tr-TR" sz="2400" dirty="0" err="1" smtClean="0"/>
              <a:t>Favourable</a:t>
            </a:r>
            <a:r>
              <a:rPr lang="tr-TR" sz="2400" dirty="0" smtClean="0"/>
              <a:t> </a:t>
            </a:r>
            <a:r>
              <a:rPr lang="tr-TR" sz="2400" dirty="0"/>
              <a:t>legal </a:t>
            </a:r>
            <a:r>
              <a:rPr lang="tr-TR" sz="2400" dirty="0" err="1" smtClean="0"/>
              <a:t>framework</a:t>
            </a:r>
            <a:endParaRPr lang="tr-TR" sz="2400" dirty="0"/>
          </a:p>
          <a:p>
            <a:pPr marL="742950" indent="-742950">
              <a:buFont typeface="Wingdings" pitchFamily="2" charset="2"/>
              <a:buChar char="Ø"/>
            </a:pPr>
            <a:r>
              <a:rPr lang="tr-TR" sz="2400" dirty="0" smtClean="0"/>
              <a:t>Sound </a:t>
            </a:r>
            <a:r>
              <a:rPr lang="tr-TR" sz="2400" dirty="0" err="1"/>
              <a:t>economic</a:t>
            </a:r>
            <a:r>
              <a:rPr lang="tr-TR" sz="2400" dirty="0"/>
              <a:t> </a:t>
            </a:r>
            <a:r>
              <a:rPr lang="tr-TR" sz="2400" dirty="0" err="1" smtClean="0"/>
              <a:t>policy</a:t>
            </a:r>
            <a:endParaRPr lang="tr-TR" sz="2400" dirty="0"/>
          </a:p>
          <a:p>
            <a:pPr marL="742950" indent="-742950">
              <a:buFont typeface="Wingdings" pitchFamily="2" charset="2"/>
              <a:buChar char="Ø"/>
            </a:pPr>
            <a:r>
              <a:rPr lang="tr-TR" sz="2400" dirty="0" err="1" smtClean="0"/>
              <a:t>Available</a:t>
            </a:r>
            <a:r>
              <a:rPr lang="tr-TR" sz="2400" dirty="0" smtClean="0"/>
              <a:t> </a:t>
            </a:r>
            <a:r>
              <a:rPr lang="tr-TR" sz="2400" dirty="0" err="1"/>
              <a:t>ﬁnancial</a:t>
            </a:r>
            <a:r>
              <a:rPr lang="tr-TR" sz="2400" dirty="0"/>
              <a:t> </a:t>
            </a:r>
            <a:r>
              <a:rPr lang="tr-TR" sz="2400" dirty="0" smtClean="0"/>
              <a:t>market</a:t>
            </a:r>
          </a:p>
          <a:p>
            <a:pPr marL="742950" indent="-742950">
              <a:buFont typeface="Wingdings" pitchFamily="2" charset="2"/>
              <a:buChar char="Ø"/>
            </a:pPr>
            <a:r>
              <a:rPr lang="tr-TR" sz="2400" dirty="0" smtClean="0"/>
              <a:t>Multi</a:t>
            </a:r>
            <a:r>
              <a:rPr lang="tr-TR" sz="2400" dirty="0"/>
              <a:t>-</a:t>
            </a:r>
            <a:r>
              <a:rPr lang="tr-TR" sz="2400" dirty="0" err="1"/>
              <a:t>beneﬁt</a:t>
            </a:r>
            <a:r>
              <a:rPr lang="tr-TR" sz="2400" dirty="0"/>
              <a:t> </a:t>
            </a:r>
            <a:r>
              <a:rPr lang="tr-TR" sz="2400" dirty="0" err="1" smtClean="0"/>
              <a:t>objectives</a:t>
            </a:r>
            <a:endParaRPr lang="tr-TR" sz="2400" dirty="0"/>
          </a:p>
          <a:p>
            <a:pPr marL="742950" indent="-742950">
              <a:buFont typeface="Wingdings" pitchFamily="2" charset="2"/>
              <a:buChar char="Ø"/>
            </a:pPr>
            <a:r>
              <a:rPr lang="tr-TR" sz="2400" dirty="0" err="1" smtClean="0"/>
              <a:t>Appropriate</a:t>
            </a:r>
            <a:r>
              <a:rPr lang="tr-TR" sz="2400" dirty="0" smtClean="0"/>
              <a:t> </a:t>
            </a:r>
            <a:r>
              <a:rPr lang="tr-TR" sz="2400" dirty="0"/>
              <a:t>risk </a:t>
            </a:r>
            <a:r>
              <a:rPr lang="tr-TR" sz="2400" dirty="0" err="1"/>
              <a:t>allocation</a:t>
            </a:r>
            <a:r>
              <a:rPr lang="tr-TR" sz="2400" dirty="0"/>
              <a:t> </a:t>
            </a:r>
            <a:r>
              <a:rPr lang="tr-TR" sz="2400" dirty="0" err="1"/>
              <a:t>and</a:t>
            </a:r>
            <a:r>
              <a:rPr lang="tr-TR" sz="2400" dirty="0"/>
              <a:t> risk </a:t>
            </a:r>
            <a:r>
              <a:rPr lang="tr-TR" sz="2400" dirty="0" err="1" smtClean="0"/>
              <a:t>sharing</a:t>
            </a:r>
            <a:endParaRPr lang="tr-TR" sz="2400" dirty="0" smtClean="0"/>
          </a:p>
          <a:p>
            <a:pPr marL="742950" indent="-742950">
              <a:buFont typeface="Wingdings" pitchFamily="2" charset="2"/>
              <a:buChar char="Ø"/>
            </a:pPr>
            <a:r>
              <a:rPr lang="tr-TR" sz="2400" dirty="0" err="1" smtClean="0"/>
              <a:t>Commitments</a:t>
            </a:r>
            <a:r>
              <a:rPr lang="tr-TR" sz="2400" dirty="0" smtClean="0"/>
              <a:t> </a:t>
            </a:r>
            <a:r>
              <a:rPr lang="tr-TR" sz="2400" dirty="0" err="1" smtClean="0"/>
              <a:t>and</a:t>
            </a:r>
            <a:r>
              <a:rPr lang="tr-TR" sz="2400" dirty="0" smtClean="0"/>
              <a:t> </a:t>
            </a:r>
            <a:r>
              <a:rPr lang="tr-TR" sz="2400" dirty="0" err="1" smtClean="0"/>
              <a:t>responsibility</a:t>
            </a:r>
            <a:r>
              <a:rPr lang="tr-TR" sz="2400" dirty="0" smtClean="0"/>
              <a:t> of </a:t>
            </a:r>
            <a:r>
              <a:rPr lang="tr-TR" sz="2400" dirty="0" err="1" smtClean="0"/>
              <a:t>public</a:t>
            </a:r>
            <a:r>
              <a:rPr lang="tr-TR" sz="2400" dirty="0" smtClean="0"/>
              <a:t> </a:t>
            </a:r>
            <a:r>
              <a:rPr lang="tr-TR" sz="2400" dirty="0" err="1" smtClean="0"/>
              <a:t>and</a:t>
            </a:r>
            <a:r>
              <a:rPr lang="tr-TR" sz="2400" dirty="0" smtClean="0"/>
              <a:t> </a:t>
            </a:r>
            <a:r>
              <a:rPr lang="tr-TR" sz="2400" dirty="0" err="1" smtClean="0"/>
              <a:t>private</a:t>
            </a:r>
            <a:r>
              <a:rPr lang="tr-TR" sz="2400" dirty="0" smtClean="0"/>
              <a:t> </a:t>
            </a:r>
            <a:r>
              <a:rPr lang="tr-TR" sz="2400" dirty="0" err="1" smtClean="0"/>
              <a:t>sectors</a:t>
            </a:r>
            <a:endParaRPr lang="tr-TR" sz="2400" dirty="0" smtClean="0"/>
          </a:p>
          <a:p>
            <a:pPr marL="742950" indent="-742950">
              <a:buFont typeface="Wingdings" pitchFamily="2" charset="2"/>
              <a:buChar char="Ø"/>
            </a:pPr>
            <a:r>
              <a:rPr lang="tr-TR" sz="2400" dirty="0" err="1" smtClean="0"/>
              <a:t>Strong</a:t>
            </a:r>
            <a:r>
              <a:rPr lang="tr-TR" sz="2400" dirty="0" smtClean="0"/>
              <a:t> </a:t>
            </a:r>
            <a:r>
              <a:rPr lang="tr-TR" sz="2400" dirty="0" err="1" smtClean="0"/>
              <a:t>and</a:t>
            </a:r>
            <a:r>
              <a:rPr lang="tr-TR" sz="2400" dirty="0" smtClean="0"/>
              <a:t> </a:t>
            </a:r>
            <a:r>
              <a:rPr lang="tr-TR" sz="2400" dirty="0" err="1" smtClean="0"/>
              <a:t>good</a:t>
            </a:r>
            <a:r>
              <a:rPr lang="tr-TR" sz="2400" dirty="0" smtClean="0"/>
              <a:t> </a:t>
            </a:r>
            <a:r>
              <a:rPr lang="tr-TR" sz="2400" dirty="0" err="1" smtClean="0"/>
              <a:t>private</a:t>
            </a:r>
            <a:r>
              <a:rPr lang="tr-TR" sz="2400" dirty="0" smtClean="0"/>
              <a:t> </a:t>
            </a:r>
            <a:r>
              <a:rPr lang="tr-TR" sz="2400" dirty="0" err="1" smtClean="0"/>
              <a:t>consortium</a:t>
            </a:r>
            <a:endParaRPr lang="tr-TR" sz="2400" dirty="0" smtClean="0"/>
          </a:p>
          <a:p>
            <a:pPr marL="742950" indent="-742950">
              <a:buFont typeface="Wingdings" pitchFamily="2" charset="2"/>
              <a:buChar char="Ø"/>
            </a:pPr>
            <a:r>
              <a:rPr lang="tr-TR" sz="2400" dirty="0" err="1" smtClean="0"/>
              <a:t>Good</a:t>
            </a:r>
            <a:r>
              <a:rPr lang="tr-TR" sz="2400" dirty="0" smtClean="0"/>
              <a:t> </a:t>
            </a:r>
            <a:r>
              <a:rPr lang="tr-TR" sz="2400" dirty="0" err="1" smtClean="0"/>
              <a:t>governance</a:t>
            </a:r>
            <a:endParaRPr lang="tr-TR" sz="2400" dirty="0" smtClean="0"/>
          </a:p>
          <a:p>
            <a:pPr marL="742950" indent="-742950">
              <a:buFont typeface="Wingdings" pitchFamily="2" charset="2"/>
              <a:buChar char="Ø"/>
            </a:pPr>
            <a:r>
              <a:rPr lang="tr-TR" sz="2400" dirty="0" smtClean="0"/>
              <a:t>Project </a:t>
            </a:r>
            <a:r>
              <a:rPr lang="tr-TR" sz="2400" dirty="0" err="1" smtClean="0"/>
              <a:t>technical</a:t>
            </a:r>
            <a:r>
              <a:rPr lang="tr-TR" sz="2400" dirty="0" smtClean="0"/>
              <a:t> </a:t>
            </a:r>
            <a:r>
              <a:rPr lang="tr-TR" sz="2400" dirty="0" err="1" smtClean="0"/>
              <a:t>feasibility</a:t>
            </a:r>
            <a:endParaRPr lang="tr-TR" sz="2400" dirty="0" smtClean="0"/>
          </a:p>
          <a:p>
            <a:pPr marL="742950" indent="-742950"/>
            <a:endParaRPr lang="tr-TR" sz="2400" dirty="0" smtClean="0"/>
          </a:p>
          <a:p>
            <a:pPr marL="742950" indent="-742950"/>
            <a:endParaRPr lang="tr-TR" sz="2400" dirty="0"/>
          </a:p>
        </p:txBody>
      </p:sp>
    </p:spTree>
    <p:extLst>
      <p:ext uri="{BB962C8B-B14F-4D97-AF65-F5344CB8AC3E}">
        <p14:creationId xmlns:p14="http://schemas.microsoft.com/office/powerpoint/2010/main" xmlns="" val="1710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0" indent="0">
              <a:buNone/>
            </a:pPr>
            <a:r>
              <a:rPr lang="tr-TR" sz="2600" b="1" dirty="0"/>
              <a:t> </a:t>
            </a:r>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954107"/>
          </a:xfrm>
          <a:prstGeom prst="rect">
            <a:avLst/>
          </a:prstGeom>
          <a:noFill/>
        </p:spPr>
        <p:txBody>
          <a:bodyPr wrap="square" rtlCol="0">
            <a:spAutoFit/>
          </a:bodyPr>
          <a:lstStyle/>
          <a:p>
            <a:r>
              <a:rPr lang="tr-TR" sz="2800" b="1" dirty="0" smtClean="0">
                <a:solidFill>
                  <a:srgbClr val="FFFFFF"/>
                </a:solidFill>
              </a:rPr>
              <a:t>THE LIST OF SUCCESS FACTORS </a:t>
            </a:r>
          </a:p>
          <a:p>
            <a:r>
              <a:rPr lang="tr-TR" sz="2800" b="1" dirty="0" smtClean="0">
                <a:solidFill>
                  <a:srgbClr val="FFFFFF"/>
                </a:solidFill>
              </a:rPr>
              <a:t>PPP PROJECTS</a:t>
            </a:r>
          </a:p>
        </p:txBody>
      </p:sp>
      <p:sp>
        <p:nvSpPr>
          <p:cNvPr id="2" name="TextBox 1"/>
          <p:cNvSpPr txBox="1"/>
          <p:nvPr/>
        </p:nvSpPr>
        <p:spPr>
          <a:xfrm>
            <a:off x="1721027" y="2055520"/>
            <a:ext cx="184666" cy="369332"/>
          </a:xfrm>
          <a:prstGeom prst="rect">
            <a:avLst/>
          </a:prstGeom>
          <a:noFill/>
        </p:spPr>
        <p:txBody>
          <a:bodyPr wrap="none" rtlCol="0">
            <a:spAutoFit/>
          </a:bodyPr>
          <a:lstStyle/>
          <a:p>
            <a:endParaRPr lang="en-US" dirty="0"/>
          </a:p>
        </p:txBody>
      </p:sp>
      <p:sp>
        <p:nvSpPr>
          <p:cNvPr id="8" name="Rectangle 7"/>
          <p:cNvSpPr/>
          <p:nvPr/>
        </p:nvSpPr>
        <p:spPr>
          <a:xfrm>
            <a:off x="137060" y="1292549"/>
            <a:ext cx="8694424" cy="4154984"/>
          </a:xfrm>
          <a:prstGeom prst="rect">
            <a:avLst/>
          </a:prstGeom>
        </p:spPr>
        <p:txBody>
          <a:bodyPr wrap="square">
            <a:spAutoFit/>
          </a:bodyPr>
          <a:lstStyle/>
          <a:p>
            <a:pPr marL="742950" indent="-742950">
              <a:buFont typeface="+mj-lt"/>
              <a:buAutoNum type="arabicPeriod"/>
            </a:pPr>
            <a:endParaRPr lang="tr-TR" sz="2400" dirty="0" smtClean="0"/>
          </a:p>
          <a:p>
            <a:pPr marL="742950" indent="-742950">
              <a:buFont typeface="Wingdings" pitchFamily="2" charset="2"/>
              <a:buChar char="Ø"/>
            </a:pPr>
            <a:r>
              <a:rPr lang="tr-TR" sz="2400" dirty="0" err="1" smtClean="0"/>
              <a:t>Shared</a:t>
            </a:r>
            <a:r>
              <a:rPr lang="tr-TR" sz="2400" dirty="0" smtClean="0"/>
              <a:t> </a:t>
            </a:r>
            <a:r>
              <a:rPr lang="tr-TR" sz="2400" dirty="0" err="1" smtClean="0"/>
              <a:t>authority</a:t>
            </a:r>
            <a:r>
              <a:rPr lang="tr-TR" sz="2400" dirty="0" smtClean="0"/>
              <a:t> </a:t>
            </a:r>
            <a:r>
              <a:rPr lang="tr-TR" sz="2400" dirty="0" err="1" smtClean="0"/>
              <a:t>between</a:t>
            </a:r>
            <a:r>
              <a:rPr lang="tr-TR" sz="2400" dirty="0" smtClean="0"/>
              <a:t> </a:t>
            </a:r>
            <a:r>
              <a:rPr lang="tr-TR" sz="2400" dirty="0" err="1" smtClean="0"/>
              <a:t>public</a:t>
            </a:r>
            <a:r>
              <a:rPr lang="tr-TR" sz="2400" dirty="0" smtClean="0"/>
              <a:t> </a:t>
            </a:r>
            <a:r>
              <a:rPr lang="tr-TR" sz="2400" dirty="0" err="1" smtClean="0"/>
              <a:t>and</a:t>
            </a:r>
            <a:r>
              <a:rPr lang="tr-TR" sz="2400" dirty="0" smtClean="0"/>
              <a:t> </a:t>
            </a:r>
            <a:r>
              <a:rPr lang="tr-TR" sz="2400" dirty="0" err="1" smtClean="0"/>
              <a:t>private</a:t>
            </a:r>
            <a:r>
              <a:rPr lang="tr-TR" sz="2400" dirty="0" smtClean="0"/>
              <a:t> </a:t>
            </a:r>
            <a:r>
              <a:rPr lang="tr-TR" sz="2400" dirty="0" err="1" smtClean="0"/>
              <a:t>sectors</a:t>
            </a:r>
            <a:endParaRPr lang="tr-TR" sz="2400" dirty="0" smtClean="0"/>
          </a:p>
          <a:p>
            <a:pPr marL="742950" indent="-742950">
              <a:buFont typeface="Wingdings" pitchFamily="2" charset="2"/>
              <a:buChar char="Ø"/>
            </a:pPr>
            <a:r>
              <a:rPr lang="tr-TR" sz="2400" dirty="0" err="1" smtClean="0"/>
              <a:t>Political</a:t>
            </a:r>
            <a:r>
              <a:rPr lang="tr-TR" sz="2400" dirty="0" smtClean="0"/>
              <a:t> </a:t>
            </a:r>
            <a:r>
              <a:rPr lang="tr-TR" sz="2400" dirty="0" err="1" smtClean="0"/>
              <a:t>support</a:t>
            </a:r>
            <a:endParaRPr lang="tr-TR" sz="2400" dirty="0" smtClean="0"/>
          </a:p>
          <a:p>
            <a:pPr marL="742950" indent="-742950">
              <a:buFont typeface="Wingdings" pitchFamily="2" charset="2"/>
              <a:buChar char="Ø"/>
            </a:pPr>
            <a:r>
              <a:rPr lang="tr-TR" sz="2400" dirty="0" err="1" smtClean="0"/>
              <a:t>Social</a:t>
            </a:r>
            <a:r>
              <a:rPr lang="tr-TR" sz="2400" dirty="0" smtClean="0"/>
              <a:t> </a:t>
            </a:r>
            <a:r>
              <a:rPr lang="tr-TR" sz="2400" dirty="0" err="1" smtClean="0"/>
              <a:t>support</a:t>
            </a:r>
            <a:endParaRPr lang="tr-TR" sz="2400" dirty="0" smtClean="0"/>
          </a:p>
          <a:p>
            <a:pPr marL="742950" indent="-742950">
              <a:buFont typeface="Wingdings" pitchFamily="2" charset="2"/>
              <a:buChar char="Ø"/>
            </a:pPr>
            <a:r>
              <a:rPr lang="tr-TR" sz="2400" dirty="0" err="1" smtClean="0"/>
              <a:t>Well</a:t>
            </a:r>
            <a:r>
              <a:rPr lang="tr-TR" sz="2400" dirty="0" smtClean="0"/>
              <a:t> </a:t>
            </a:r>
            <a:r>
              <a:rPr lang="tr-TR" sz="2400" dirty="0" err="1" smtClean="0"/>
              <a:t>organised</a:t>
            </a:r>
            <a:r>
              <a:rPr lang="tr-TR" sz="2400" dirty="0" smtClean="0"/>
              <a:t> </a:t>
            </a:r>
            <a:r>
              <a:rPr lang="tr-TR" sz="2400" dirty="0" err="1" smtClean="0"/>
              <a:t>and</a:t>
            </a:r>
            <a:r>
              <a:rPr lang="tr-TR" sz="2400" dirty="0" smtClean="0"/>
              <a:t> </a:t>
            </a:r>
            <a:r>
              <a:rPr lang="tr-TR" sz="2400" dirty="0" err="1" smtClean="0"/>
              <a:t>committed</a:t>
            </a:r>
            <a:r>
              <a:rPr lang="tr-TR" sz="2400" dirty="0" smtClean="0"/>
              <a:t> </a:t>
            </a:r>
            <a:r>
              <a:rPr lang="tr-TR" sz="2400" dirty="0" err="1" smtClean="0"/>
              <a:t>public</a:t>
            </a:r>
            <a:r>
              <a:rPr lang="tr-TR" sz="2400" dirty="0" smtClean="0"/>
              <a:t> </a:t>
            </a:r>
            <a:r>
              <a:rPr lang="tr-TR" sz="2400" dirty="0" err="1" smtClean="0"/>
              <a:t>agency</a:t>
            </a:r>
            <a:endParaRPr lang="tr-TR" sz="2400" dirty="0" smtClean="0"/>
          </a:p>
          <a:p>
            <a:pPr marL="742950" indent="-742950">
              <a:buFont typeface="Wingdings" pitchFamily="2" charset="2"/>
              <a:buChar char="Ø"/>
            </a:pPr>
            <a:r>
              <a:rPr lang="tr-TR" sz="2400" dirty="0" err="1" smtClean="0"/>
              <a:t>Competitive</a:t>
            </a:r>
            <a:r>
              <a:rPr lang="tr-TR" sz="2400" dirty="0" smtClean="0"/>
              <a:t> </a:t>
            </a:r>
            <a:r>
              <a:rPr lang="tr-TR" sz="2400" dirty="0" err="1" smtClean="0"/>
              <a:t>procurement</a:t>
            </a:r>
            <a:r>
              <a:rPr lang="tr-TR" sz="2400" dirty="0" smtClean="0"/>
              <a:t> </a:t>
            </a:r>
            <a:r>
              <a:rPr lang="tr-TR" sz="2400" dirty="0" err="1" smtClean="0"/>
              <a:t>process</a:t>
            </a:r>
            <a:endParaRPr lang="tr-TR" sz="2400" dirty="0" smtClean="0"/>
          </a:p>
          <a:p>
            <a:pPr marL="742950" indent="-742950">
              <a:buFont typeface="Wingdings" pitchFamily="2" charset="2"/>
              <a:buChar char="Ø"/>
            </a:pPr>
            <a:r>
              <a:rPr lang="tr-TR" sz="2400" dirty="0" err="1" smtClean="0"/>
              <a:t>Government</a:t>
            </a:r>
            <a:r>
              <a:rPr lang="tr-TR" sz="2400" dirty="0" smtClean="0"/>
              <a:t> </a:t>
            </a:r>
            <a:r>
              <a:rPr lang="tr-TR" sz="2400" dirty="0" err="1" smtClean="0"/>
              <a:t>involvement</a:t>
            </a:r>
            <a:r>
              <a:rPr lang="tr-TR" sz="2400" dirty="0" smtClean="0"/>
              <a:t> </a:t>
            </a:r>
            <a:r>
              <a:rPr lang="tr-TR" sz="2400" dirty="0" err="1" smtClean="0"/>
              <a:t>by</a:t>
            </a:r>
            <a:r>
              <a:rPr lang="tr-TR" sz="2400" dirty="0" smtClean="0"/>
              <a:t> </a:t>
            </a:r>
            <a:r>
              <a:rPr lang="tr-TR" sz="2400" dirty="0" err="1" smtClean="0"/>
              <a:t>providing</a:t>
            </a:r>
            <a:r>
              <a:rPr lang="tr-TR" sz="2400" dirty="0" smtClean="0"/>
              <a:t> </a:t>
            </a:r>
            <a:r>
              <a:rPr lang="tr-TR" sz="2400" dirty="0" err="1" smtClean="0"/>
              <a:t>guarantee</a:t>
            </a:r>
            <a:endParaRPr lang="tr-TR" sz="2400" dirty="0" smtClean="0"/>
          </a:p>
          <a:p>
            <a:pPr marL="742950" indent="-742950">
              <a:buFont typeface="Wingdings" pitchFamily="2" charset="2"/>
              <a:buChar char="Ø"/>
            </a:pPr>
            <a:r>
              <a:rPr lang="tr-TR" sz="2400" dirty="0" err="1" smtClean="0"/>
              <a:t>Thorough</a:t>
            </a:r>
            <a:r>
              <a:rPr lang="tr-TR" sz="2400" dirty="0" smtClean="0"/>
              <a:t> </a:t>
            </a:r>
            <a:r>
              <a:rPr lang="tr-TR" sz="2400" dirty="0" err="1" smtClean="0"/>
              <a:t>and</a:t>
            </a:r>
            <a:r>
              <a:rPr lang="tr-TR" sz="2400" dirty="0" smtClean="0"/>
              <a:t> </a:t>
            </a:r>
            <a:r>
              <a:rPr lang="tr-TR" sz="2400" dirty="0" err="1" smtClean="0"/>
              <a:t>realistic</a:t>
            </a:r>
            <a:r>
              <a:rPr lang="tr-TR" sz="2400" dirty="0" smtClean="0"/>
              <a:t> </a:t>
            </a:r>
            <a:r>
              <a:rPr lang="tr-TR" sz="2400" dirty="0" err="1" smtClean="0"/>
              <a:t>assessment</a:t>
            </a:r>
            <a:r>
              <a:rPr lang="tr-TR" sz="2400" dirty="0" smtClean="0"/>
              <a:t> of </a:t>
            </a:r>
            <a:r>
              <a:rPr lang="tr-TR" sz="2400" dirty="0" err="1" smtClean="0"/>
              <a:t>the</a:t>
            </a:r>
            <a:r>
              <a:rPr lang="tr-TR" sz="2400" dirty="0" smtClean="0"/>
              <a:t> </a:t>
            </a:r>
            <a:r>
              <a:rPr lang="tr-TR" sz="2400" dirty="0" err="1" smtClean="0"/>
              <a:t>cost</a:t>
            </a:r>
            <a:r>
              <a:rPr lang="tr-TR" sz="2400" dirty="0" smtClean="0"/>
              <a:t> </a:t>
            </a:r>
            <a:r>
              <a:rPr lang="tr-TR" sz="2400" dirty="0" err="1" smtClean="0"/>
              <a:t>and</a:t>
            </a:r>
            <a:r>
              <a:rPr lang="tr-TR" sz="2400" dirty="0" smtClean="0"/>
              <a:t> beneﬁ</a:t>
            </a:r>
            <a:r>
              <a:rPr lang="tr-TR" sz="2400" dirty="0" err="1" smtClean="0"/>
              <a:t>ts</a:t>
            </a:r>
            <a:endParaRPr lang="tr-TR" sz="2400" dirty="0" smtClean="0"/>
          </a:p>
          <a:p>
            <a:pPr marL="742950" indent="-742950">
              <a:buFont typeface="Wingdings" pitchFamily="2" charset="2"/>
              <a:buChar char="Ø"/>
            </a:pPr>
            <a:r>
              <a:rPr lang="tr-TR" sz="2400" dirty="0" err="1" smtClean="0"/>
              <a:t>Transparency</a:t>
            </a:r>
            <a:r>
              <a:rPr lang="tr-TR" sz="2400" dirty="0" smtClean="0"/>
              <a:t> </a:t>
            </a:r>
            <a:r>
              <a:rPr lang="tr-TR" sz="2400" dirty="0" err="1" smtClean="0"/>
              <a:t>procurement</a:t>
            </a:r>
            <a:r>
              <a:rPr lang="tr-TR" sz="2400" dirty="0" smtClean="0"/>
              <a:t> </a:t>
            </a:r>
            <a:r>
              <a:rPr lang="tr-TR" sz="2400" dirty="0" err="1" smtClean="0"/>
              <a:t>process</a:t>
            </a:r>
            <a:endParaRPr lang="tr-TR" sz="2400" dirty="0" smtClean="0"/>
          </a:p>
          <a:p>
            <a:pPr marL="742950" indent="-742950"/>
            <a:endParaRPr lang="tr-TR" sz="2400" dirty="0" smtClean="0"/>
          </a:p>
          <a:p>
            <a:pPr marL="742950" indent="-742950"/>
            <a:endParaRPr lang="tr-TR" sz="2400" dirty="0"/>
          </a:p>
        </p:txBody>
      </p:sp>
    </p:spTree>
    <p:extLst>
      <p:ext uri="{BB962C8B-B14F-4D97-AF65-F5344CB8AC3E}">
        <p14:creationId xmlns:p14="http://schemas.microsoft.com/office/powerpoint/2010/main" xmlns="" val="17102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727" y="1223386"/>
            <a:ext cx="7423728" cy="5265161"/>
          </a:xfrm>
        </p:spPr>
        <p:txBody>
          <a:bodyPr>
            <a:normAutofit/>
          </a:bodyPr>
          <a:lstStyle/>
          <a:p>
            <a:pPr marL="0" indent="0">
              <a:buNone/>
            </a:pPr>
            <a:r>
              <a:rPr lang="en-US" b="1" dirty="0"/>
              <a:t> </a:t>
            </a:r>
            <a:endParaRPr lang="tr-TR" sz="3500" b="1" dirty="0"/>
          </a:p>
          <a:p>
            <a:pPr marL="457200" lvl="1" indent="0">
              <a:buNone/>
            </a:pPr>
            <a:endParaRPr lang="tr-TR" sz="3500" b="1" dirty="0" smtClean="0"/>
          </a:p>
          <a:p>
            <a:pPr lvl="1">
              <a:buFont typeface="Wingdings"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337477" y="81037"/>
            <a:ext cx="6790213" cy="954107"/>
          </a:xfrm>
          <a:prstGeom prst="rect">
            <a:avLst/>
          </a:prstGeom>
          <a:noFill/>
        </p:spPr>
        <p:txBody>
          <a:bodyPr wrap="square" rtlCol="0">
            <a:spAutoFit/>
          </a:bodyPr>
          <a:lstStyle/>
          <a:p>
            <a:r>
              <a:rPr lang="tr-TR" sz="2800" b="1" dirty="0" smtClean="0">
                <a:solidFill>
                  <a:srgbClr val="FFFFFF"/>
                </a:solidFill>
              </a:rPr>
              <a:t>DAVID’S LIST FOR A STARTING </a:t>
            </a:r>
          </a:p>
          <a:p>
            <a:r>
              <a:rPr lang="tr-TR" sz="2800" b="1" dirty="0" smtClean="0">
                <a:solidFill>
                  <a:srgbClr val="FFFFFF"/>
                </a:solidFill>
              </a:rPr>
              <a:t>POINT OF PPP</a:t>
            </a:r>
            <a:endParaRPr lang="tr-TR" sz="2800" b="1" dirty="0">
              <a:solidFill>
                <a:srgbClr val="FFFFFF"/>
              </a:solidFill>
            </a:endParaRPr>
          </a:p>
        </p:txBody>
      </p:sp>
      <p:sp>
        <p:nvSpPr>
          <p:cNvPr id="2" name="Rectangle 1"/>
          <p:cNvSpPr/>
          <p:nvPr/>
        </p:nvSpPr>
        <p:spPr>
          <a:xfrm>
            <a:off x="337476" y="1662555"/>
            <a:ext cx="8050441" cy="4185761"/>
          </a:xfrm>
          <a:prstGeom prst="rect">
            <a:avLst/>
          </a:prstGeom>
        </p:spPr>
        <p:txBody>
          <a:bodyPr wrap="square">
            <a:spAutoFit/>
          </a:bodyPr>
          <a:lstStyle/>
          <a:p>
            <a:pPr marL="457200" lvl="0" indent="-457200">
              <a:buFont typeface="Wingdings" pitchFamily="2" charset="2"/>
              <a:buChar char="Ø"/>
            </a:pPr>
            <a:r>
              <a:rPr lang="en-GB" sz="2400" dirty="0"/>
              <a:t>Is the proposed project economically viable? </a:t>
            </a:r>
            <a:r>
              <a:rPr lang="en-US" sz="2400" dirty="0"/>
              <a:t> </a:t>
            </a:r>
            <a:endParaRPr lang="tr-TR" sz="2400" dirty="0"/>
          </a:p>
          <a:p>
            <a:pPr marL="457200" lvl="0" indent="-457200">
              <a:buFont typeface="Wingdings" pitchFamily="2" charset="2"/>
              <a:buChar char="Ø"/>
            </a:pPr>
            <a:r>
              <a:rPr lang="en-GB" sz="2400" dirty="0"/>
              <a:t>Will the project satisfy a significant public service need? </a:t>
            </a:r>
            <a:r>
              <a:rPr lang="en-US" sz="2400" dirty="0"/>
              <a:t> </a:t>
            </a:r>
            <a:endParaRPr lang="tr-TR" sz="2400" dirty="0"/>
          </a:p>
          <a:p>
            <a:pPr marL="457200" lvl="0" indent="-457200">
              <a:buFont typeface="Wingdings" pitchFamily="2" charset="2"/>
              <a:buChar char="Ø"/>
            </a:pPr>
            <a:r>
              <a:rPr lang="en-GB" sz="2400" dirty="0"/>
              <a:t>Is the project scale achievable by the partners</a:t>
            </a:r>
            <a:r>
              <a:rPr lang="en-US" sz="2400" dirty="0"/>
              <a:t> </a:t>
            </a:r>
            <a:r>
              <a:rPr lang="en-GB" sz="2400" dirty="0"/>
              <a:t>? </a:t>
            </a:r>
            <a:endParaRPr lang="tr-TR" sz="2400" dirty="0"/>
          </a:p>
          <a:p>
            <a:pPr marL="457200" lvl="0" indent="-457200">
              <a:buFont typeface="Wingdings" pitchFamily="2" charset="2"/>
              <a:buChar char="Ø"/>
            </a:pPr>
            <a:r>
              <a:rPr lang="en-GB" sz="2400" dirty="0"/>
              <a:t>Are the financial contributions from each partner balanced? </a:t>
            </a:r>
            <a:r>
              <a:rPr lang="en-US" sz="2400" dirty="0"/>
              <a:t> </a:t>
            </a:r>
            <a:endParaRPr lang="tr-TR" sz="2400" dirty="0"/>
          </a:p>
          <a:p>
            <a:pPr marL="457200" lvl="0" indent="-457200">
              <a:buFont typeface="Wingdings" pitchFamily="2" charset="2"/>
              <a:buChar char="Ø"/>
            </a:pPr>
            <a:r>
              <a:rPr lang="en-GB" sz="2400" dirty="0"/>
              <a:t>Will the project allow an effective allocation of risk to each partner</a:t>
            </a:r>
            <a:r>
              <a:rPr lang="en-US" sz="2400" dirty="0"/>
              <a:t> </a:t>
            </a:r>
            <a:r>
              <a:rPr lang="en-GB" sz="2400" dirty="0"/>
              <a:t>? </a:t>
            </a:r>
            <a:endParaRPr lang="tr-TR" sz="2400" dirty="0"/>
          </a:p>
          <a:p>
            <a:pPr marL="457200" lvl="0" indent="-457200">
              <a:buFont typeface="Wingdings" pitchFamily="2" charset="2"/>
              <a:buChar char="Ø"/>
            </a:pPr>
            <a:r>
              <a:rPr lang="en-GB" sz="2400" dirty="0"/>
              <a:t>Can the project boundaries be clearly defined? </a:t>
            </a:r>
            <a:r>
              <a:rPr lang="en-US" sz="2400" dirty="0"/>
              <a:t> </a:t>
            </a:r>
            <a:endParaRPr lang="tr-TR" sz="2400" dirty="0"/>
          </a:p>
          <a:p>
            <a:pPr marL="457200" lvl="0" indent="-457200">
              <a:buFont typeface="Wingdings" pitchFamily="2" charset="2"/>
              <a:buChar char="Ø"/>
            </a:pPr>
            <a:r>
              <a:rPr lang="en-GB" sz="2400" dirty="0"/>
              <a:t>Will the project guarantee measurable service improvement for customers? </a:t>
            </a:r>
            <a:r>
              <a:rPr lang="en-US" sz="2400" dirty="0"/>
              <a:t> </a:t>
            </a:r>
            <a:endParaRPr lang="en-US" sz="2400" dirty="0" smtClean="0"/>
          </a:p>
          <a:p>
            <a:pPr marL="457200" lvl="0" indent="-457200">
              <a:buFont typeface="+mj-lt"/>
              <a:buAutoNum type="arabicPeriod"/>
            </a:pPr>
            <a:endParaRPr lang="tr-TR" sz="2600" b="1" dirty="0"/>
          </a:p>
        </p:txBody>
      </p:sp>
    </p:spTree>
    <p:extLst>
      <p:ext uri="{BB962C8B-B14F-4D97-AF65-F5344CB8AC3E}">
        <p14:creationId xmlns:p14="http://schemas.microsoft.com/office/powerpoint/2010/main" xmlns="" val="2625148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kakapk.jp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2089728" y="4253345"/>
            <a:ext cx="5103091" cy="923330"/>
          </a:xfrm>
          <a:prstGeom prst="rect">
            <a:avLst/>
          </a:prstGeom>
          <a:noFill/>
        </p:spPr>
        <p:txBody>
          <a:bodyPr wrap="square" rtlCol="0">
            <a:spAutoFit/>
          </a:bodyPr>
          <a:lstStyle/>
          <a:p>
            <a:pPr algn="ctr"/>
            <a:r>
              <a:rPr lang="en-US" b="1" dirty="0" smtClean="0">
                <a:solidFill>
                  <a:schemeClr val="bg1"/>
                </a:solidFill>
              </a:rPr>
              <a:t>THANK YOU!</a:t>
            </a:r>
          </a:p>
          <a:p>
            <a:pPr algn="ctr"/>
            <a:endParaRPr lang="tr-TR" b="1" dirty="0" smtClean="0">
              <a:solidFill>
                <a:schemeClr val="bg1"/>
              </a:solidFill>
            </a:endParaRPr>
          </a:p>
          <a:p>
            <a:pPr algn="ctr"/>
            <a:r>
              <a:rPr lang="tr-TR" b="1" dirty="0" smtClean="0">
                <a:solidFill>
                  <a:schemeClr val="bg1"/>
                </a:solidFill>
              </a:rPr>
              <a:t>eva@phdstrategy.com</a:t>
            </a:r>
            <a:endParaRPr lang="en-US" b="1" dirty="0" smtClean="0">
              <a:solidFill>
                <a:schemeClr val="bg1"/>
              </a:solidFill>
            </a:endParaRPr>
          </a:p>
        </p:txBody>
      </p:sp>
    </p:spTree>
    <p:extLst>
      <p:ext uri="{BB962C8B-B14F-4D97-AF65-F5344CB8AC3E}">
        <p14:creationId xmlns:p14="http://schemas.microsoft.com/office/powerpoint/2010/main" xmlns="" val="2053961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panose="05000000000000000000" pitchFamily="2" charset="2"/>
              <a:buChar char="Ø"/>
            </a:pPr>
            <a:endParaRPr lang="tr-TR" sz="1700" dirty="0"/>
          </a:p>
          <a:p>
            <a:pPr marL="457200" lvl="1" indent="0">
              <a:buNone/>
            </a:pPr>
            <a:endParaRPr lang="tr-TR" sz="1700" b="1" dirty="0"/>
          </a:p>
          <a:p>
            <a:pPr marL="457200" lvl="1" indent="0">
              <a:buNone/>
            </a:pPr>
            <a:endParaRPr lang="tr-TR" sz="3500" b="1" dirty="0"/>
          </a:p>
          <a:p>
            <a:pPr>
              <a:buFont typeface="Wingdings" charset="2"/>
              <a:buChar char="Ø"/>
            </a:pPr>
            <a:endParaRPr lang="en-US" sz="1000" dirty="0" smtClean="0">
              <a:solidFill>
                <a:srgbClr val="FF0000"/>
              </a:solidFill>
              <a:latin typeface="Arial"/>
              <a:cs typeface="Arial"/>
            </a:endParaRPr>
          </a:p>
          <a:p>
            <a:pPr algn="ctr">
              <a:buNone/>
            </a:pPr>
            <a:r>
              <a:rPr lang="tr-TR" sz="4000" b="1" dirty="0" smtClean="0">
                <a:solidFill>
                  <a:srgbClr val="FF0000"/>
                </a:solidFill>
                <a:effectLst>
                  <a:outerShdw blurRad="38100" dist="38100" dir="2700000" algn="tl">
                    <a:srgbClr val="000000">
                      <a:alpha val="43137"/>
                    </a:srgbClr>
                  </a:outerShdw>
                </a:effectLst>
              </a:rPr>
              <a:t>10 PRINCIPLES FOR </a:t>
            </a:r>
          </a:p>
          <a:p>
            <a:pPr algn="ctr">
              <a:buNone/>
            </a:pPr>
            <a:r>
              <a:rPr lang="tr-TR" sz="4000" b="1" dirty="0" smtClean="0">
                <a:solidFill>
                  <a:srgbClr val="FF0000"/>
                </a:solidFill>
                <a:effectLst>
                  <a:outerShdw blurRad="38100" dist="38100" dir="2700000" algn="tl">
                    <a:srgbClr val="000000">
                      <a:alpha val="43137"/>
                    </a:srgbClr>
                  </a:outerShdw>
                </a:effectLst>
              </a:rPr>
              <a:t>SUCCESSFULL PPP PROJECTS  </a:t>
            </a:r>
          </a:p>
          <a:p>
            <a:pPr marL="0" indent="0">
              <a:buNone/>
            </a:pPr>
            <a:endParaRPr lang="en-US" sz="4000"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112964"/>
            <a:ext cx="6790213" cy="1231106"/>
          </a:xfrm>
          <a:prstGeom prst="rect">
            <a:avLst/>
          </a:prstGeom>
          <a:noFill/>
        </p:spPr>
        <p:txBody>
          <a:bodyPr wrap="square" rtlCol="0">
            <a:spAutoFit/>
          </a:bodyPr>
          <a:lstStyle/>
          <a:p>
            <a:r>
              <a:rPr lang="tr-TR" sz="4400" b="1" dirty="0" smtClean="0">
                <a:solidFill>
                  <a:srgbClr val="FFFFFF"/>
                </a:solidFill>
              </a:rPr>
              <a:t>10 </a:t>
            </a:r>
            <a:r>
              <a:rPr lang="tr-TR" sz="2800" b="1" dirty="0" smtClean="0">
                <a:solidFill>
                  <a:srgbClr val="FFFFFF"/>
                </a:solidFill>
              </a:rPr>
              <a:t>PRINCIPLES FOR SUCCESSFUL</a:t>
            </a:r>
          </a:p>
          <a:p>
            <a:r>
              <a:rPr lang="tr-TR" sz="2800" b="1" dirty="0" smtClean="0">
                <a:solidFill>
                  <a:srgbClr val="FFFFFF"/>
                </a:solidFill>
              </a:rPr>
              <a:t>PPP PROJECTS  </a:t>
            </a:r>
          </a:p>
        </p:txBody>
      </p:sp>
    </p:spTree>
    <p:extLst>
      <p:ext uri="{BB962C8B-B14F-4D97-AF65-F5344CB8AC3E}">
        <p14:creationId xmlns:p14="http://schemas.microsoft.com/office/powerpoint/2010/main" xmlns="" val="3356266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0877"/>
            <a:ext cx="7710576" cy="5173263"/>
          </a:xfrm>
        </p:spPr>
        <p:txBody>
          <a:bodyPr>
            <a:normAutofit/>
          </a:bodyPr>
          <a:lstStyle/>
          <a:p>
            <a:pPr lvl="1" algn="just">
              <a:buFont typeface="Wingdings" charset="2"/>
              <a:buChar char="Ø"/>
            </a:pPr>
            <a:r>
              <a:rPr lang="tr-TR" sz="2400" dirty="0" err="1" smtClean="0"/>
              <a:t>Early</a:t>
            </a:r>
            <a:r>
              <a:rPr lang="tr-TR" sz="2400" dirty="0" smtClean="0"/>
              <a:t> </a:t>
            </a:r>
            <a:r>
              <a:rPr lang="tr-TR" sz="2400" dirty="0" err="1"/>
              <a:t>and</a:t>
            </a:r>
            <a:r>
              <a:rPr lang="tr-TR" sz="2400" dirty="0"/>
              <a:t> </a:t>
            </a:r>
            <a:r>
              <a:rPr lang="tr-TR" sz="2400" dirty="0" err="1"/>
              <a:t>comprehensive</a:t>
            </a:r>
            <a:r>
              <a:rPr lang="tr-TR" sz="2400" dirty="0"/>
              <a:t> </a:t>
            </a:r>
            <a:r>
              <a:rPr lang="tr-TR" sz="2400" dirty="0" err="1"/>
              <a:t>preparation</a:t>
            </a:r>
            <a:r>
              <a:rPr lang="tr-TR" sz="2400" dirty="0"/>
              <a:t> </a:t>
            </a:r>
            <a:r>
              <a:rPr lang="tr-TR" sz="2400" dirty="0" err="1"/>
              <a:t>by</a:t>
            </a:r>
            <a:r>
              <a:rPr lang="tr-TR" sz="2400" dirty="0"/>
              <a:t> </a:t>
            </a:r>
            <a:r>
              <a:rPr lang="tr-TR" sz="2400" dirty="0" err="1"/>
              <a:t>both</a:t>
            </a:r>
            <a:r>
              <a:rPr lang="tr-TR" sz="2400" dirty="0"/>
              <a:t> </a:t>
            </a:r>
            <a:r>
              <a:rPr lang="tr-TR" sz="2400" dirty="0" err="1"/>
              <a:t>the</a:t>
            </a:r>
            <a:r>
              <a:rPr lang="tr-TR" sz="2400" dirty="0"/>
              <a:t> </a:t>
            </a:r>
            <a:r>
              <a:rPr lang="tr-TR" sz="2400" dirty="0" err="1"/>
              <a:t>public</a:t>
            </a:r>
            <a:r>
              <a:rPr lang="tr-TR" sz="2400" dirty="0"/>
              <a:t> </a:t>
            </a:r>
            <a:r>
              <a:rPr lang="tr-TR" sz="2400" dirty="0" err="1"/>
              <a:t>and</a:t>
            </a:r>
            <a:r>
              <a:rPr lang="tr-TR" sz="2400" dirty="0"/>
              <a:t> </a:t>
            </a:r>
            <a:r>
              <a:rPr lang="tr-TR" sz="2400" dirty="0" err="1"/>
              <a:t>private</a:t>
            </a:r>
            <a:r>
              <a:rPr lang="tr-TR" sz="2400" dirty="0"/>
              <a:t> </a:t>
            </a:r>
            <a:r>
              <a:rPr lang="tr-TR" sz="2400" dirty="0" err="1"/>
              <a:t>sectors</a:t>
            </a:r>
            <a:r>
              <a:rPr lang="tr-TR" sz="2400" dirty="0"/>
              <a:t> is </a:t>
            </a:r>
            <a:r>
              <a:rPr lang="tr-TR" sz="2400" dirty="0" err="1"/>
              <a:t>the</a:t>
            </a:r>
            <a:r>
              <a:rPr lang="tr-TR" sz="2400" dirty="0"/>
              <a:t> </a:t>
            </a:r>
            <a:r>
              <a:rPr lang="tr-TR" sz="2400" dirty="0" err="1"/>
              <a:t>key</a:t>
            </a:r>
            <a:r>
              <a:rPr lang="tr-TR" sz="2400" dirty="0"/>
              <a:t> </a:t>
            </a:r>
            <a:r>
              <a:rPr lang="tr-TR" sz="2400" dirty="0" err="1"/>
              <a:t>to</a:t>
            </a:r>
            <a:r>
              <a:rPr lang="tr-TR" sz="2400" dirty="0"/>
              <a:t> </a:t>
            </a:r>
            <a:r>
              <a:rPr lang="tr-TR" sz="2400" dirty="0" err="1"/>
              <a:t>successful</a:t>
            </a:r>
            <a:r>
              <a:rPr lang="tr-TR" sz="2400" dirty="0"/>
              <a:t> </a:t>
            </a:r>
            <a:r>
              <a:rPr lang="tr-TR" sz="2400" dirty="0" err="1"/>
              <a:t>public</a:t>
            </a:r>
            <a:r>
              <a:rPr lang="tr-TR" sz="2400" dirty="0"/>
              <a:t>/</a:t>
            </a:r>
            <a:r>
              <a:rPr lang="tr-TR" sz="2400" dirty="0" err="1"/>
              <a:t>private</a:t>
            </a:r>
            <a:r>
              <a:rPr lang="tr-TR" sz="2400" dirty="0"/>
              <a:t> </a:t>
            </a:r>
            <a:r>
              <a:rPr lang="tr-TR" sz="2400" dirty="0" err="1" smtClean="0"/>
              <a:t>partnerships</a:t>
            </a:r>
            <a:r>
              <a:rPr lang="tr-TR" sz="2400" dirty="0" smtClean="0"/>
              <a:t> </a:t>
            </a:r>
          </a:p>
          <a:p>
            <a:pPr lvl="1" algn="just">
              <a:buFont typeface="Wingdings" charset="2"/>
              <a:buChar char="Ø"/>
            </a:pPr>
            <a:endParaRPr lang="tr-TR" sz="2400" dirty="0"/>
          </a:p>
          <a:p>
            <a:pPr lvl="1" algn="just">
              <a:spcBef>
                <a:spcPts val="0"/>
              </a:spcBef>
              <a:buFont typeface="Wingdings" charset="2"/>
              <a:buChar char="Ø"/>
            </a:pPr>
            <a:r>
              <a:rPr lang="tr-TR" sz="2400" dirty="0" err="1" smtClean="0"/>
              <a:t>The</a:t>
            </a:r>
            <a:r>
              <a:rPr lang="tr-TR" sz="2400" dirty="0" smtClean="0"/>
              <a:t> </a:t>
            </a:r>
            <a:r>
              <a:rPr lang="tr-TR" sz="2400" dirty="0" err="1"/>
              <a:t>tasks</a:t>
            </a:r>
            <a:r>
              <a:rPr lang="tr-TR" sz="2400" dirty="0"/>
              <a:t> of </a:t>
            </a:r>
            <a:r>
              <a:rPr lang="tr-TR" sz="2400" dirty="0" err="1"/>
              <a:t>the</a:t>
            </a:r>
            <a:r>
              <a:rPr lang="tr-TR" sz="2400" dirty="0"/>
              <a:t> </a:t>
            </a:r>
            <a:r>
              <a:rPr lang="tr-TR" sz="2400" dirty="0" err="1"/>
              <a:t>public</a:t>
            </a:r>
            <a:r>
              <a:rPr lang="tr-TR" sz="2400" dirty="0"/>
              <a:t> </a:t>
            </a:r>
            <a:r>
              <a:rPr lang="tr-TR" sz="2400" dirty="0" err="1"/>
              <a:t>and</a:t>
            </a:r>
            <a:r>
              <a:rPr lang="tr-TR" sz="2400" dirty="0"/>
              <a:t> </a:t>
            </a:r>
            <a:r>
              <a:rPr lang="tr-TR" sz="2400" dirty="0" err="1"/>
              <a:t>private</a:t>
            </a:r>
            <a:r>
              <a:rPr lang="tr-TR" sz="2400" dirty="0"/>
              <a:t> </a:t>
            </a:r>
            <a:r>
              <a:rPr lang="tr-TR" sz="2400" dirty="0" err="1"/>
              <a:t>partners</a:t>
            </a:r>
            <a:r>
              <a:rPr lang="tr-TR" sz="2400" dirty="0"/>
              <a:t> </a:t>
            </a:r>
            <a:r>
              <a:rPr lang="tr-TR" sz="2400" dirty="0" err="1"/>
              <a:t>described</a:t>
            </a:r>
            <a:r>
              <a:rPr lang="tr-TR" sz="2400" dirty="0"/>
              <a:t> here </a:t>
            </a:r>
            <a:r>
              <a:rPr lang="tr-TR" sz="2400" dirty="0" err="1"/>
              <a:t>should</a:t>
            </a:r>
            <a:r>
              <a:rPr lang="tr-TR" sz="2400" dirty="0"/>
              <a:t> not be </a:t>
            </a:r>
            <a:r>
              <a:rPr lang="tr-TR" sz="2400" dirty="0" err="1"/>
              <a:t>perceived</a:t>
            </a:r>
            <a:r>
              <a:rPr lang="tr-TR" sz="2400" dirty="0"/>
              <a:t> as </a:t>
            </a:r>
            <a:r>
              <a:rPr lang="tr-TR" sz="2400" dirty="0" err="1"/>
              <a:t>sequential</a:t>
            </a:r>
            <a:r>
              <a:rPr lang="tr-TR" sz="2400" dirty="0"/>
              <a:t>; </a:t>
            </a:r>
            <a:r>
              <a:rPr lang="tr-TR" sz="2400" dirty="0" err="1"/>
              <a:t>all</a:t>
            </a:r>
            <a:r>
              <a:rPr lang="tr-TR" sz="2400" dirty="0"/>
              <a:t> </a:t>
            </a:r>
            <a:r>
              <a:rPr lang="tr-TR" sz="2400" dirty="0" err="1" smtClean="0"/>
              <a:t>are</a:t>
            </a:r>
            <a:r>
              <a:rPr lang="tr-TR" sz="2400" dirty="0" smtClean="0"/>
              <a:t> </a:t>
            </a:r>
            <a:r>
              <a:rPr lang="tr-TR" sz="2400" dirty="0" err="1" smtClean="0"/>
              <a:t>necessary</a:t>
            </a:r>
            <a:r>
              <a:rPr lang="tr-TR" sz="2400" dirty="0" smtClean="0"/>
              <a:t> </a:t>
            </a:r>
            <a:r>
              <a:rPr lang="tr-TR" sz="2400" dirty="0" err="1"/>
              <a:t>for</a:t>
            </a:r>
            <a:r>
              <a:rPr lang="tr-TR" sz="2400" dirty="0"/>
              <a:t> a </a:t>
            </a:r>
            <a:r>
              <a:rPr lang="tr-TR" sz="2400" dirty="0" err="1"/>
              <a:t>successful</a:t>
            </a:r>
            <a:r>
              <a:rPr lang="tr-TR" sz="2400" dirty="0"/>
              <a:t> </a:t>
            </a:r>
            <a:r>
              <a:rPr lang="tr-TR" sz="2400" dirty="0" err="1" smtClean="0"/>
              <a:t>partnership</a:t>
            </a:r>
            <a:r>
              <a:rPr lang="tr-TR" sz="2400" dirty="0" smtClean="0"/>
              <a:t> </a:t>
            </a:r>
            <a:endParaRPr lang="tr-TR" sz="2400"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861774"/>
          </a:xfrm>
          <a:prstGeom prst="rect">
            <a:avLst/>
          </a:prstGeom>
          <a:noFill/>
        </p:spPr>
        <p:txBody>
          <a:bodyPr wrap="square" rtlCol="0">
            <a:spAutoFit/>
          </a:bodyPr>
          <a:lstStyle/>
          <a:p>
            <a:r>
              <a:rPr lang="tr-TR" sz="5000" b="1" dirty="0" smtClean="0">
                <a:solidFill>
                  <a:srgbClr val="FFFFFF"/>
                </a:solidFill>
              </a:rPr>
              <a:t>1</a:t>
            </a:r>
            <a:r>
              <a:rPr lang="tr-TR" sz="2800" b="1" dirty="0" smtClean="0">
                <a:solidFill>
                  <a:srgbClr val="FFFFFF"/>
                </a:solidFill>
              </a:rPr>
              <a:t>. PREPARE PROPERLY FOR PPP</a:t>
            </a:r>
          </a:p>
        </p:txBody>
      </p:sp>
    </p:spTree>
    <p:extLst>
      <p:ext uri="{BB962C8B-B14F-4D97-AF65-F5344CB8AC3E}">
        <p14:creationId xmlns:p14="http://schemas.microsoft.com/office/powerpoint/2010/main" xmlns="" val="1689326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78750"/>
            <a:ext cx="7883260" cy="5357517"/>
          </a:xfrm>
        </p:spPr>
        <p:txBody>
          <a:bodyPr>
            <a:normAutofit/>
          </a:bodyPr>
          <a:lstStyle/>
          <a:p>
            <a:pPr lvl="1">
              <a:buFont typeface="Wingdings" pitchFamily="2" charset="2"/>
              <a:buChar char="Ø"/>
            </a:pPr>
            <a:r>
              <a:rPr lang="tr-TR" sz="2400" dirty="0" err="1" smtClean="0"/>
              <a:t>Assess</a:t>
            </a:r>
            <a:r>
              <a:rPr lang="tr-TR" sz="2400" dirty="0" smtClean="0"/>
              <a:t> </a:t>
            </a:r>
            <a:r>
              <a:rPr lang="tr-TR" sz="2400" dirty="0" err="1"/>
              <a:t>Your</a:t>
            </a:r>
            <a:r>
              <a:rPr lang="tr-TR" sz="2400" dirty="0"/>
              <a:t> </a:t>
            </a:r>
            <a:r>
              <a:rPr lang="tr-TR" sz="2400" dirty="0" err="1" smtClean="0"/>
              <a:t>Capabilities</a:t>
            </a:r>
            <a:endParaRPr lang="tr-TR" sz="2400" dirty="0"/>
          </a:p>
          <a:p>
            <a:pPr lvl="1">
              <a:buFont typeface="Wingdings" pitchFamily="2" charset="2"/>
              <a:buChar char="Ø"/>
            </a:pPr>
            <a:r>
              <a:rPr lang="tr-TR" sz="2400" dirty="0" err="1"/>
              <a:t>Create</a:t>
            </a:r>
            <a:r>
              <a:rPr lang="tr-TR" sz="2400" dirty="0"/>
              <a:t> a </a:t>
            </a:r>
            <a:r>
              <a:rPr lang="tr-TR" sz="2400" dirty="0" err="1"/>
              <a:t>Public</a:t>
            </a:r>
            <a:r>
              <a:rPr lang="tr-TR" sz="2400" dirty="0"/>
              <a:t> </a:t>
            </a:r>
            <a:r>
              <a:rPr lang="tr-TR" sz="2400" dirty="0" err="1" smtClean="0"/>
              <a:t>Vision</a:t>
            </a:r>
            <a:endParaRPr lang="tr-TR" sz="2400" dirty="0"/>
          </a:p>
          <a:p>
            <a:pPr lvl="1">
              <a:buFont typeface="Wingdings" pitchFamily="2" charset="2"/>
              <a:buChar char="Ø"/>
            </a:pPr>
            <a:r>
              <a:rPr lang="tr-TR" sz="2400" dirty="0"/>
              <a:t>Be </a:t>
            </a:r>
            <a:r>
              <a:rPr lang="tr-TR" sz="2400" dirty="0" err="1"/>
              <a:t>Legislatively</a:t>
            </a:r>
            <a:r>
              <a:rPr lang="tr-TR" sz="2400" dirty="0"/>
              <a:t> </a:t>
            </a:r>
            <a:r>
              <a:rPr lang="tr-TR" sz="2400" dirty="0" err="1" smtClean="0"/>
              <a:t>Prepared</a:t>
            </a:r>
            <a:endParaRPr lang="tr-TR" sz="2400" dirty="0"/>
          </a:p>
          <a:p>
            <a:pPr lvl="1">
              <a:buFont typeface="Wingdings" pitchFamily="2" charset="2"/>
              <a:buChar char="Ø"/>
            </a:pPr>
            <a:r>
              <a:rPr lang="tr-TR" sz="2400" dirty="0"/>
              <a:t>Be </a:t>
            </a:r>
            <a:r>
              <a:rPr lang="tr-TR" sz="2400" dirty="0" err="1"/>
              <a:t>Resourceful</a:t>
            </a:r>
            <a:r>
              <a:rPr lang="tr-TR" sz="2400" dirty="0"/>
              <a:t> </a:t>
            </a:r>
            <a:r>
              <a:rPr lang="tr-TR" sz="2400" dirty="0" err="1"/>
              <a:t>with</a:t>
            </a:r>
            <a:r>
              <a:rPr lang="tr-TR" sz="2400" dirty="0"/>
              <a:t> </a:t>
            </a:r>
            <a:r>
              <a:rPr lang="tr-TR" sz="2400" dirty="0" err="1" smtClean="0"/>
              <a:t>Funding</a:t>
            </a:r>
            <a:r>
              <a:rPr lang="tr-TR" sz="2400" dirty="0" smtClean="0"/>
              <a:t> </a:t>
            </a:r>
            <a:endParaRPr lang="tr-TR" sz="2400" dirty="0"/>
          </a:p>
          <a:p>
            <a:pPr lvl="1">
              <a:buFont typeface="Wingdings" pitchFamily="2" charset="2"/>
              <a:buChar char="Ø"/>
            </a:pPr>
            <a:r>
              <a:rPr lang="tr-TR" sz="2400" dirty="0" err="1"/>
              <a:t>Have</a:t>
            </a:r>
            <a:r>
              <a:rPr lang="tr-TR" sz="2400" dirty="0"/>
              <a:t> </a:t>
            </a:r>
            <a:r>
              <a:rPr lang="tr-TR" sz="2400" dirty="0" err="1"/>
              <a:t>the</a:t>
            </a:r>
            <a:r>
              <a:rPr lang="tr-TR" sz="2400" dirty="0"/>
              <a:t> Land </a:t>
            </a:r>
            <a:r>
              <a:rPr lang="tr-TR" sz="2400" dirty="0" err="1" smtClean="0"/>
              <a:t>Ready</a:t>
            </a:r>
            <a:r>
              <a:rPr lang="tr-TR" sz="2400" dirty="0" smtClean="0"/>
              <a:t> </a:t>
            </a:r>
            <a:endParaRPr lang="tr-TR" sz="2400" dirty="0"/>
          </a:p>
          <a:p>
            <a:pPr lvl="1">
              <a:buFont typeface="Wingdings" pitchFamily="2" charset="2"/>
              <a:buChar char="Ø"/>
            </a:pPr>
            <a:r>
              <a:rPr lang="tr-TR" sz="2400" dirty="0" err="1"/>
              <a:t>Manage</a:t>
            </a:r>
            <a:r>
              <a:rPr lang="tr-TR" sz="2400" dirty="0"/>
              <a:t> </a:t>
            </a:r>
            <a:r>
              <a:rPr lang="tr-TR" sz="2400" dirty="0" err="1" smtClean="0"/>
              <a:t>Expectations</a:t>
            </a:r>
            <a:endParaRPr lang="tr-TR" sz="2400" dirty="0" smtClean="0"/>
          </a:p>
          <a:p>
            <a:pPr lvl="1">
              <a:buFont typeface="Wingdings" pitchFamily="2" charset="2"/>
              <a:buChar char="Ø"/>
            </a:pPr>
            <a:r>
              <a:rPr lang="tr-TR" sz="2400" dirty="0" smtClean="0"/>
              <a:t> </a:t>
            </a:r>
            <a:r>
              <a:rPr lang="tr-TR" sz="2400" dirty="0" err="1"/>
              <a:t>Establish</a:t>
            </a:r>
            <a:r>
              <a:rPr lang="tr-TR" sz="2400" dirty="0"/>
              <a:t> </a:t>
            </a:r>
            <a:r>
              <a:rPr lang="tr-TR" sz="2400" dirty="0" err="1" smtClean="0"/>
              <a:t>Feasibility</a:t>
            </a:r>
            <a:r>
              <a:rPr lang="tr-TR" sz="2400" dirty="0" smtClean="0"/>
              <a:t> </a:t>
            </a:r>
          </a:p>
          <a:p>
            <a:pPr lvl="1">
              <a:buFont typeface="Wingdings" pitchFamily="2" charset="2"/>
              <a:buChar char="Ø"/>
            </a:pPr>
            <a:r>
              <a:rPr lang="tr-TR" sz="2400" dirty="0" err="1" smtClean="0"/>
              <a:t>Know</a:t>
            </a:r>
            <a:r>
              <a:rPr lang="tr-TR" sz="2400" dirty="0" smtClean="0"/>
              <a:t> </a:t>
            </a:r>
            <a:r>
              <a:rPr lang="tr-TR" sz="2400" dirty="0" err="1"/>
              <a:t>Your</a:t>
            </a:r>
            <a:r>
              <a:rPr lang="tr-TR" sz="2400" dirty="0"/>
              <a:t> </a:t>
            </a:r>
            <a:r>
              <a:rPr lang="tr-TR" sz="2400" dirty="0" err="1" smtClean="0"/>
              <a:t>Partners</a:t>
            </a:r>
            <a:endParaRPr lang="tr-TR" sz="2400" dirty="0" smtClean="0"/>
          </a:p>
          <a:p>
            <a:pPr lvl="1">
              <a:buFont typeface="Wingdings" pitchFamily="2" charset="2"/>
              <a:buChar char="Ø"/>
            </a:pPr>
            <a:r>
              <a:rPr lang="tr-TR" sz="2400" dirty="0" err="1" smtClean="0"/>
              <a:t>Get</a:t>
            </a:r>
            <a:r>
              <a:rPr lang="tr-TR" sz="2400" dirty="0" smtClean="0"/>
              <a:t> </a:t>
            </a:r>
            <a:r>
              <a:rPr lang="tr-TR" sz="2400" dirty="0" err="1"/>
              <a:t>the</a:t>
            </a:r>
            <a:r>
              <a:rPr lang="tr-TR" sz="2400" dirty="0"/>
              <a:t> </a:t>
            </a:r>
            <a:r>
              <a:rPr lang="tr-TR" sz="2400" dirty="0" err="1"/>
              <a:t>Right</a:t>
            </a:r>
            <a:r>
              <a:rPr lang="tr-TR" sz="2400" dirty="0"/>
              <a:t> </a:t>
            </a:r>
            <a:r>
              <a:rPr lang="tr-TR" sz="2400" dirty="0" err="1" smtClean="0"/>
              <a:t>Team</a:t>
            </a:r>
            <a:endParaRPr lang="tr-TR" sz="2400" dirty="0"/>
          </a:p>
          <a:p>
            <a:pPr marL="457200" lvl="1" indent="0">
              <a:buNone/>
            </a:pPr>
            <a:endParaRPr lang="tr-TR" sz="3600" dirty="0"/>
          </a:p>
          <a:p>
            <a:pPr marL="457200" lvl="1" indent="0">
              <a:buNone/>
            </a:pPr>
            <a:endParaRPr lang="tr-TR" sz="3600" dirty="0"/>
          </a:p>
          <a:p>
            <a:pPr marL="457200" lvl="1" indent="0">
              <a:buNone/>
            </a:pPr>
            <a:endParaRPr lang="tr-TR" sz="3600" dirty="0"/>
          </a:p>
          <a:p>
            <a:pPr marL="457200" lvl="1" indent="0">
              <a:buNone/>
            </a:pPr>
            <a:endParaRPr lang="tr-TR" sz="3600"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1015663"/>
          </a:xfrm>
          <a:prstGeom prst="rect">
            <a:avLst/>
          </a:prstGeom>
          <a:noFill/>
        </p:spPr>
        <p:txBody>
          <a:bodyPr wrap="square" rtlCol="0">
            <a:spAutoFit/>
          </a:bodyPr>
          <a:lstStyle/>
          <a:p>
            <a:r>
              <a:rPr lang="tr-TR" sz="3000" b="1" dirty="0" smtClean="0">
                <a:solidFill>
                  <a:srgbClr val="FFFFFF"/>
                </a:solidFill>
              </a:rPr>
              <a:t>PPP PROJECTS:</a:t>
            </a:r>
          </a:p>
          <a:p>
            <a:r>
              <a:rPr lang="tr-TR" sz="3000" b="1" dirty="0" smtClean="0">
                <a:solidFill>
                  <a:srgbClr val="FFFFFF"/>
                </a:solidFill>
              </a:rPr>
              <a:t>FROM IDEA TO IMPLEMENTATION</a:t>
            </a:r>
          </a:p>
        </p:txBody>
      </p:sp>
    </p:spTree>
    <p:extLst>
      <p:ext uri="{BB962C8B-B14F-4D97-AF65-F5344CB8AC3E}">
        <p14:creationId xmlns:p14="http://schemas.microsoft.com/office/powerpoint/2010/main" xmlns="" val="394908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243542"/>
            <a:ext cx="7883260" cy="5357517"/>
          </a:xfrm>
        </p:spPr>
        <p:txBody>
          <a:bodyPr>
            <a:normAutofit/>
          </a:bodyPr>
          <a:lstStyle/>
          <a:p>
            <a:pPr>
              <a:buFont typeface="Wingdings" charset="2"/>
              <a:buChar char="Ø"/>
            </a:pPr>
            <a:endParaRPr lang="tr-TR" sz="2400" b="1" dirty="0" smtClean="0"/>
          </a:p>
          <a:p>
            <a:pPr>
              <a:buFont typeface="Wingdings" charset="2"/>
              <a:buChar char="Ø"/>
            </a:pPr>
            <a:endParaRPr lang="tr-TR" sz="2400" b="1" dirty="0" smtClean="0"/>
          </a:p>
          <a:p>
            <a:pPr algn="just">
              <a:buFont typeface="Wingdings" charset="2"/>
              <a:buChar char="Ø"/>
            </a:pPr>
            <a:r>
              <a:rPr lang="tr-TR" sz="2400" b="1" dirty="0" smtClean="0"/>
              <a:t>ALL</a:t>
            </a:r>
            <a:r>
              <a:rPr lang="tr-TR" sz="2400" dirty="0" smtClean="0"/>
              <a:t> </a:t>
            </a:r>
            <a:r>
              <a:rPr lang="tr-TR" sz="2400" dirty="0" err="1"/>
              <a:t>successful</a:t>
            </a:r>
            <a:r>
              <a:rPr lang="tr-TR" sz="2400" dirty="0"/>
              <a:t> </a:t>
            </a:r>
            <a:r>
              <a:rPr lang="tr-TR" sz="2400" dirty="0" err="1"/>
              <a:t>projects</a:t>
            </a:r>
            <a:r>
              <a:rPr lang="tr-TR" sz="2400" dirty="0"/>
              <a:t> start </a:t>
            </a:r>
            <a:r>
              <a:rPr lang="tr-TR" sz="2400" dirty="0" err="1"/>
              <a:t>with</a:t>
            </a:r>
            <a:r>
              <a:rPr lang="tr-TR" sz="2400" dirty="0"/>
              <a:t> a </a:t>
            </a:r>
            <a:r>
              <a:rPr lang="tr-TR" sz="2400" dirty="0" err="1"/>
              <a:t>vision</a:t>
            </a:r>
            <a:r>
              <a:rPr lang="tr-TR" sz="2400" dirty="0"/>
              <a:t>. </a:t>
            </a:r>
            <a:r>
              <a:rPr lang="tr-TR" sz="2400" dirty="0" err="1"/>
              <a:t>Without</a:t>
            </a:r>
            <a:r>
              <a:rPr lang="tr-TR" sz="2400" dirty="0"/>
              <a:t> a </a:t>
            </a:r>
            <a:r>
              <a:rPr lang="tr-TR" sz="2400" dirty="0" err="1"/>
              <a:t>vision</a:t>
            </a:r>
            <a:r>
              <a:rPr lang="tr-TR" sz="2400" dirty="0"/>
              <a:t>, </a:t>
            </a:r>
            <a:r>
              <a:rPr lang="tr-TR" sz="2400" dirty="0" err="1"/>
              <a:t>the</a:t>
            </a:r>
            <a:r>
              <a:rPr lang="tr-TR" sz="2400" dirty="0"/>
              <a:t> </a:t>
            </a:r>
            <a:r>
              <a:rPr lang="tr-TR" sz="2400" dirty="0" err="1"/>
              <a:t>project</a:t>
            </a:r>
            <a:r>
              <a:rPr lang="tr-TR" sz="2400" dirty="0"/>
              <a:t> </a:t>
            </a:r>
            <a:r>
              <a:rPr lang="tr-TR" sz="2400" dirty="0" err="1"/>
              <a:t>will</a:t>
            </a:r>
            <a:r>
              <a:rPr lang="tr-TR" sz="2400" dirty="0"/>
              <a:t> </a:t>
            </a:r>
            <a:r>
              <a:rPr lang="tr-TR" sz="2400" dirty="0" err="1"/>
              <a:t>most</a:t>
            </a:r>
            <a:r>
              <a:rPr lang="tr-TR" sz="2400" dirty="0"/>
              <a:t> </a:t>
            </a:r>
            <a:r>
              <a:rPr lang="tr-TR" sz="2400" dirty="0" err="1"/>
              <a:t>likely</a:t>
            </a:r>
            <a:r>
              <a:rPr lang="tr-TR" sz="2400" dirty="0"/>
              <a:t> fail. </a:t>
            </a:r>
            <a:r>
              <a:rPr lang="tr-TR" sz="2400" dirty="0" err="1"/>
              <a:t>The</a:t>
            </a:r>
            <a:r>
              <a:rPr lang="tr-TR" sz="2400" dirty="0"/>
              <a:t> </a:t>
            </a:r>
            <a:r>
              <a:rPr lang="tr-TR" sz="2400" dirty="0" err="1"/>
              <a:t>vision</a:t>
            </a:r>
            <a:r>
              <a:rPr lang="tr-TR" sz="2400" dirty="0"/>
              <a:t> is </a:t>
            </a:r>
            <a:r>
              <a:rPr lang="tr-TR" sz="2400" dirty="0" err="1"/>
              <a:t>the</a:t>
            </a:r>
            <a:r>
              <a:rPr lang="tr-TR" sz="2400" dirty="0"/>
              <a:t> </a:t>
            </a:r>
            <a:r>
              <a:rPr lang="tr-TR" sz="2400" dirty="0" err="1"/>
              <a:t>framework</a:t>
            </a:r>
            <a:r>
              <a:rPr lang="tr-TR" sz="2400" dirty="0"/>
              <a:t> </a:t>
            </a:r>
            <a:r>
              <a:rPr lang="tr-TR" sz="2400" dirty="0" err="1"/>
              <a:t>for</a:t>
            </a:r>
            <a:r>
              <a:rPr lang="tr-TR" sz="2400" dirty="0"/>
              <a:t> </a:t>
            </a:r>
            <a:r>
              <a:rPr lang="tr-TR" sz="2400" dirty="0" err="1"/>
              <a:t>project</a:t>
            </a:r>
            <a:r>
              <a:rPr lang="tr-TR" sz="2400" dirty="0"/>
              <a:t> </a:t>
            </a:r>
            <a:r>
              <a:rPr lang="tr-TR" sz="2400" dirty="0" err="1"/>
              <a:t>goals</a:t>
            </a:r>
            <a:r>
              <a:rPr lang="tr-TR" sz="2400" dirty="0"/>
              <a:t> </a:t>
            </a:r>
            <a:r>
              <a:rPr lang="tr-TR" sz="2400" dirty="0" err="1"/>
              <a:t>and</a:t>
            </a:r>
            <a:r>
              <a:rPr lang="tr-TR" sz="2400" dirty="0"/>
              <a:t> </a:t>
            </a:r>
            <a:r>
              <a:rPr lang="tr-TR" sz="2400" dirty="0" err="1"/>
              <a:t>serves</a:t>
            </a:r>
            <a:r>
              <a:rPr lang="tr-TR" sz="2400" dirty="0"/>
              <a:t> as </a:t>
            </a:r>
            <a:r>
              <a:rPr lang="tr-TR" sz="2400" dirty="0" err="1"/>
              <a:t>the</a:t>
            </a:r>
            <a:r>
              <a:rPr lang="tr-TR" sz="2400" dirty="0"/>
              <a:t> </a:t>
            </a:r>
            <a:r>
              <a:rPr lang="tr-TR" sz="2400" dirty="0" err="1"/>
              <a:t>benchmark</a:t>
            </a:r>
            <a:r>
              <a:rPr lang="tr-TR" sz="2400" dirty="0"/>
              <a:t> </a:t>
            </a:r>
            <a:r>
              <a:rPr lang="tr-TR" sz="2400" dirty="0" err="1"/>
              <a:t>to</a:t>
            </a:r>
            <a:r>
              <a:rPr lang="tr-TR" sz="2400" dirty="0"/>
              <a:t> </a:t>
            </a:r>
            <a:r>
              <a:rPr lang="tr-TR" sz="2400" dirty="0" err="1"/>
              <a:t>ensure</a:t>
            </a:r>
            <a:r>
              <a:rPr lang="tr-TR" sz="2400" dirty="0"/>
              <a:t> </a:t>
            </a:r>
            <a:r>
              <a:rPr lang="tr-TR" sz="2400" dirty="0" err="1"/>
              <a:t>the</a:t>
            </a:r>
            <a:r>
              <a:rPr lang="tr-TR" sz="2400" dirty="0"/>
              <a:t> </a:t>
            </a:r>
            <a:r>
              <a:rPr lang="tr-TR" sz="2400" dirty="0" err="1"/>
              <a:t>realization</a:t>
            </a:r>
            <a:r>
              <a:rPr lang="tr-TR" sz="2400" dirty="0"/>
              <a:t> of </a:t>
            </a:r>
            <a:r>
              <a:rPr lang="tr-TR" sz="2400" dirty="0" err="1"/>
              <a:t>joint</a:t>
            </a:r>
            <a:r>
              <a:rPr lang="tr-TR" sz="2400" dirty="0"/>
              <a:t> </a:t>
            </a:r>
            <a:r>
              <a:rPr lang="tr-TR" sz="2400" dirty="0" err="1" smtClean="0"/>
              <a:t>objectives</a:t>
            </a:r>
            <a:endParaRPr lang="tr-TR" sz="2400" dirty="0"/>
          </a:p>
          <a:p>
            <a:pPr>
              <a:buFont typeface="Wingdings" panose="05000000000000000000" pitchFamily="2" charset="2"/>
              <a:buChar char="Ø"/>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861774"/>
          </a:xfrm>
          <a:prstGeom prst="rect">
            <a:avLst/>
          </a:prstGeom>
          <a:noFill/>
        </p:spPr>
        <p:txBody>
          <a:bodyPr wrap="square" rtlCol="0">
            <a:spAutoFit/>
          </a:bodyPr>
          <a:lstStyle/>
          <a:p>
            <a:r>
              <a:rPr lang="tr-TR" sz="5000" b="1" dirty="0" smtClean="0">
                <a:solidFill>
                  <a:srgbClr val="FFFFFF"/>
                </a:solidFill>
              </a:rPr>
              <a:t>2. </a:t>
            </a:r>
            <a:r>
              <a:rPr lang="tr-TR" sz="2800" b="1" dirty="0" smtClean="0">
                <a:solidFill>
                  <a:srgbClr val="FFFFFF"/>
                </a:solidFill>
              </a:rPr>
              <a:t>CREATE A SHARED VISION</a:t>
            </a:r>
          </a:p>
        </p:txBody>
      </p:sp>
    </p:spTree>
    <p:extLst>
      <p:ext uri="{BB962C8B-B14F-4D97-AF65-F5344CB8AC3E}">
        <p14:creationId xmlns:p14="http://schemas.microsoft.com/office/powerpoint/2010/main" xmlns="" val="2335208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43542"/>
            <a:ext cx="8067059" cy="5357517"/>
          </a:xfrm>
        </p:spPr>
        <p:txBody>
          <a:bodyPr>
            <a:normAutofit/>
          </a:bodyPr>
          <a:lstStyle/>
          <a:p>
            <a:pPr algn="just">
              <a:buFont typeface="Wingdings" panose="05000000000000000000" pitchFamily="2" charset="2"/>
              <a:buChar char="Ø"/>
            </a:pPr>
            <a:endParaRPr lang="tr-TR" sz="2400" b="1" dirty="0"/>
          </a:p>
          <a:p>
            <a:pPr lvl="1" algn="just">
              <a:buFont typeface="Wingdings" charset="2"/>
              <a:buChar char="Ø"/>
            </a:pPr>
            <a:r>
              <a:rPr lang="tr-TR" sz="2400" b="1" dirty="0" err="1"/>
              <a:t>Creating</a:t>
            </a:r>
            <a:r>
              <a:rPr lang="tr-TR" sz="2400" b="1" dirty="0"/>
              <a:t> a </a:t>
            </a:r>
            <a:r>
              <a:rPr lang="tr-TR" sz="2400" b="1" dirty="0" err="1"/>
              <a:t>vision</a:t>
            </a:r>
            <a:r>
              <a:rPr lang="tr-TR" sz="2400" b="1" dirty="0"/>
              <a:t> </a:t>
            </a:r>
            <a:r>
              <a:rPr lang="tr-TR" sz="2400" dirty="0"/>
              <a:t>is not </a:t>
            </a:r>
            <a:r>
              <a:rPr lang="tr-TR" sz="2400" dirty="0" err="1"/>
              <a:t>always</a:t>
            </a:r>
            <a:r>
              <a:rPr lang="tr-TR" sz="2400" dirty="0"/>
              <a:t> </a:t>
            </a:r>
            <a:r>
              <a:rPr lang="tr-TR" sz="2400" dirty="0" err="1"/>
              <a:t>easy</a:t>
            </a:r>
            <a:r>
              <a:rPr lang="tr-TR" sz="2400" dirty="0"/>
              <a:t>, </a:t>
            </a:r>
            <a:r>
              <a:rPr lang="tr-TR" sz="2400" dirty="0" err="1"/>
              <a:t>and</a:t>
            </a:r>
            <a:r>
              <a:rPr lang="tr-TR" sz="2400" dirty="0"/>
              <a:t> it is </a:t>
            </a:r>
            <a:r>
              <a:rPr lang="tr-TR" sz="2400" dirty="0" err="1"/>
              <a:t>crucial</a:t>
            </a:r>
            <a:r>
              <a:rPr lang="tr-TR" sz="2400" dirty="0"/>
              <a:t> </a:t>
            </a:r>
            <a:r>
              <a:rPr lang="tr-TR" sz="2400" dirty="0" err="1"/>
              <a:t>that</a:t>
            </a:r>
            <a:r>
              <a:rPr lang="tr-TR" sz="2400" dirty="0"/>
              <a:t> </a:t>
            </a:r>
            <a:r>
              <a:rPr lang="tr-TR" sz="2400" dirty="0" err="1"/>
              <a:t>the</a:t>
            </a:r>
            <a:r>
              <a:rPr lang="tr-TR" sz="2400" dirty="0"/>
              <a:t> </a:t>
            </a:r>
            <a:r>
              <a:rPr lang="tr-TR" sz="2400" dirty="0" err="1"/>
              <a:t>vision</a:t>
            </a:r>
            <a:r>
              <a:rPr lang="tr-TR" sz="2400" dirty="0"/>
              <a:t> is </a:t>
            </a:r>
            <a:r>
              <a:rPr lang="tr-TR" sz="2400" dirty="0" err="1" smtClean="0"/>
              <a:t>shared</a:t>
            </a:r>
            <a:endParaRPr lang="tr-TR" sz="2400" dirty="0" smtClean="0"/>
          </a:p>
          <a:p>
            <a:pPr lvl="1" algn="just">
              <a:buNone/>
            </a:pPr>
            <a:endParaRPr lang="tr-TR" sz="2400" dirty="0"/>
          </a:p>
          <a:p>
            <a:pPr lvl="1" algn="just">
              <a:buFont typeface="Wingdings" charset="2"/>
              <a:buChar char="Ø"/>
            </a:pPr>
            <a:r>
              <a:rPr lang="tr-TR" sz="2400" b="1" dirty="0" err="1" smtClean="0"/>
              <a:t>Sustaining</a:t>
            </a:r>
            <a:r>
              <a:rPr lang="tr-TR" sz="2400" b="1" dirty="0" smtClean="0"/>
              <a:t> </a:t>
            </a:r>
            <a:r>
              <a:rPr lang="tr-TR" sz="2400" b="1" dirty="0" err="1"/>
              <a:t>the</a:t>
            </a:r>
            <a:r>
              <a:rPr lang="tr-TR" sz="2400" b="1" dirty="0"/>
              <a:t> </a:t>
            </a:r>
            <a:r>
              <a:rPr lang="tr-TR" sz="2400" b="1" dirty="0" err="1"/>
              <a:t>vision</a:t>
            </a:r>
            <a:r>
              <a:rPr lang="tr-TR" sz="2400" b="1" dirty="0"/>
              <a:t>: </a:t>
            </a:r>
            <a:r>
              <a:rPr lang="tr-TR" sz="2400" dirty="0"/>
              <a:t>A </a:t>
            </a:r>
            <a:r>
              <a:rPr lang="tr-TR" sz="2400" dirty="0" err="1"/>
              <a:t>vision</a:t>
            </a:r>
            <a:r>
              <a:rPr lang="tr-TR" sz="2400" dirty="0"/>
              <a:t> is not </a:t>
            </a:r>
            <a:r>
              <a:rPr lang="tr-TR" sz="2400" dirty="0" err="1"/>
              <a:t>just</a:t>
            </a:r>
            <a:r>
              <a:rPr lang="tr-TR" sz="2400" dirty="0"/>
              <a:t> </a:t>
            </a:r>
            <a:r>
              <a:rPr lang="tr-TR" sz="2400" dirty="0" err="1"/>
              <a:t>pretty</a:t>
            </a:r>
            <a:r>
              <a:rPr lang="tr-TR" sz="2400" dirty="0"/>
              <a:t> </a:t>
            </a:r>
            <a:r>
              <a:rPr lang="tr-TR" sz="2400" dirty="0" err="1"/>
              <a:t>pictures</a:t>
            </a:r>
            <a:r>
              <a:rPr lang="tr-TR" sz="2400" dirty="0"/>
              <a:t> </a:t>
            </a:r>
            <a:r>
              <a:rPr lang="tr-TR" sz="2400" dirty="0" err="1"/>
              <a:t>depicting</a:t>
            </a:r>
            <a:r>
              <a:rPr lang="tr-TR" sz="2400" dirty="0"/>
              <a:t> </a:t>
            </a:r>
            <a:r>
              <a:rPr lang="tr-TR" sz="2400" dirty="0" err="1"/>
              <a:t>the</a:t>
            </a:r>
            <a:r>
              <a:rPr lang="tr-TR" sz="2400" dirty="0"/>
              <a:t> </a:t>
            </a:r>
            <a:r>
              <a:rPr lang="tr-TR" sz="2400" dirty="0" err="1" smtClean="0"/>
              <a:t>ultimate</a:t>
            </a:r>
            <a:r>
              <a:rPr lang="tr-TR" sz="2400" dirty="0" smtClean="0"/>
              <a:t> </a:t>
            </a:r>
            <a:r>
              <a:rPr lang="tr-TR" sz="2400" dirty="0" err="1"/>
              <a:t>outcome</a:t>
            </a:r>
            <a:r>
              <a:rPr lang="tr-TR" sz="2400" dirty="0"/>
              <a:t>. </a:t>
            </a:r>
            <a:r>
              <a:rPr lang="tr-TR" sz="2400" dirty="0" err="1"/>
              <a:t>It</a:t>
            </a:r>
            <a:r>
              <a:rPr lang="tr-TR" sz="2400" dirty="0"/>
              <a:t> </a:t>
            </a:r>
            <a:r>
              <a:rPr lang="tr-TR" sz="2400" dirty="0" err="1"/>
              <a:t>involves</a:t>
            </a:r>
            <a:r>
              <a:rPr lang="tr-TR" sz="2400" dirty="0"/>
              <a:t> a </a:t>
            </a:r>
            <a:r>
              <a:rPr lang="tr-TR" sz="2400" dirty="0" err="1"/>
              <a:t>strategy</a:t>
            </a:r>
            <a:r>
              <a:rPr lang="tr-TR" sz="2400" dirty="0"/>
              <a:t> </a:t>
            </a:r>
            <a:r>
              <a:rPr lang="tr-TR" sz="2400" dirty="0" err="1"/>
              <a:t>for</a:t>
            </a:r>
            <a:r>
              <a:rPr lang="tr-TR" sz="2400" dirty="0"/>
              <a:t> </a:t>
            </a:r>
            <a:r>
              <a:rPr lang="tr-TR" sz="2400" dirty="0" err="1"/>
              <a:t>implementation</a:t>
            </a:r>
            <a:r>
              <a:rPr lang="tr-TR" sz="2400" dirty="0"/>
              <a:t>, </a:t>
            </a:r>
            <a:r>
              <a:rPr lang="tr-TR" sz="2400" dirty="0" err="1"/>
              <a:t>which</a:t>
            </a:r>
            <a:r>
              <a:rPr lang="tr-TR" sz="2400" dirty="0"/>
              <a:t> </a:t>
            </a:r>
            <a:r>
              <a:rPr lang="tr-TR" sz="2400" dirty="0" err="1"/>
              <a:t>includes</a:t>
            </a:r>
            <a:r>
              <a:rPr lang="tr-TR" sz="2400" dirty="0"/>
              <a:t> </a:t>
            </a:r>
            <a:r>
              <a:rPr lang="tr-TR" sz="2400" dirty="0" err="1"/>
              <a:t>funding</a:t>
            </a:r>
            <a:r>
              <a:rPr lang="tr-TR" sz="2400" dirty="0"/>
              <a:t> </a:t>
            </a:r>
            <a:r>
              <a:rPr lang="tr-TR" sz="2400" dirty="0" err="1"/>
              <a:t>mechanisms</a:t>
            </a:r>
            <a:r>
              <a:rPr lang="tr-TR" sz="2400" dirty="0"/>
              <a:t> (</a:t>
            </a:r>
            <a:r>
              <a:rPr lang="tr-TR" sz="2400" dirty="0" err="1"/>
              <a:t>public</a:t>
            </a:r>
            <a:r>
              <a:rPr lang="tr-TR" sz="2400" dirty="0"/>
              <a:t> </a:t>
            </a:r>
            <a:r>
              <a:rPr lang="tr-TR" sz="2400" dirty="0" err="1"/>
              <a:t>and</a:t>
            </a:r>
            <a:r>
              <a:rPr lang="tr-TR" sz="2400" dirty="0"/>
              <a:t> </a:t>
            </a:r>
            <a:r>
              <a:rPr lang="tr-TR" sz="2400" dirty="0" err="1" smtClean="0"/>
              <a:t>private</a:t>
            </a:r>
            <a:r>
              <a:rPr lang="tr-TR" sz="2400" dirty="0"/>
              <a:t>), </a:t>
            </a:r>
            <a:r>
              <a:rPr lang="tr-TR" sz="2400" dirty="0" err="1"/>
              <a:t>potential</a:t>
            </a:r>
            <a:r>
              <a:rPr lang="tr-TR" sz="2400" dirty="0"/>
              <a:t> </a:t>
            </a:r>
            <a:r>
              <a:rPr lang="tr-TR" sz="2400" dirty="0" err="1"/>
              <a:t>partners</a:t>
            </a:r>
            <a:r>
              <a:rPr lang="tr-TR" sz="2400" dirty="0"/>
              <a:t> (</a:t>
            </a:r>
            <a:r>
              <a:rPr lang="tr-TR" sz="2400" dirty="0" err="1"/>
              <a:t>and</a:t>
            </a:r>
            <a:r>
              <a:rPr lang="tr-TR" sz="2400" dirty="0"/>
              <a:t> </a:t>
            </a:r>
            <a:r>
              <a:rPr lang="tr-TR" sz="2400" dirty="0" err="1"/>
              <a:t>their</a:t>
            </a:r>
            <a:r>
              <a:rPr lang="tr-TR" sz="2400" dirty="0"/>
              <a:t> </a:t>
            </a:r>
            <a:r>
              <a:rPr lang="tr-TR" sz="2400" dirty="0" err="1"/>
              <a:t>responsibilities</a:t>
            </a:r>
            <a:r>
              <a:rPr lang="tr-TR" sz="2400" dirty="0"/>
              <a:t>), </a:t>
            </a:r>
            <a:r>
              <a:rPr lang="tr-TR" sz="2400" dirty="0" err="1"/>
              <a:t>and</a:t>
            </a:r>
            <a:r>
              <a:rPr lang="tr-TR" sz="2400" dirty="0"/>
              <a:t> an </a:t>
            </a:r>
            <a:r>
              <a:rPr lang="tr-TR" sz="2400" dirty="0" err="1"/>
              <a:t>agenda</a:t>
            </a:r>
            <a:r>
              <a:rPr lang="tr-TR" sz="2400" dirty="0"/>
              <a:t> </a:t>
            </a:r>
            <a:r>
              <a:rPr lang="tr-TR" sz="2400" dirty="0" err="1"/>
              <a:t>or</a:t>
            </a:r>
            <a:r>
              <a:rPr lang="tr-TR" sz="2400" dirty="0"/>
              <a:t> time </a:t>
            </a:r>
            <a:r>
              <a:rPr lang="tr-TR" sz="2400" dirty="0" err="1"/>
              <a:t>frame</a:t>
            </a:r>
            <a:r>
              <a:rPr lang="tr-TR" sz="2400" dirty="0"/>
              <a:t> </a:t>
            </a:r>
            <a:r>
              <a:rPr lang="tr-TR" sz="2400" dirty="0" err="1"/>
              <a:t>for</a:t>
            </a:r>
            <a:r>
              <a:rPr lang="tr-TR" sz="2400" dirty="0"/>
              <a:t> </a:t>
            </a:r>
            <a:r>
              <a:rPr lang="tr-TR" sz="2400" dirty="0" err="1"/>
              <a:t>achieving</a:t>
            </a:r>
            <a:r>
              <a:rPr lang="tr-TR" sz="2400" dirty="0"/>
              <a:t> </a:t>
            </a:r>
            <a:r>
              <a:rPr lang="tr-TR" sz="2400" dirty="0" err="1"/>
              <a:t>the</a:t>
            </a:r>
            <a:r>
              <a:rPr lang="tr-TR" sz="2400" dirty="0"/>
              <a:t> </a:t>
            </a:r>
            <a:r>
              <a:rPr lang="tr-TR" sz="2400" dirty="0" err="1"/>
              <a:t>vision</a:t>
            </a:r>
            <a:r>
              <a:rPr lang="tr-TR" sz="2400" dirty="0"/>
              <a:t> (</a:t>
            </a:r>
            <a:r>
              <a:rPr lang="tr-TR" sz="2400" dirty="0" err="1"/>
              <a:t>making</a:t>
            </a:r>
            <a:r>
              <a:rPr lang="tr-TR" sz="2400" dirty="0"/>
              <a:t> </a:t>
            </a:r>
            <a:r>
              <a:rPr lang="tr-TR" sz="2400" dirty="0" err="1"/>
              <a:t>the</a:t>
            </a:r>
            <a:r>
              <a:rPr lang="tr-TR" sz="2400" dirty="0"/>
              <a:t> </a:t>
            </a:r>
            <a:r>
              <a:rPr lang="tr-TR" sz="2400" dirty="0" err="1"/>
              <a:t>project</a:t>
            </a:r>
            <a:r>
              <a:rPr lang="tr-TR" sz="2400" dirty="0"/>
              <a:t> a </a:t>
            </a:r>
            <a:r>
              <a:rPr lang="tr-TR" sz="2400" dirty="0" err="1"/>
              <a:t>reality</a:t>
            </a:r>
            <a:r>
              <a:rPr lang="tr-TR" sz="2400" dirty="0"/>
              <a:t>). </a:t>
            </a:r>
            <a:r>
              <a:rPr lang="tr-TR" sz="2400" dirty="0" err="1"/>
              <a:t>These</a:t>
            </a:r>
            <a:r>
              <a:rPr lang="tr-TR" sz="2400" dirty="0"/>
              <a:t> </a:t>
            </a:r>
            <a:r>
              <a:rPr lang="tr-TR" sz="2400" dirty="0" err="1"/>
              <a:t>components</a:t>
            </a:r>
            <a:r>
              <a:rPr lang="tr-TR" sz="2400" dirty="0"/>
              <a:t> </a:t>
            </a:r>
            <a:r>
              <a:rPr lang="tr-TR" sz="2400" dirty="0" err="1"/>
              <a:t>are</a:t>
            </a:r>
            <a:r>
              <a:rPr lang="tr-TR" sz="2400" dirty="0"/>
              <a:t> </a:t>
            </a:r>
            <a:r>
              <a:rPr lang="tr-TR" sz="2400" dirty="0" err="1"/>
              <a:t>all</a:t>
            </a:r>
            <a:r>
              <a:rPr lang="tr-TR" sz="2400" dirty="0"/>
              <a:t> </a:t>
            </a:r>
            <a:r>
              <a:rPr lang="tr-TR" sz="2400" dirty="0" err="1"/>
              <a:t>critical</a:t>
            </a:r>
            <a:r>
              <a:rPr lang="tr-TR" sz="2400" dirty="0"/>
              <a:t> </a:t>
            </a:r>
            <a:r>
              <a:rPr lang="tr-TR" sz="2400" dirty="0" err="1"/>
              <a:t>for</a:t>
            </a:r>
            <a:r>
              <a:rPr lang="tr-TR" sz="2400" dirty="0"/>
              <a:t> </a:t>
            </a:r>
            <a:r>
              <a:rPr lang="tr-TR" sz="2400" dirty="0" err="1" smtClean="0"/>
              <a:t>realizing</a:t>
            </a:r>
            <a:r>
              <a:rPr lang="tr-TR" sz="2400" dirty="0" smtClean="0"/>
              <a:t> </a:t>
            </a:r>
            <a:r>
              <a:rPr lang="tr-TR" sz="2400" dirty="0" err="1"/>
              <a:t>the</a:t>
            </a:r>
            <a:r>
              <a:rPr lang="tr-TR" sz="2400" dirty="0"/>
              <a:t> </a:t>
            </a:r>
            <a:r>
              <a:rPr lang="tr-TR" sz="2400" dirty="0" err="1"/>
              <a:t>vision</a:t>
            </a:r>
            <a:r>
              <a:rPr lang="tr-TR" sz="2400" dirty="0"/>
              <a:t> </a:t>
            </a:r>
            <a:r>
              <a:rPr lang="tr-TR" sz="2400" dirty="0" err="1"/>
              <a:t>and</a:t>
            </a:r>
            <a:r>
              <a:rPr lang="tr-TR" sz="2400" dirty="0"/>
              <a:t> </a:t>
            </a:r>
            <a:r>
              <a:rPr lang="tr-TR" sz="2400" dirty="0" err="1"/>
              <a:t>ensuring</a:t>
            </a:r>
            <a:r>
              <a:rPr lang="tr-TR" sz="2400" dirty="0"/>
              <a:t> </a:t>
            </a:r>
            <a:r>
              <a:rPr lang="tr-TR" sz="2400" dirty="0" err="1"/>
              <a:t>that</a:t>
            </a:r>
            <a:r>
              <a:rPr lang="tr-TR" sz="2400" dirty="0"/>
              <a:t> it </a:t>
            </a:r>
            <a:r>
              <a:rPr lang="tr-TR" sz="2400" dirty="0" err="1"/>
              <a:t>gets</a:t>
            </a:r>
            <a:r>
              <a:rPr lang="tr-TR" sz="2400" dirty="0"/>
              <a:t> </a:t>
            </a:r>
            <a:r>
              <a:rPr lang="tr-TR" sz="2400" dirty="0" err="1"/>
              <a:t>off</a:t>
            </a:r>
            <a:r>
              <a:rPr lang="tr-TR" sz="2400" dirty="0"/>
              <a:t> </a:t>
            </a:r>
            <a:r>
              <a:rPr lang="tr-TR" sz="2400" dirty="0" err="1"/>
              <a:t>the</a:t>
            </a:r>
            <a:r>
              <a:rPr lang="tr-TR" sz="2400" dirty="0"/>
              <a:t> </a:t>
            </a:r>
            <a:r>
              <a:rPr lang="tr-TR" sz="2400" dirty="0" err="1"/>
              <a:t>boards</a:t>
            </a:r>
            <a:r>
              <a:rPr lang="tr-TR" sz="2400" dirty="0"/>
              <a:t> </a:t>
            </a:r>
            <a:r>
              <a:rPr lang="tr-TR" sz="2400" dirty="0" err="1"/>
              <a:t>and</a:t>
            </a:r>
            <a:r>
              <a:rPr lang="tr-TR" sz="2400" dirty="0"/>
              <a:t> </a:t>
            </a:r>
            <a:r>
              <a:rPr lang="tr-TR" sz="2400" dirty="0" err="1"/>
              <a:t>onto</a:t>
            </a:r>
            <a:r>
              <a:rPr lang="tr-TR" sz="2400" dirty="0"/>
              <a:t> </a:t>
            </a:r>
            <a:r>
              <a:rPr lang="tr-TR" sz="2400" dirty="0" err="1"/>
              <a:t>the</a:t>
            </a:r>
            <a:r>
              <a:rPr lang="tr-TR" sz="2400" dirty="0"/>
              <a:t> </a:t>
            </a:r>
            <a:r>
              <a:rPr lang="tr-TR" sz="2400" dirty="0" err="1" smtClean="0"/>
              <a:t>ground</a:t>
            </a:r>
            <a:r>
              <a:rPr lang="tr-TR" sz="2400" dirty="0" smtClean="0"/>
              <a:t> </a:t>
            </a:r>
            <a:endParaRPr lang="tr-TR" sz="2400"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70868"/>
            <a:ext cx="6790213" cy="861774"/>
          </a:xfrm>
          <a:prstGeom prst="rect">
            <a:avLst/>
          </a:prstGeom>
          <a:noFill/>
        </p:spPr>
        <p:txBody>
          <a:bodyPr wrap="square" rtlCol="0">
            <a:spAutoFit/>
          </a:bodyPr>
          <a:lstStyle/>
          <a:p>
            <a:r>
              <a:rPr lang="tr-TR" sz="5000" b="1" dirty="0" smtClean="0">
                <a:solidFill>
                  <a:srgbClr val="FFFFFF"/>
                </a:solidFill>
              </a:rPr>
              <a:t>2. </a:t>
            </a:r>
            <a:r>
              <a:rPr lang="tr-TR" sz="2800" b="1" dirty="0" smtClean="0">
                <a:solidFill>
                  <a:srgbClr val="FFFFFF"/>
                </a:solidFill>
              </a:rPr>
              <a:t>CREATE A SHARED VISION</a:t>
            </a:r>
          </a:p>
        </p:txBody>
      </p:sp>
    </p:spTree>
    <p:extLst>
      <p:ext uri="{BB962C8B-B14F-4D97-AF65-F5344CB8AC3E}">
        <p14:creationId xmlns:p14="http://schemas.microsoft.com/office/powerpoint/2010/main" xmlns="" val="595008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60" y="1478750"/>
            <a:ext cx="7883260" cy="5357517"/>
          </a:xfrm>
        </p:spPr>
        <p:txBody>
          <a:bodyPr>
            <a:normAutofit/>
          </a:bodyPr>
          <a:lstStyle/>
          <a:p>
            <a:pPr lvl="1" algn="just">
              <a:buFont typeface="Wingdings" charset="2"/>
              <a:buChar char="Ø"/>
            </a:pPr>
            <a:r>
              <a:rPr lang="tr-TR" sz="2400" b="1" dirty="0" smtClean="0"/>
              <a:t>THE</a:t>
            </a:r>
            <a:r>
              <a:rPr lang="tr-TR" sz="2400" dirty="0" smtClean="0"/>
              <a:t> </a:t>
            </a:r>
            <a:r>
              <a:rPr lang="tr-TR" sz="2400" b="1" dirty="0" smtClean="0"/>
              <a:t>BEGINNING POINT </a:t>
            </a:r>
            <a:r>
              <a:rPr lang="tr-TR" sz="2400" dirty="0" smtClean="0"/>
              <a:t>of </a:t>
            </a:r>
            <a:r>
              <a:rPr lang="tr-TR" sz="2400" dirty="0" err="1"/>
              <a:t>any</a:t>
            </a:r>
            <a:r>
              <a:rPr lang="tr-TR" sz="2400" dirty="0"/>
              <a:t> </a:t>
            </a:r>
            <a:r>
              <a:rPr lang="tr-TR" sz="2400" dirty="0" err="1"/>
              <a:t>successful</a:t>
            </a:r>
            <a:r>
              <a:rPr lang="tr-TR" sz="2400" dirty="0"/>
              <a:t> </a:t>
            </a:r>
            <a:r>
              <a:rPr lang="tr-TR" sz="2400" dirty="0" err="1"/>
              <a:t>partnership</a:t>
            </a:r>
            <a:r>
              <a:rPr lang="tr-TR" sz="2400" dirty="0"/>
              <a:t> is </a:t>
            </a:r>
            <a:r>
              <a:rPr lang="tr-TR" sz="2400" dirty="0" err="1"/>
              <a:t>for</a:t>
            </a:r>
            <a:r>
              <a:rPr lang="tr-TR" sz="2400" dirty="0"/>
              <a:t> </a:t>
            </a:r>
            <a:r>
              <a:rPr lang="tr-TR" sz="2400" dirty="0" err="1"/>
              <a:t>all</a:t>
            </a:r>
            <a:r>
              <a:rPr lang="tr-TR" sz="2400" dirty="0"/>
              <a:t> </a:t>
            </a:r>
            <a:r>
              <a:rPr lang="tr-TR" sz="2400" dirty="0" err="1"/>
              <a:t>prospective</a:t>
            </a:r>
            <a:r>
              <a:rPr lang="tr-TR" sz="2400" dirty="0"/>
              <a:t> </a:t>
            </a:r>
            <a:r>
              <a:rPr lang="tr-TR" sz="2400" dirty="0" err="1" smtClean="0"/>
              <a:t>partners</a:t>
            </a:r>
            <a:r>
              <a:rPr lang="tr-TR" sz="2400" dirty="0" smtClean="0"/>
              <a:t> </a:t>
            </a:r>
            <a:r>
              <a:rPr lang="tr-TR" sz="2400" dirty="0" err="1"/>
              <a:t>to</a:t>
            </a:r>
            <a:r>
              <a:rPr lang="tr-TR" sz="2400" dirty="0"/>
              <a:t> </a:t>
            </a:r>
            <a:r>
              <a:rPr lang="tr-TR" sz="2400" dirty="0" err="1"/>
              <a:t>invest</a:t>
            </a:r>
            <a:r>
              <a:rPr lang="tr-TR" sz="2400" dirty="0"/>
              <a:t> </a:t>
            </a:r>
            <a:r>
              <a:rPr lang="tr-TR" sz="2400" dirty="0" err="1"/>
              <a:t>the</a:t>
            </a:r>
            <a:r>
              <a:rPr lang="tr-TR" sz="2400" dirty="0"/>
              <a:t> time </a:t>
            </a:r>
            <a:r>
              <a:rPr lang="tr-TR" sz="2400" dirty="0" err="1"/>
              <a:t>and</a:t>
            </a:r>
            <a:r>
              <a:rPr lang="tr-TR" sz="2400" dirty="0"/>
              <a:t> </a:t>
            </a:r>
            <a:r>
              <a:rPr lang="tr-TR" sz="2400" dirty="0" err="1"/>
              <a:t>effort</a:t>
            </a:r>
            <a:r>
              <a:rPr lang="tr-TR" sz="2400" dirty="0"/>
              <a:t> </a:t>
            </a:r>
            <a:r>
              <a:rPr lang="tr-TR" sz="2400" dirty="0" err="1"/>
              <a:t>necessary</a:t>
            </a:r>
            <a:r>
              <a:rPr lang="tr-TR" sz="2400" dirty="0"/>
              <a:t> </a:t>
            </a:r>
            <a:r>
              <a:rPr lang="tr-TR" sz="2400" dirty="0" err="1"/>
              <a:t>to</a:t>
            </a:r>
            <a:r>
              <a:rPr lang="tr-TR" sz="2400" dirty="0"/>
              <a:t> </a:t>
            </a:r>
            <a:r>
              <a:rPr lang="tr-TR" sz="2400" dirty="0" err="1"/>
              <a:t>gain</a:t>
            </a:r>
            <a:r>
              <a:rPr lang="tr-TR" sz="2400" dirty="0"/>
              <a:t> a </a:t>
            </a:r>
            <a:r>
              <a:rPr lang="tr-TR" sz="2400" dirty="0" err="1"/>
              <a:t>full</a:t>
            </a:r>
            <a:r>
              <a:rPr lang="tr-TR" sz="2400" dirty="0"/>
              <a:t> </a:t>
            </a:r>
            <a:r>
              <a:rPr lang="tr-TR" sz="2400" dirty="0" err="1"/>
              <a:t>appreciation</a:t>
            </a:r>
            <a:r>
              <a:rPr lang="tr-TR" sz="2400" dirty="0"/>
              <a:t> of, </a:t>
            </a:r>
            <a:r>
              <a:rPr lang="tr-TR" sz="2400" dirty="0" err="1"/>
              <a:t>and</a:t>
            </a:r>
            <a:r>
              <a:rPr lang="tr-TR" sz="2400" dirty="0"/>
              <a:t> </a:t>
            </a:r>
            <a:r>
              <a:rPr lang="tr-TR" sz="2400" dirty="0" err="1"/>
              <a:t>respect</a:t>
            </a:r>
            <a:r>
              <a:rPr lang="tr-TR" sz="2400" dirty="0"/>
              <a:t> </a:t>
            </a:r>
            <a:r>
              <a:rPr lang="tr-TR" sz="2400" dirty="0" err="1"/>
              <a:t>for</a:t>
            </a:r>
            <a:r>
              <a:rPr lang="tr-TR" sz="2400" dirty="0"/>
              <a:t>, </a:t>
            </a:r>
            <a:r>
              <a:rPr lang="tr-TR" sz="2400" dirty="0" err="1"/>
              <a:t>their</a:t>
            </a:r>
            <a:r>
              <a:rPr lang="tr-TR" sz="2400" dirty="0"/>
              <a:t> </a:t>
            </a:r>
            <a:r>
              <a:rPr lang="tr-TR" sz="2400" dirty="0" err="1"/>
              <a:t>counterparts</a:t>
            </a:r>
            <a:r>
              <a:rPr lang="tr-TR" sz="2400" dirty="0"/>
              <a:t> in a </a:t>
            </a:r>
            <a:r>
              <a:rPr lang="tr-TR" sz="2400" dirty="0" err="1"/>
              <a:t>deal</a:t>
            </a:r>
            <a:r>
              <a:rPr lang="tr-TR" sz="2400" dirty="0"/>
              <a:t>—</a:t>
            </a:r>
            <a:r>
              <a:rPr lang="tr-TR" sz="2400" dirty="0" err="1"/>
              <a:t>their</a:t>
            </a:r>
            <a:r>
              <a:rPr lang="tr-TR" sz="2400" dirty="0"/>
              <a:t> background, </a:t>
            </a:r>
            <a:r>
              <a:rPr lang="tr-TR" sz="2400" dirty="0" err="1"/>
              <a:t>reputation</a:t>
            </a:r>
            <a:r>
              <a:rPr lang="tr-TR" sz="2400" dirty="0"/>
              <a:t>, </a:t>
            </a:r>
            <a:r>
              <a:rPr lang="tr-TR" sz="2400" dirty="0" err="1"/>
              <a:t>experience</a:t>
            </a:r>
            <a:r>
              <a:rPr lang="tr-TR" sz="2400" dirty="0"/>
              <a:t>, </a:t>
            </a:r>
            <a:r>
              <a:rPr lang="tr-TR" sz="2400" dirty="0" err="1"/>
              <a:t>needs</a:t>
            </a:r>
            <a:r>
              <a:rPr lang="tr-TR" sz="2400" dirty="0"/>
              <a:t>, </a:t>
            </a:r>
            <a:r>
              <a:rPr lang="tr-TR" sz="2400" dirty="0" err="1"/>
              <a:t>financial</a:t>
            </a:r>
            <a:r>
              <a:rPr lang="tr-TR" sz="2400" dirty="0"/>
              <a:t> </a:t>
            </a:r>
            <a:r>
              <a:rPr lang="tr-TR" sz="2400" dirty="0" err="1"/>
              <a:t>strength</a:t>
            </a:r>
            <a:r>
              <a:rPr lang="tr-TR" sz="2400" dirty="0"/>
              <a:t>, </a:t>
            </a:r>
            <a:r>
              <a:rPr lang="tr-TR" sz="2400" dirty="0" err="1"/>
              <a:t>motivations</a:t>
            </a:r>
            <a:r>
              <a:rPr lang="tr-TR" sz="2400" dirty="0"/>
              <a:t>, </a:t>
            </a:r>
            <a:r>
              <a:rPr lang="tr-TR" sz="2400" dirty="0" err="1"/>
              <a:t>expectations</a:t>
            </a:r>
            <a:r>
              <a:rPr lang="tr-TR" sz="2400" dirty="0"/>
              <a:t>, </a:t>
            </a:r>
            <a:r>
              <a:rPr lang="tr-TR" sz="2400" dirty="0" err="1"/>
              <a:t>and</a:t>
            </a:r>
            <a:r>
              <a:rPr lang="tr-TR" sz="2400" dirty="0"/>
              <a:t> </a:t>
            </a:r>
            <a:r>
              <a:rPr lang="tr-TR" sz="2400" dirty="0" err="1"/>
              <a:t>goals</a:t>
            </a:r>
            <a:r>
              <a:rPr lang="tr-TR" sz="2400" dirty="0"/>
              <a:t>. </a:t>
            </a:r>
            <a:r>
              <a:rPr lang="tr-TR" sz="2400" dirty="0" err="1"/>
              <a:t>Choose</a:t>
            </a:r>
            <a:r>
              <a:rPr lang="tr-TR" sz="2400" dirty="0"/>
              <a:t> </a:t>
            </a:r>
            <a:r>
              <a:rPr lang="tr-TR" sz="2400" dirty="0" err="1"/>
              <a:t>wisely</a:t>
            </a:r>
            <a:r>
              <a:rPr lang="tr-TR" sz="2400" dirty="0"/>
              <a:t>, </a:t>
            </a:r>
            <a:r>
              <a:rPr lang="tr-TR" sz="2400" dirty="0" err="1"/>
              <a:t>because</a:t>
            </a:r>
            <a:r>
              <a:rPr lang="tr-TR" sz="2400" dirty="0"/>
              <a:t> </a:t>
            </a:r>
            <a:r>
              <a:rPr lang="tr-TR" sz="2400" dirty="0" err="1"/>
              <a:t>you</a:t>
            </a:r>
            <a:r>
              <a:rPr lang="tr-TR" sz="2400" dirty="0"/>
              <a:t> </a:t>
            </a:r>
            <a:r>
              <a:rPr lang="tr-TR" sz="2400" dirty="0" err="1"/>
              <a:t>want</a:t>
            </a:r>
            <a:r>
              <a:rPr lang="tr-TR" sz="2400" dirty="0"/>
              <a:t> </a:t>
            </a:r>
            <a:r>
              <a:rPr lang="tr-TR" sz="2400" dirty="0" err="1"/>
              <a:t>partners</a:t>
            </a:r>
            <a:r>
              <a:rPr lang="tr-TR" sz="2400" dirty="0"/>
              <a:t> </a:t>
            </a:r>
            <a:r>
              <a:rPr lang="tr-TR" sz="2400" dirty="0" err="1"/>
              <a:t>who</a:t>
            </a:r>
            <a:r>
              <a:rPr lang="tr-TR" sz="2400" dirty="0"/>
              <a:t> </a:t>
            </a:r>
            <a:r>
              <a:rPr lang="tr-TR" sz="2400" dirty="0" err="1"/>
              <a:t>will</a:t>
            </a:r>
            <a:r>
              <a:rPr lang="tr-TR" sz="2400" dirty="0"/>
              <a:t> </a:t>
            </a:r>
            <a:r>
              <a:rPr lang="tr-TR" sz="2400" dirty="0" err="1"/>
              <a:t>work</a:t>
            </a:r>
            <a:r>
              <a:rPr lang="tr-TR" sz="2400" dirty="0"/>
              <a:t> </a:t>
            </a:r>
            <a:r>
              <a:rPr lang="tr-TR" sz="2400" dirty="0" err="1"/>
              <a:t>with</a:t>
            </a:r>
            <a:r>
              <a:rPr lang="tr-TR" sz="2400" dirty="0"/>
              <a:t> </a:t>
            </a:r>
            <a:r>
              <a:rPr lang="tr-TR" sz="2400" dirty="0" err="1"/>
              <a:t>you</a:t>
            </a:r>
            <a:r>
              <a:rPr lang="tr-TR" sz="2400" dirty="0"/>
              <a:t>, not </a:t>
            </a:r>
            <a:r>
              <a:rPr lang="tr-TR" sz="2400" dirty="0" err="1"/>
              <a:t>against</a:t>
            </a:r>
            <a:r>
              <a:rPr lang="tr-TR" sz="2400" dirty="0"/>
              <a:t> </a:t>
            </a:r>
            <a:r>
              <a:rPr lang="tr-TR" sz="2400" dirty="0" err="1"/>
              <a:t>you</a:t>
            </a:r>
            <a:r>
              <a:rPr lang="tr-TR" sz="2400" dirty="0"/>
              <a:t>. </a:t>
            </a:r>
            <a:r>
              <a:rPr lang="tr-TR" sz="2400" dirty="0" err="1"/>
              <a:t>Everyone</a:t>
            </a:r>
            <a:r>
              <a:rPr lang="tr-TR" sz="2400" dirty="0"/>
              <a:t> is not in </a:t>
            </a:r>
            <a:r>
              <a:rPr lang="tr-TR" sz="2400" dirty="0" err="1"/>
              <a:t>the</a:t>
            </a:r>
            <a:r>
              <a:rPr lang="tr-TR" sz="2400" dirty="0"/>
              <a:t> </a:t>
            </a:r>
            <a:r>
              <a:rPr lang="tr-TR" sz="2400" dirty="0" err="1"/>
              <a:t>deal</a:t>
            </a:r>
            <a:r>
              <a:rPr lang="tr-TR" sz="2400" dirty="0"/>
              <a:t> </a:t>
            </a:r>
            <a:r>
              <a:rPr lang="tr-TR" sz="2400" dirty="0" err="1"/>
              <a:t>for</a:t>
            </a:r>
            <a:r>
              <a:rPr lang="tr-TR" sz="2400" dirty="0"/>
              <a:t> </a:t>
            </a:r>
            <a:r>
              <a:rPr lang="tr-TR" sz="2400" dirty="0" err="1"/>
              <a:t>the</a:t>
            </a:r>
            <a:r>
              <a:rPr lang="tr-TR" sz="2400" dirty="0"/>
              <a:t> </a:t>
            </a:r>
            <a:r>
              <a:rPr lang="tr-TR" sz="2400" dirty="0" err="1"/>
              <a:t>same</a:t>
            </a:r>
            <a:r>
              <a:rPr lang="tr-TR" sz="2400" dirty="0"/>
              <a:t> </a:t>
            </a:r>
            <a:r>
              <a:rPr lang="tr-TR" sz="2400" dirty="0" err="1"/>
              <a:t>reasons</a:t>
            </a:r>
            <a:r>
              <a:rPr lang="tr-TR" sz="2400" dirty="0"/>
              <a:t>, </a:t>
            </a:r>
            <a:r>
              <a:rPr lang="tr-TR" sz="2400" dirty="0" err="1"/>
              <a:t>and</a:t>
            </a:r>
            <a:r>
              <a:rPr lang="tr-TR" sz="2400" dirty="0"/>
              <a:t> </a:t>
            </a:r>
            <a:r>
              <a:rPr lang="tr-TR" sz="2400" dirty="0" err="1"/>
              <a:t>without</a:t>
            </a:r>
            <a:r>
              <a:rPr lang="tr-TR" sz="2400" dirty="0"/>
              <a:t> </a:t>
            </a:r>
            <a:r>
              <a:rPr lang="tr-TR" sz="2400" dirty="0" err="1"/>
              <a:t>such</a:t>
            </a:r>
            <a:r>
              <a:rPr lang="tr-TR" sz="2400" dirty="0"/>
              <a:t> </a:t>
            </a:r>
            <a:r>
              <a:rPr lang="tr-TR" sz="2400" dirty="0" err="1" smtClean="0"/>
              <a:t>understanding</a:t>
            </a:r>
            <a:r>
              <a:rPr lang="tr-TR" sz="2400" dirty="0"/>
              <a:t>, </a:t>
            </a:r>
            <a:r>
              <a:rPr lang="tr-TR" sz="2400" dirty="0" err="1"/>
              <a:t>trust</a:t>
            </a:r>
            <a:r>
              <a:rPr lang="tr-TR" sz="2400" dirty="0"/>
              <a:t> </a:t>
            </a:r>
            <a:r>
              <a:rPr lang="tr-TR" sz="2400" dirty="0" err="1"/>
              <a:t>will</a:t>
            </a:r>
            <a:r>
              <a:rPr lang="tr-TR" sz="2400" dirty="0"/>
              <a:t> </a:t>
            </a:r>
            <a:r>
              <a:rPr lang="tr-TR" sz="2400" dirty="0" err="1"/>
              <a:t>never</a:t>
            </a:r>
            <a:r>
              <a:rPr lang="tr-TR" sz="2400" dirty="0"/>
              <a:t> be </a:t>
            </a:r>
            <a:r>
              <a:rPr lang="tr-TR" sz="2400" dirty="0" err="1"/>
              <a:t>built</a:t>
            </a:r>
            <a:r>
              <a:rPr lang="tr-TR" sz="2400" dirty="0"/>
              <a:t>, </a:t>
            </a:r>
            <a:r>
              <a:rPr lang="tr-TR" sz="2400" dirty="0" err="1"/>
              <a:t>and</a:t>
            </a:r>
            <a:r>
              <a:rPr lang="tr-TR" sz="2400" dirty="0"/>
              <a:t> </a:t>
            </a:r>
            <a:r>
              <a:rPr lang="tr-TR" sz="2400" dirty="0" err="1"/>
              <a:t>distrust</a:t>
            </a:r>
            <a:r>
              <a:rPr lang="tr-TR" sz="2400" dirty="0"/>
              <a:t> </a:t>
            </a:r>
            <a:r>
              <a:rPr lang="tr-TR" sz="2400" dirty="0" err="1"/>
              <a:t>may</a:t>
            </a:r>
            <a:r>
              <a:rPr lang="tr-TR" sz="2400" dirty="0"/>
              <a:t> </a:t>
            </a:r>
            <a:r>
              <a:rPr lang="tr-TR" sz="2400" dirty="0" err="1"/>
              <a:t>cause</a:t>
            </a:r>
            <a:r>
              <a:rPr lang="tr-TR" sz="2400" dirty="0"/>
              <a:t> </a:t>
            </a:r>
            <a:r>
              <a:rPr lang="tr-TR" sz="2400" dirty="0" err="1"/>
              <a:t>the</a:t>
            </a:r>
            <a:r>
              <a:rPr lang="tr-TR" sz="2400" dirty="0"/>
              <a:t> </a:t>
            </a:r>
            <a:r>
              <a:rPr lang="tr-TR" sz="2400" dirty="0" err="1"/>
              <a:t>deal</a:t>
            </a:r>
            <a:r>
              <a:rPr lang="tr-TR" sz="2400" dirty="0"/>
              <a:t> </a:t>
            </a:r>
            <a:r>
              <a:rPr lang="tr-TR" sz="2400" dirty="0" err="1"/>
              <a:t>to</a:t>
            </a:r>
            <a:r>
              <a:rPr lang="tr-TR" sz="2400" dirty="0"/>
              <a:t> </a:t>
            </a:r>
            <a:r>
              <a:rPr lang="tr-TR" sz="2400" dirty="0" err="1" smtClean="0"/>
              <a:t>unravel</a:t>
            </a:r>
            <a:endParaRPr lang="tr-TR" sz="2400" dirty="0"/>
          </a:p>
          <a:p>
            <a:pPr marL="457200" lvl="1" indent="0">
              <a:buNone/>
            </a:pPr>
            <a:endParaRPr lang="tr-TR" sz="3500" b="1" dirty="0"/>
          </a:p>
          <a:p>
            <a:pPr lvl="1">
              <a:buFont typeface="Wingdings" charset="2"/>
              <a:buChar char="Ø"/>
            </a:pPr>
            <a:endParaRPr lang="tr-TR" sz="3500" b="1" dirty="0"/>
          </a:p>
          <a:p>
            <a:pPr>
              <a:buFont typeface="Wingdings" charset="2"/>
              <a:buChar char="Ø"/>
            </a:pPr>
            <a:endParaRPr lang="en-US" sz="1000" dirty="0" smtClean="0">
              <a:latin typeface="Arial"/>
              <a:cs typeface="Arial"/>
            </a:endParaRPr>
          </a:p>
          <a:p>
            <a:pPr marL="0" indent="0">
              <a:buNone/>
            </a:pPr>
            <a:endParaRPr lang="en-US" sz="1000" dirty="0"/>
          </a:p>
        </p:txBody>
      </p:sp>
      <p:sp>
        <p:nvSpPr>
          <p:cNvPr id="4" name="TextBox 3"/>
          <p:cNvSpPr txBox="1"/>
          <p:nvPr/>
        </p:nvSpPr>
        <p:spPr>
          <a:xfrm>
            <a:off x="-1239736" y="461106"/>
            <a:ext cx="184666" cy="369332"/>
          </a:xfrm>
          <a:prstGeom prst="rect">
            <a:avLst/>
          </a:prstGeom>
          <a:noFill/>
        </p:spPr>
        <p:txBody>
          <a:bodyPr wrap="none" rtlCol="0">
            <a:spAutoFit/>
          </a:bodyPr>
          <a:lstStyle/>
          <a:p>
            <a:endParaRPr lang="en-US" dirty="0"/>
          </a:p>
        </p:txBody>
      </p:sp>
      <p:sp>
        <p:nvSpPr>
          <p:cNvPr id="5" name="TextBox 4"/>
          <p:cNvSpPr txBox="1"/>
          <p:nvPr/>
        </p:nvSpPr>
        <p:spPr>
          <a:xfrm>
            <a:off x="10152231" y="4157509"/>
            <a:ext cx="184666" cy="369332"/>
          </a:xfrm>
          <a:prstGeom prst="rect">
            <a:avLst/>
          </a:prstGeom>
          <a:noFill/>
        </p:spPr>
        <p:txBody>
          <a:bodyPr wrap="none" rtlCol="0">
            <a:spAutoFit/>
          </a:bodyPr>
          <a:lstStyle/>
          <a:p>
            <a:endParaRPr lang="en-US" dirty="0"/>
          </a:p>
        </p:txBody>
      </p:sp>
      <p:sp>
        <p:nvSpPr>
          <p:cNvPr id="6" name="TextBox 5"/>
          <p:cNvSpPr txBox="1"/>
          <p:nvPr/>
        </p:nvSpPr>
        <p:spPr>
          <a:xfrm>
            <a:off x="-771055" y="1663004"/>
            <a:ext cx="184666" cy="369332"/>
          </a:xfrm>
          <a:prstGeom prst="rect">
            <a:avLst/>
          </a:prstGeom>
          <a:noFill/>
        </p:spPr>
        <p:txBody>
          <a:bodyPr wrap="none" rtlCol="0">
            <a:spAutoFit/>
          </a:bodyPr>
          <a:lstStyle/>
          <a:p>
            <a:endParaRPr lang="en-US" dirty="0"/>
          </a:p>
        </p:txBody>
      </p:sp>
      <p:sp>
        <p:nvSpPr>
          <p:cNvPr id="7" name="TextBox 6"/>
          <p:cNvSpPr txBox="1"/>
          <p:nvPr/>
        </p:nvSpPr>
        <p:spPr>
          <a:xfrm>
            <a:off x="137060" y="0"/>
            <a:ext cx="7062393" cy="1323439"/>
          </a:xfrm>
          <a:prstGeom prst="rect">
            <a:avLst/>
          </a:prstGeom>
          <a:noFill/>
        </p:spPr>
        <p:txBody>
          <a:bodyPr wrap="square" rtlCol="0">
            <a:spAutoFit/>
          </a:bodyPr>
          <a:lstStyle/>
          <a:p>
            <a:r>
              <a:rPr lang="tr-TR" sz="5000" b="1" dirty="0" smtClean="0">
                <a:solidFill>
                  <a:srgbClr val="FFFFFF"/>
                </a:solidFill>
              </a:rPr>
              <a:t>3.</a:t>
            </a:r>
            <a:r>
              <a:rPr lang="tr-TR" sz="5000" b="1" dirty="0"/>
              <a:t> </a:t>
            </a:r>
            <a:r>
              <a:rPr lang="tr-TR" sz="2800" b="1" dirty="0" smtClean="0">
                <a:solidFill>
                  <a:srgbClr val="FFFFFF"/>
                </a:solidFill>
              </a:rPr>
              <a:t>UNDERSTAND YOUR PARTNERS</a:t>
            </a:r>
          </a:p>
          <a:p>
            <a:r>
              <a:rPr lang="tr-TR" sz="2800" b="1" dirty="0" smtClean="0">
                <a:solidFill>
                  <a:srgbClr val="FFFFFF"/>
                </a:solidFill>
              </a:rPr>
              <a:t>AND KEY PLAYERS </a:t>
            </a:r>
          </a:p>
        </p:txBody>
      </p:sp>
    </p:spTree>
    <p:extLst>
      <p:ext uri="{BB962C8B-B14F-4D97-AF65-F5344CB8AC3E}">
        <p14:creationId xmlns:p14="http://schemas.microsoft.com/office/powerpoint/2010/main" xmlns="" val="515982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TotalTime>
  <Words>1269</Words>
  <Application>Microsoft Office PowerPoint</Application>
  <PresentationFormat>Ekran Gösterisi (4:3)</PresentationFormat>
  <Paragraphs>324</Paragraphs>
  <Slides>34</Slides>
  <Notes>2</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ufuk</cp:lastModifiedBy>
  <cp:revision>51</cp:revision>
  <dcterms:created xsi:type="dcterms:W3CDTF">2018-10-03T09:04:32Z</dcterms:created>
  <dcterms:modified xsi:type="dcterms:W3CDTF">2018-11-03T12:10:31Z</dcterms:modified>
</cp:coreProperties>
</file>