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81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74C9-6E59-44A1-B1A8-B142B9FA902B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9185-848C-43DB-8D73-39DAEB3638F5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29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37F3-1BD3-4F56-AB72-EF7928E91421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947E-F298-4D3A-B75F-3A741854F4F8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3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01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9847-5197-4A69-9FF2-9B28728DD766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69E7-B436-4A74-81F0-465E3B2AE073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94B8-91B5-4D42-B344-C4548AD348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8382-2B23-4C90-BAD0-4B95725128DA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1B3A-08F2-432F-849C-F555750B8734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927-BA9E-4491-BEF4-0FFF184C9E48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C2F9-8B6E-41D5-B899-B6284E6E0805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7CBC-1877-450B-A481-8233EFDD2FAD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1B9B-3663-49CC-805B-3FC051B36022}" type="datetime1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854-F450-4394-BA5D-039AC7404504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232D-A8FE-4D6F-9882-1A291837CE56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58C0-1212-4AA1-8E2C-74C7D11AE354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apak_pp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182" y="5546436"/>
            <a:ext cx="510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ESTHER LODUGNON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DEPUTY EXECUTIVE SECRETARY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NATIONAL PPP STEERING COMMITTEE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IVORY COAST</a:t>
            </a:r>
          </a:p>
        </p:txBody>
      </p:sp>
    </p:spTree>
    <p:extLst>
      <p:ext uri="{BB962C8B-B14F-4D97-AF65-F5344CB8AC3E}">
        <p14:creationId xmlns:p14="http://schemas.microsoft.com/office/powerpoint/2010/main" val="1006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400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 Black" panose="020B0A04020102020204" pitchFamily="34" charset="0"/>
              </a:rPr>
              <a:t>ROLE </a:t>
            </a:r>
            <a:r>
              <a:rPr lang="en-US" sz="1400" b="1" dirty="0">
                <a:latin typeface="Arial Black" panose="020B0A04020102020204" pitchFamily="34" charset="0"/>
              </a:rPr>
              <a:t>OF 3RD PARTIES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Design, </a:t>
            </a: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Build, Operate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SUCCESSFUL PROPONENT/CONSORTIUM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STAR (consortium)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 Black" panose="020B0A04020102020204" pitchFamily="34" charset="0"/>
              </a:rPr>
              <a:t>LEADING </a:t>
            </a:r>
            <a:r>
              <a:rPr lang="en-US" sz="1400" b="1" dirty="0">
                <a:latin typeface="Arial Black" panose="020B0A04020102020204" pitchFamily="34" charset="0"/>
              </a:rPr>
              <a:t>CONSTRUCTION COMPANIES </a:t>
            </a:r>
            <a:endParaRPr lang="en-US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Bouygues Construction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Alstom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Colas Rail</a:t>
            </a:r>
            <a:r>
              <a:rPr lang="en-US" sz="1000" b="1" dirty="0">
                <a:latin typeface="Arial Black" panose="020B0A04020102020204" pitchFamily="34" charset="0"/>
              </a:rPr>
              <a:t/>
            </a:r>
            <a:br>
              <a:rPr lang="en-US" sz="1000" b="1" dirty="0">
                <a:latin typeface="Arial Black" panose="020B0A04020102020204" pitchFamily="34" charset="0"/>
              </a:rPr>
            </a:br>
            <a:endParaRPr lang="tr-TR" sz="10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OPERATORS </a:t>
            </a:r>
            <a:endParaRPr lang="en-US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Keolis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Stage 6: Successful / Preferred Proponent</a:t>
            </a: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tr-TR" sz="17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 Black" panose="020B0A04020102020204" pitchFamily="34" charset="0"/>
              </a:rPr>
              <a:t>ESTIMATED CONSTRUCTION COMMENCEMENT </a:t>
            </a:r>
            <a:br>
              <a:rPr lang="en-US" sz="1700" b="1" dirty="0">
                <a:latin typeface="Arial Black" panose="020B0A04020102020204" pitchFamily="34" charset="0"/>
              </a:rPr>
            </a:br>
            <a:r>
              <a:rPr lang="fr-FR" sz="17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August 2019</a:t>
            </a:r>
            <a:endParaRPr lang="tr-TR" sz="17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7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 Black" panose="020B0A04020102020204" pitchFamily="34" charset="0"/>
              </a:rPr>
              <a:t>CONSTRUCTION PROGRAM TIMELINE </a:t>
            </a:r>
            <a:br>
              <a:rPr lang="en-US" sz="1700" b="1" dirty="0">
                <a:latin typeface="Arial Black" panose="020B0A04020102020204" pitchFamily="34" charset="0"/>
              </a:rPr>
            </a:br>
            <a:r>
              <a:rPr lang="en-US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Construction phase of </a:t>
            </a:r>
            <a:r>
              <a:rPr lang="en-US" sz="17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3-4 </a:t>
            </a:r>
            <a:r>
              <a:rPr lang="en-US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years :</a:t>
            </a:r>
          </a:p>
          <a:p>
            <a:pPr lvl="1"/>
            <a:r>
              <a:rPr lang="fr-FR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First phase </a:t>
            </a:r>
            <a:r>
              <a:rPr lang="fr-FR" sz="17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from</a:t>
            </a:r>
            <a:r>
              <a:rPr lang="fr-FR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 August 2019 to </a:t>
            </a:r>
            <a:r>
              <a:rPr lang="fr-FR" sz="17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September</a:t>
            </a:r>
            <a:r>
              <a:rPr lang="fr-FR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 2022</a:t>
            </a:r>
          </a:p>
          <a:p>
            <a:pPr lvl="1"/>
            <a:r>
              <a:rPr lang="fr-FR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Second phase </a:t>
            </a:r>
            <a:r>
              <a:rPr lang="fr-FR" sz="17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from</a:t>
            </a:r>
            <a:r>
              <a:rPr lang="fr-FR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7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Auguts</a:t>
            </a:r>
            <a:r>
              <a:rPr lang="fr-FR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 2019 to </a:t>
            </a:r>
            <a:r>
              <a:rPr lang="fr-FR" sz="17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November</a:t>
            </a:r>
            <a:r>
              <a:rPr lang="fr-FR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 2023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13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7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 Black" panose="020B0A04020102020204" pitchFamily="34" charset="0"/>
              </a:rPr>
              <a:t>ESTIMATED OPERATING/OPERATING CONTRACT COMMENCEMENT </a:t>
            </a:r>
            <a:br>
              <a:rPr lang="en-US" sz="1700" b="1" dirty="0">
                <a:latin typeface="Arial Black" panose="020B0A04020102020204" pitchFamily="34" charset="0"/>
              </a:rPr>
            </a:br>
            <a:r>
              <a:rPr lang="fr-FR" sz="17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September</a:t>
            </a:r>
            <a:r>
              <a:rPr lang="fr-FR" sz="17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2022</a:t>
            </a:r>
            <a:endParaRPr lang="tr-TR" sz="17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35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35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35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35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Stage 6: Successful / Preferred Proponent</a:t>
            </a: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7"/>
            <a:ext cx="7423728" cy="42254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sz="1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NAME OF </a:t>
            </a:r>
            <a:r>
              <a:rPr lang="fr-FR" sz="1400" b="1" dirty="0" smtClean="0">
                <a:latin typeface="Arial Black" panose="020B0A04020102020204" pitchFamily="34" charset="0"/>
              </a:rPr>
              <a:t>PROJECT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	ORE 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TANKER TERMINAL AT THE PORT OF ABIDJAN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NAME OF GOVERNMENT SPONSOR</a:t>
            </a: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MINISTRY OF TRANSPORT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DEFINE THE SECTOR</a:t>
            </a:r>
            <a:endParaRPr lang="fr-F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TRANSPORT SECTOR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 Black" panose="020B0A040201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PROJECT TYPE</a:t>
            </a:r>
          </a:p>
          <a:p>
            <a:pPr marL="457200" lvl="1" indent="0">
              <a:buNone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BROWN</a:t>
            </a: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FIELD 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PROJECT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>
                <a:latin typeface="Arial Black" panose="020B0A04020102020204" pitchFamily="34" charset="0"/>
              </a:rPr>
              <a:t>ESTIMATED PROJECT RETURN </a:t>
            </a:r>
            <a:endParaRPr lang="fr-FR" sz="1400" b="1" dirty="0" smtClean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Not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available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 Black" panose="020B0A04020102020204" pitchFamily="34" charset="0"/>
              </a:rPr>
              <a:t> </a:t>
            </a: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PRESENTATION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C73EB75-4F33-4229-8F5C-660CBC0E3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27" y="1223387"/>
            <a:ext cx="7423728" cy="42254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>
                <a:latin typeface="Arial Black" panose="020B0A04020102020204" pitchFamily="34" charset="0"/>
              </a:rPr>
              <a:t>VALUE of PROJECT</a:t>
            </a:r>
            <a:r>
              <a:rPr lang="fr-FR" sz="1400" b="1" dirty="0">
                <a:latin typeface="Arial Black" panose="020B0A0402010202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A04020102020204" pitchFamily="34" charset="0"/>
              </a:rPr>
              <a:t>	</a:t>
            </a:r>
            <a:r>
              <a:rPr lang="tr-T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USD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MILLION 133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>
                <a:latin typeface="Arial Black" panose="020B0A04020102020204" pitchFamily="34" charset="0"/>
              </a:rPr>
              <a:t>PROJECT LOCATION </a:t>
            </a:r>
            <a:r>
              <a:rPr lang="fr-FR" sz="1400" b="1" dirty="0">
                <a:latin typeface="Arial Black" panose="020B0A04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A04020102020204" pitchFamily="34" charset="0"/>
              </a:rPr>
              <a:t>	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CITY OF ABIDJAN</a:t>
            </a:r>
          </a:p>
          <a:p>
            <a:pPr mar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>
                <a:latin typeface="Arial Black" panose="020B0A04020102020204" pitchFamily="34" charset="0"/>
              </a:rPr>
              <a:t>OPPORTUNITY FOR PRIVATE SECTOR INVOLVEMENT</a:t>
            </a:r>
            <a:r>
              <a:rPr lang="fr-FR" sz="1400" b="1" dirty="0">
                <a:latin typeface="Arial Black" panose="020B0A04020102020204" pitchFamily="34" charset="0"/>
              </a:rPr>
              <a:t> :</a:t>
            </a: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FINANCING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BUILDING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OPERATING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 Black" panose="020B0A04020102020204" pitchFamily="34" charset="0"/>
              </a:rPr>
              <a:t>LAST UPDATED FILE RELATED TO PROJECT</a:t>
            </a:r>
            <a:r>
              <a:rPr lang="fr-FR" sz="1400" b="1" dirty="0">
                <a:latin typeface="Arial Black" panose="020B0A04020102020204" pitchFamily="34" charset="0"/>
              </a:rPr>
              <a:t>:</a:t>
            </a:r>
            <a:endParaRPr lang="tr-TR" sz="1400" b="1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MAY</a:t>
            </a:r>
            <a:r>
              <a:rPr lang="tr-T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2018</a:t>
            </a:r>
          </a:p>
          <a:p>
            <a:pPr marL="457200" lvl="1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 Black" panose="020B0A04020102020204" pitchFamily="34" charset="0"/>
              </a:rPr>
              <a:t> </a:t>
            </a: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0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PROJECT DESCRIPTION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3C2B917-DEB1-4F96-9715-9C4FB99D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191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>
                <a:latin typeface="Arial Black" panose="020B0A04020102020204" pitchFamily="34" charset="0"/>
              </a:rPr>
              <a:t>OBJECTIVE: 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M</a:t>
            </a:r>
            <a:r>
              <a:rPr lang="en-US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odernizing</a:t>
            </a: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the existing infrastructure, in order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increase the port’s operational capacities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cater for bulk carriers with a 12-meter draught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meet the demand of the mining operators from the hinterland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TYPES OF ORES: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Zinc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Maganese</a:t>
            </a:r>
            <a:endParaRPr lang="en-US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Nickel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TWO</a:t>
            </a:r>
            <a:r>
              <a:rPr lang="fr-FR" sz="1400" b="1" dirty="0">
                <a:latin typeface="Arial Black" panose="020B0A04020102020204" pitchFamily="34" charset="0"/>
              </a:rPr>
              <a:t>-PHASE PROJECT: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Phase #1: Emergency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investments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and infrastructure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works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(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Deepening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of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berths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13 and 14,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dredging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works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renovating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storage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areas)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Phase #2: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Complementary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extension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works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(building 2 new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berths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with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a 14-meter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draught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developing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an 8 ha ore handling area, building a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storage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warehouse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installing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conveyor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belts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procuring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equipement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fr-F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0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Arial Black" panose="020B0A04020102020204" pitchFamily="34" charset="0"/>
              </a:rPr>
              <a:t> </a:t>
            </a:r>
            <a:endParaRPr lang="en-US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PROJECT LOOKING FOR ADDITIONAL PPF ASSISTANCE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</a:p>
          <a:p>
            <a:pPr marL="0" lv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PROJECT LOOKING FOR ADDITIONAL MDB ASSISTANCE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IS PROJECT MULTI JURISDICTIONAL?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FFFFFF"/>
                </a:solidFill>
              </a:rPr>
              <a:t>Project </a:t>
            </a:r>
            <a:r>
              <a:rPr lang="tr-TR" sz="3000" b="1" dirty="0" err="1">
                <a:solidFill>
                  <a:srgbClr val="FFFFFF"/>
                </a:solidFill>
              </a:rPr>
              <a:t>Stage</a:t>
            </a:r>
            <a:r>
              <a:rPr lang="tr-TR" sz="3000" b="1" dirty="0">
                <a:solidFill>
                  <a:srgbClr val="FFFFFF"/>
                </a:solidFill>
              </a:rPr>
              <a:t> </a:t>
            </a:r>
            <a:r>
              <a:rPr lang="tr-TR" sz="3000" b="1" dirty="0" err="1">
                <a:solidFill>
                  <a:srgbClr val="FFFFFF"/>
                </a:solidFill>
              </a:rPr>
              <a:t>Info</a:t>
            </a:r>
            <a:endParaRPr lang="tr-TR" sz="3000" b="1" dirty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Stage 1: Initial Government </a:t>
            </a:r>
            <a:r>
              <a:rPr lang="en-US" sz="3000" b="1" dirty="0">
                <a:solidFill>
                  <a:srgbClr val="FFFFFF"/>
                </a:solidFill>
              </a:rPr>
              <a:t>Announcement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5632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6513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400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VALUE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USD MILLION 133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INDICATIVE FUNDING SOURCE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EQUITY, SENIOR DEBT AND SUBORDINATED DEBT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GOVERNMENT PARTICIPATION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HAVE ANY EXTERNAL ADVISORS BEEN APPOINTED YET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YES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IS THE PROJECT CONTAINED IN NATIONAL/SUB NATIONAL INFRASTRUCTURE PLAN OR STRATEGY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YES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57" y="91774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Stage 2: Project Investigation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408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889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400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LEGAL ADVISORS APPOINTED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FIDEIS LEGAL</a:t>
            </a:r>
          </a:p>
          <a:p>
            <a:pPr marL="0" lvl="0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</a:t>
            </a: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FINANCIAL ADVISORS APPOINTED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AXELCIUM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TECHNICAL AND OTHER ADVISORS (INC PROJECT PREPARATION FACILITY) APPOINTED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TERRABO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IS A BUSINESS CASE BEING PREPARED?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YES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BUSINESS CASE PREPARED BY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GOVERNMENT - PRIVATE SECTOR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Stage 3: Start of Project Feasibility / Business Case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826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Arial Black" panose="020B0A04020102020204" pitchFamily="34" charset="0"/>
              </a:rPr>
              <a:t> </a:t>
            </a: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IS THE BUSINESS CASE COMPLETE?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YES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ESTIMATED RETURN ON EQUITY (%)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12.11%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Stage 4: Project Feasibility / Business Case Complete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7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Arial Black" panose="020B0A04020102020204" pitchFamily="34" charset="0"/>
              </a:rPr>
              <a:t> </a:t>
            </a:r>
            <a:endParaRPr lang="tr-TR" sz="1400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GOVERNMENT APPROVALS OBTAINED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GOVERNMENT APPROVALS HAVE BEEN OBTAINED.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REVENUE SOURCE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ORE-RELATED TRAFFIC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REVENUE SOURCE DESCRIPTION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USER PAYMENTS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LENGTH OF CONTRACT (YEARS)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20 YEARS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LENGTH OF CONTRACT ADDITIONAL INFORMATION </a:t>
            </a:r>
            <a:br>
              <a:rPr lang="en-US" sz="1400" b="1" dirty="0">
                <a:latin typeface="Arial Black" panose="020B0A04020102020204" pitchFamily="34" charset="0"/>
              </a:rPr>
            </a:b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</a:rPr>
              <a:t>Stage 5: Government Approval / Procurement Stage</a:t>
            </a: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1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7"/>
            <a:ext cx="7423728" cy="42254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sz="1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NAME OF PROJECT</a:t>
            </a:r>
          </a:p>
          <a:p>
            <a:pPr marL="457200" lvl="1" indent="0">
              <a:buNone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LINE 1 OF ABIDJAN METRO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NAME OF GOVERNMENT SPONSOR</a:t>
            </a: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MINISTRY OF TRANSPORT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DEFINE THE SECTOR</a:t>
            </a:r>
            <a:endParaRPr lang="fr-F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TRANSPORT SECTOR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 Black" panose="020B0A040201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b="1" dirty="0" smtClean="0">
                <a:latin typeface="Arial Black" panose="020B0A04020102020204" pitchFamily="34" charset="0"/>
              </a:rPr>
              <a:t>PROJECT TYPE</a:t>
            </a: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GREENFIELD PROJECT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>
                <a:latin typeface="Arial Black" panose="020B0A04020102020204" pitchFamily="34" charset="0"/>
              </a:rPr>
              <a:t>ESTIMATED PROJECT RETURN </a:t>
            </a:r>
            <a:endParaRPr lang="fr-FR" sz="1400" b="1" dirty="0" smtClean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Not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available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 Black" panose="020B0A04020102020204" pitchFamily="34" charset="0"/>
              </a:rPr>
              <a:t> </a:t>
            </a: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SUCCESSFUL PROPONENT/CONSORTIUM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SEA INVEST 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EQUITY INVESTORS</a:t>
            </a:r>
          </a:p>
          <a:p>
            <a:pPr marL="0" lv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 SEA INVEST</a:t>
            </a:r>
            <a:r>
              <a:rPr lang="en-US" sz="1400" b="1" dirty="0">
                <a:latin typeface="Arial Black" panose="020B0A04020102020204" pitchFamily="34" charset="0"/>
              </a:rPr>
              <a:t/>
            </a:r>
            <a:br>
              <a:rPr lang="en-US" sz="1400" b="1" dirty="0">
                <a:latin typeface="Arial Black" panose="020B0A04020102020204" pitchFamily="34" charset="0"/>
              </a:rPr>
            </a:b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 Black" panose="020B0A04020102020204" pitchFamily="34" charset="0"/>
              </a:rPr>
              <a:t>LEADING </a:t>
            </a:r>
            <a:r>
              <a:rPr lang="en-US" sz="1400" b="1" dirty="0">
                <a:latin typeface="Arial Black" panose="020B0A04020102020204" pitchFamily="34" charset="0"/>
              </a:rPr>
              <a:t>CONSTRUCTION COMPANIES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SEA INVEST</a:t>
            </a:r>
          </a:p>
          <a:p>
            <a:pPr marL="0" lvl="0" indent="0">
              <a:buNone/>
            </a:pP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OPERATORS </a:t>
            </a:r>
          </a:p>
          <a:p>
            <a:pPr marL="0" lvl="0" indent="0">
              <a:buNone/>
            </a:pPr>
            <a:r>
              <a:rPr lang="fr-FR" sz="1400" b="1" dirty="0">
                <a:latin typeface="Arial Black" panose="020B0A04020102020204" pitchFamily="34" charset="0"/>
              </a:rPr>
              <a:t>        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SEA INVEST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Stage 6: Successful / Preferred Proponent</a:t>
            </a: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10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ESTIMATED CONSTRUCTION COMMENCEMENT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Q1 2019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CONSTRUCTION PROGRAM TIMELINE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PHASE #1: 24 MONTHS</a:t>
            </a:r>
          </a:p>
          <a:p>
            <a:pPr marL="0" lvl="0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PHASE #2: 18 MONTHS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ESTIMATED OPERATING/OPERATING CONTRACT COMMENCEMENT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Q4 2022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Stage 6: Successful / Preferred Proponent</a:t>
            </a: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3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kakap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728" y="4253345"/>
            <a:ext cx="51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0539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84" y="1223386"/>
            <a:ext cx="4155036" cy="40124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 Black" panose="020B0A04020102020204" pitchFamily="34" charset="0"/>
              </a:rPr>
              <a:t>VALUE </a:t>
            </a:r>
            <a:r>
              <a:rPr lang="tr-TR" sz="1400" b="1" dirty="0">
                <a:latin typeface="Arial Black" panose="020B0A04020102020204" pitchFamily="34" charset="0"/>
              </a:rPr>
              <a:t>of PROJECT</a:t>
            </a:r>
          </a:p>
          <a:p>
            <a:pPr marL="457200" lvl="1" indent="0">
              <a:buNone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1,6 BILLION</a:t>
            </a:r>
            <a:r>
              <a:rPr lang="tr-T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tr-T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USD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>
                <a:latin typeface="Arial Black" panose="020B0A04020102020204" pitchFamily="34" charset="0"/>
              </a:rPr>
              <a:t>PROJECT LOCATION </a:t>
            </a:r>
            <a:r>
              <a:rPr lang="fr-FR" sz="1400" b="1" dirty="0" smtClean="0">
                <a:latin typeface="Arial Black" panose="020B0A040201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CITY OF ABIDJAN, FROM THE NORTH TO THE SOUTH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400" b="1" dirty="0" smtClean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400" b="1" dirty="0" smtClean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 Black" panose="020B0A04020102020204" pitchFamily="34" charset="0"/>
              </a:rPr>
              <a:t>OPPORTUNITY </a:t>
            </a:r>
            <a:r>
              <a:rPr lang="tr-TR" sz="1400" b="1" dirty="0">
                <a:latin typeface="Arial Black" panose="020B0A04020102020204" pitchFamily="34" charset="0"/>
              </a:rPr>
              <a:t>FOR PRIVATE SECTOR INVOLVEMENT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DESIGNING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BUILDING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OPERATING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MAINTAINING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400" b="1" dirty="0">
                <a:latin typeface="Arial Black" panose="020B0A04020102020204" pitchFamily="34" charset="0"/>
              </a:rPr>
              <a:t>LAST UPDATED FILE RELATED TO PROJECT</a:t>
            </a:r>
          </a:p>
          <a:p>
            <a:pPr marL="457200" lvl="1" indent="0">
              <a:buNone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SEPTEMBER</a:t>
            </a:r>
            <a:r>
              <a:rPr lang="tr-T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2018</a:t>
            </a:r>
          </a:p>
          <a:p>
            <a:pPr marL="457200" lvl="1" indent="0">
              <a:buNone/>
            </a:pPr>
            <a:endParaRPr lang="tr-TR" sz="1400" b="1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  <p:pic>
        <p:nvPicPr>
          <p:cNvPr id="8" name="Picture 2" descr="Carte tracé L1MA avec phas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22" y="1581909"/>
            <a:ext cx="3061054" cy="36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373477"/>
            <a:ext cx="4798291" cy="5240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400" dirty="0">
              <a:latin typeface="Arial Black" panose="020B0A04020102020204" pitchFamily="34" charset="0"/>
            </a:endParaRPr>
          </a:p>
          <a:p>
            <a:r>
              <a:rPr lang="fr-FR" sz="1400" dirty="0" smtClean="0">
                <a:latin typeface="Arial Black" panose="020B0A04020102020204" pitchFamily="34" charset="0"/>
              </a:rPr>
              <a:t>Design</a:t>
            </a:r>
            <a:r>
              <a:rPr lang="fr-FR" sz="1400" dirty="0">
                <a:latin typeface="Arial Black" panose="020B0A04020102020204" pitchFamily="34" charset="0"/>
              </a:rPr>
              <a:t>, </a:t>
            </a:r>
            <a:r>
              <a:rPr lang="fr-FR" sz="1400" dirty="0" err="1">
                <a:latin typeface="Arial Black" panose="020B0A04020102020204" pitchFamily="34" charset="0"/>
              </a:rPr>
              <a:t>realization</a:t>
            </a:r>
            <a:r>
              <a:rPr lang="fr-FR" sz="1400" dirty="0">
                <a:latin typeface="Arial Black" panose="020B0A04020102020204" pitchFamily="34" charset="0"/>
              </a:rPr>
              <a:t>, </a:t>
            </a:r>
            <a:r>
              <a:rPr lang="fr-FR" sz="1400" dirty="0" err="1">
                <a:latin typeface="Arial Black" panose="020B0A04020102020204" pitchFamily="34" charset="0"/>
              </a:rPr>
              <a:t>operation</a:t>
            </a:r>
            <a:r>
              <a:rPr lang="fr-FR" sz="1400" dirty="0">
                <a:latin typeface="Arial Black" panose="020B0A04020102020204" pitchFamily="34" charset="0"/>
              </a:rPr>
              <a:t> and maintenance of a </a:t>
            </a:r>
            <a:r>
              <a:rPr lang="fr-FR" sz="1400" dirty="0" err="1">
                <a:latin typeface="Arial Black" panose="020B0A04020102020204" pitchFamily="34" charset="0"/>
              </a:rPr>
              <a:t>dedicated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railway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platform</a:t>
            </a:r>
            <a:r>
              <a:rPr lang="fr-FR" sz="1400" dirty="0">
                <a:latin typeface="Arial Black" panose="020B0A04020102020204" pitchFamily="34" charset="0"/>
              </a:rPr>
              <a:t> on the </a:t>
            </a:r>
            <a:r>
              <a:rPr lang="fr-FR" sz="1400" dirty="0" err="1">
                <a:latin typeface="Arial Black" panose="020B0A04020102020204" pitchFamily="34" charset="0"/>
              </a:rPr>
              <a:t>north</a:t>
            </a:r>
            <a:r>
              <a:rPr lang="fr-FR" sz="1400" dirty="0">
                <a:latin typeface="Arial Black" panose="020B0A04020102020204" pitchFamily="34" charset="0"/>
              </a:rPr>
              <a:t>-South Axis </a:t>
            </a:r>
            <a:r>
              <a:rPr lang="fr-FR" sz="1400" dirty="0" err="1">
                <a:latin typeface="Arial Black" panose="020B0A04020102020204" pitchFamily="34" charset="0"/>
              </a:rPr>
              <a:t>Railway</a:t>
            </a:r>
            <a:r>
              <a:rPr lang="fr-FR" sz="1400" dirty="0">
                <a:latin typeface="Arial Black" panose="020B0A04020102020204" pitchFamily="34" charset="0"/>
              </a:rPr>
              <a:t> of </a:t>
            </a:r>
            <a:r>
              <a:rPr lang="fr-FR" sz="1400" dirty="0" err="1">
                <a:latin typeface="Arial Black" panose="020B0A04020102020204" pitchFamily="34" charset="0"/>
              </a:rPr>
              <a:t>urban</a:t>
            </a:r>
            <a:r>
              <a:rPr lang="fr-FR" sz="1400" dirty="0">
                <a:latin typeface="Arial Black" panose="020B0A04020102020204" pitchFamily="34" charset="0"/>
              </a:rPr>
              <a:t> transit </a:t>
            </a:r>
            <a:r>
              <a:rPr lang="fr-FR" sz="1400" dirty="0" err="1">
                <a:latin typeface="Arial Black" panose="020B0A04020102020204" pitchFamily="34" charset="0"/>
              </a:rPr>
              <a:t>along</a:t>
            </a:r>
            <a:r>
              <a:rPr lang="fr-FR" sz="1400" dirty="0">
                <a:latin typeface="Arial Black" panose="020B0A04020102020204" pitchFamily="34" charset="0"/>
              </a:rPr>
              <a:t> the </a:t>
            </a:r>
            <a:r>
              <a:rPr lang="fr-FR" sz="1400" dirty="0" err="1">
                <a:latin typeface="Arial Black" panose="020B0A04020102020204" pitchFamily="34" charset="0"/>
              </a:rPr>
              <a:t>north-south</a:t>
            </a:r>
            <a:r>
              <a:rPr lang="fr-FR" sz="1400" dirty="0">
                <a:latin typeface="Arial Black" panose="020B0A04020102020204" pitchFamily="34" charset="0"/>
              </a:rPr>
              <a:t> axis of the city of </a:t>
            </a:r>
            <a:r>
              <a:rPr lang="fr-FR" sz="1400" dirty="0" smtClean="0">
                <a:latin typeface="Arial Black" panose="020B0A04020102020204" pitchFamily="34" charset="0"/>
              </a:rPr>
              <a:t>Abidjan</a:t>
            </a:r>
            <a:endParaRPr lang="fr-FR" sz="1400" dirty="0">
              <a:latin typeface="Arial Black" panose="020B0A04020102020204" pitchFamily="34" charset="0"/>
            </a:endParaRPr>
          </a:p>
          <a:p>
            <a:endParaRPr lang="fr-FR" sz="1400" dirty="0">
              <a:latin typeface="Arial Black" panose="020B0A04020102020204" pitchFamily="34" charset="0"/>
            </a:endParaRPr>
          </a:p>
          <a:p>
            <a:r>
              <a:rPr lang="fr-FR" sz="1400" dirty="0">
                <a:latin typeface="Arial Black" panose="020B0A04020102020204" pitchFamily="34" charset="0"/>
              </a:rPr>
              <a:t>37.5 km of </a:t>
            </a:r>
            <a:r>
              <a:rPr lang="fr-FR" sz="1400" dirty="0" err="1">
                <a:latin typeface="Arial Black" panose="020B0A04020102020204" pitchFamily="34" charset="0"/>
              </a:rPr>
              <a:t>railroad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tracks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built</a:t>
            </a:r>
            <a:r>
              <a:rPr lang="fr-FR" sz="1400" dirty="0">
                <a:latin typeface="Arial Black" panose="020B0A04020102020204" pitchFamily="34" charset="0"/>
              </a:rPr>
              <a:t> in 2 phases:</a:t>
            </a:r>
          </a:p>
          <a:p>
            <a:pPr lvl="1"/>
            <a:r>
              <a:rPr lang="fr-FR" sz="1400" dirty="0">
                <a:latin typeface="Arial Black" panose="020B0A04020102020204" pitchFamily="34" charset="0"/>
              </a:rPr>
              <a:t>First phase of the station in the Centre of the station at the </a:t>
            </a:r>
            <a:r>
              <a:rPr lang="fr-FR" sz="1400" dirty="0" err="1">
                <a:latin typeface="Arial Black" panose="020B0A04020102020204" pitchFamily="34" charset="0"/>
              </a:rPr>
              <a:t>lagoon</a:t>
            </a:r>
            <a:r>
              <a:rPr lang="fr-FR" sz="1400" dirty="0">
                <a:latin typeface="Arial Black" panose="020B0A04020102020204" pitchFamily="34" charset="0"/>
              </a:rPr>
              <a:t> Plateau, </a:t>
            </a:r>
            <a:r>
              <a:rPr lang="fr-FR" sz="1400" dirty="0" err="1">
                <a:latin typeface="Arial Black" panose="020B0A04020102020204" pitchFamily="34" charset="0"/>
              </a:rPr>
              <a:t>giving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rise</a:t>
            </a:r>
            <a:r>
              <a:rPr lang="fr-FR" sz="1400" dirty="0">
                <a:latin typeface="Arial Black" panose="020B0A04020102020204" pitchFamily="34" charset="0"/>
              </a:rPr>
              <a:t> to the </a:t>
            </a:r>
            <a:r>
              <a:rPr lang="fr-FR" sz="1400" dirty="0" err="1">
                <a:latin typeface="Arial Black" panose="020B0A04020102020204" pitchFamily="34" charset="0"/>
              </a:rPr>
              <a:t>commissioning</a:t>
            </a:r>
            <a:r>
              <a:rPr lang="fr-FR" sz="1400" dirty="0">
                <a:latin typeface="Arial Black" panose="020B0A04020102020204" pitchFamily="34" charset="0"/>
              </a:rPr>
              <a:t> No. 1 (Mes 1) in </a:t>
            </a:r>
            <a:r>
              <a:rPr lang="fr-FR" sz="1400" dirty="0" err="1">
                <a:latin typeface="Arial Black" panose="020B0A04020102020204" pitchFamily="34" charset="0"/>
              </a:rPr>
              <a:t>September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smtClean="0">
                <a:latin typeface="Arial Black" panose="020B0A04020102020204" pitchFamily="34" charset="0"/>
              </a:rPr>
              <a:t>2022</a:t>
            </a:r>
          </a:p>
          <a:p>
            <a:pPr lvl="1"/>
            <a:r>
              <a:rPr lang="fr-FR" sz="1400" dirty="0" smtClean="0">
                <a:latin typeface="Arial Black" panose="020B0A04020102020204" pitchFamily="34" charset="0"/>
              </a:rPr>
              <a:t>Second </a:t>
            </a:r>
            <a:r>
              <a:rPr lang="fr-FR" sz="1400" dirty="0">
                <a:latin typeface="Arial Black" panose="020B0A04020102020204" pitchFamily="34" charset="0"/>
              </a:rPr>
              <a:t>phase of the station Plateau </a:t>
            </a:r>
            <a:r>
              <a:rPr lang="fr-FR" sz="1400" dirty="0" err="1">
                <a:latin typeface="Arial Black" panose="020B0A04020102020204" pitchFamily="34" charset="0"/>
              </a:rPr>
              <a:t>Lagoon</a:t>
            </a:r>
            <a:r>
              <a:rPr lang="fr-FR" sz="1400" dirty="0">
                <a:latin typeface="Arial Black" panose="020B0A04020102020204" pitchFamily="34" charset="0"/>
              </a:rPr>
              <a:t> at the </a:t>
            </a:r>
            <a:r>
              <a:rPr lang="fr-FR" sz="1400" dirty="0" err="1">
                <a:latin typeface="Arial Black" panose="020B0A04020102020204" pitchFamily="34" charset="0"/>
              </a:rPr>
              <a:t>airport</a:t>
            </a:r>
            <a:r>
              <a:rPr lang="fr-FR" sz="1400" dirty="0">
                <a:latin typeface="Arial Black" panose="020B0A04020102020204" pitchFamily="34" charset="0"/>
              </a:rPr>
              <a:t> station, </a:t>
            </a:r>
            <a:r>
              <a:rPr lang="fr-FR" sz="1400" dirty="0" err="1">
                <a:latin typeface="Arial Black" panose="020B0A04020102020204" pitchFamily="34" charset="0"/>
              </a:rPr>
              <a:t>giving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rise</a:t>
            </a:r>
            <a:r>
              <a:rPr lang="fr-FR" sz="1400" dirty="0">
                <a:latin typeface="Arial Black" panose="020B0A04020102020204" pitchFamily="34" charset="0"/>
              </a:rPr>
              <a:t> to the </a:t>
            </a:r>
            <a:r>
              <a:rPr lang="fr-FR" sz="1400" dirty="0" err="1">
                <a:latin typeface="Arial Black" panose="020B0A04020102020204" pitchFamily="34" charset="0"/>
              </a:rPr>
              <a:t>commissioning</a:t>
            </a:r>
            <a:r>
              <a:rPr lang="fr-FR" sz="1400" dirty="0">
                <a:latin typeface="Arial Black" panose="020B0A04020102020204" pitchFamily="34" charset="0"/>
              </a:rPr>
              <a:t> No. 2 (Mes 2) in </a:t>
            </a:r>
            <a:r>
              <a:rPr lang="fr-FR" sz="1400" dirty="0" err="1">
                <a:latin typeface="Arial Black" panose="020B0A04020102020204" pitchFamily="34" charset="0"/>
              </a:rPr>
              <a:t>November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smtClean="0">
                <a:latin typeface="Arial Black" panose="020B0A04020102020204" pitchFamily="34" charset="0"/>
              </a:rPr>
              <a:t>2023</a:t>
            </a:r>
          </a:p>
          <a:p>
            <a:pPr lvl="1"/>
            <a:endParaRPr lang="fr-FR" sz="1400" dirty="0">
              <a:latin typeface="Arial Black" panose="020B0A04020102020204" pitchFamily="34" charset="0"/>
            </a:endParaRPr>
          </a:p>
          <a:p>
            <a:r>
              <a:rPr lang="fr-FR" sz="1400" dirty="0">
                <a:latin typeface="Arial Black" panose="020B0A04020102020204" pitchFamily="34" charset="0"/>
              </a:rPr>
              <a:t>20 stations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7 communes </a:t>
            </a:r>
            <a:r>
              <a:rPr lang="fr-FR" sz="1400" dirty="0" err="1">
                <a:latin typeface="Arial Black" panose="020B0A04020102020204" pitchFamily="34" charset="0"/>
              </a:rPr>
              <a:t>served</a:t>
            </a:r>
            <a:endParaRPr lang="fr-FR" sz="1400" dirty="0">
              <a:latin typeface="Arial Black" panose="020B0A04020102020204" pitchFamily="34" charset="0"/>
            </a:endParaRPr>
          </a:p>
          <a:p>
            <a:r>
              <a:rPr lang="fr-FR" sz="1400" dirty="0">
                <a:latin typeface="Arial Black" panose="020B0A04020102020204" pitchFamily="34" charset="0"/>
              </a:rPr>
              <a:t>More </a:t>
            </a:r>
            <a:r>
              <a:rPr lang="fr-FR" sz="1400" dirty="0" err="1">
                <a:latin typeface="Arial Black" panose="020B0A04020102020204" pitchFamily="34" charset="0"/>
              </a:rPr>
              <a:t>than</a:t>
            </a:r>
            <a:r>
              <a:rPr lang="fr-FR" sz="1400" dirty="0">
                <a:latin typeface="Arial Black" panose="020B0A04020102020204" pitchFamily="34" charset="0"/>
              </a:rPr>
              <a:t> 500 000 </a:t>
            </a:r>
            <a:r>
              <a:rPr lang="fr-FR" sz="1400" dirty="0" err="1">
                <a:latin typeface="Arial Black" panose="020B0A04020102020204" pitchFamily="34" charset="0"/>
              </a:rPr>
              <a:t>passengers</a:t>
            </a:r>
            <a:r>
              <a:rPr lang="fr-FR" sz="1400" dirty="0">
                <a:latin typeface="Arial Black" panose="020B0A04020102020204" pitchFamily="34" charset="0"/>
              </a:rPr>
              <a:t> per </a:t>
            </a:r>
            <a:r>
              <a:rPr lang="fr-FR" sz="1400" dirty="0" err="1">
                <a:latin typeface="Arial Black" panose="020B0A04020102020204" pitchFamily="34" charset="0"/>
              </a:rPr>
              <a:t>day</a:t>
            </a:r>
            <a:endParaRPr lang="fr-FR" sz="1400" dirty="0">
              <a:latin typeface="Arial Black" panose="020B0A04020102020204" pitchFamily="34" charset="0"/>
            </a:endParaRPr>
          </a:p>
          <a:p>
            <a:r>
              <a:rPr lang="fr-FR" sz="1400" dirty="0" err="1">
                <a:latin typeface="Arial Black" panose="020B0A04020102020204" pitchFamily="34" charset="0"/>
              </a:rPr>
              <a:t>Average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price</a:t>
            </a:r>
            <a:r>
              <a:rPr lang="fr-FR" sz="1400" dirty="0">
                <a:latin typeface="Arial Black" panose="020B0A04020102020204" pitchFamily="34" charset="0"/>
              </a:rPr>
              <a:t> of ticket </a:t>
            </a:r>
            <a:r>
              <a:rPr lang="fr-FR" sz="1400" dirty="0" err="1">
                <a:latin typeface="Arial Black" panose="020B0A04020102020204" pitchFamily="34" charset="0"/>
              </a:rPr>
              <a:t>selected</a:t>
            </a:r>
            <a:r>
              <a:rPr lang="fr-FR" sz="1400" dirty="0">
                <a:latin typeface="Arial Black" panose="020B0A04020102020204" pitchFamily="34" charset="0"/>
              </a:rPr>
              <a:t> for </a:t>
            </a:r>
            <a:r>
              <a:rPr lang="fr-FR" sz="1400" dirty="0" err="1">
                <a:latin typeface="Arial Black" panose="020B0A04020102020204" pitchFamily="34" charset="0"/>
              </a:rPr>
              <a:t>studies</a:t>
            </a:r>
            <a:r>
              <a:rPr lang="fr-FR" sz="1400" dirty="0">
                <a:latin typeface="Arial Black" panose="020B0A04020102020204" pitchFamily="34" charset="0"/>
              </a:rPr>
              <a:t> and </a:t>
            </a:r>
            <a:r>
              <a:rPr lang="fr-FR" sz="1400" dirty="0" err="1">
                <a:latin typeface="Arial Black" panose="020B0A04020102020204" pitchFamily="34" charset="0"/>
              </a:rPr>
              <a:t>sizing</a:t>
            </a:r>
            <a:r>
              <a:rPr lang="fr-FR" sz="1400" dirty="0">
                <a:latin typeface="Arial Black" panose="020B0A04020102020204" pitchFamily="34" charset="0"/>
              </a:rPr>
              <a:t>: 500 f CFA zonal.</a:t>
            </a:r>
          </a:p>
          <a:p>
            <a:pPr marL="0" indent="0">
              <a:buNone/>
            </a:pPr>
            <a:r>
              <a:rPr lang="tr-TR" sz="1400" dirty="0">
                <a:latin typeface="Arial Black" panose="020B0A04020102020204" pitchFamily="34" charset="0"/>
              </a:rPr>
              <a:t> </a:t>
            </a: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FFFF"/>
                </a:solidFill>
              </a:rPr>
              <a:t>PROJECT DESCRIPTION </a:t>
            </a:r>
            <a:endParaRPr lang="tr-TR" sz="3000" dirty="0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CE20369-C80A-4314-B60B-EF9AD3DDEED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887180"/>
            <a:ext cx="3409862" cy="4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rial Black" panose="020B0A04020102020204" pitchFamily="34" charset="0"/>
              </a:rPr>
              <a:t> </a:t>
            </a:r>
            <a:endParaRPr lang="en-US" sz="1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 Black" panose="020B0A04020102020204" pitchFamily="34" charset="0"/>
              </a:rPr>
              <a:t>PROJECT LOOKING FOR ADDITIONAL PPF ASSISTANCE </a:t>
            </a:r>
            <a:br>
              <a:rPr lang="en-US" sz="1600" b="1" dirty="0">
                <a:latin typeface="Arial Black" panose="020B0A04020102020204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</a:p>
          <a:p>
            <a:pPr marL="0" lvl="0" indent="0">
              <a:buNone/>
            </a:pPr>
            <a:endParaRPr lang="tr-TR" sz="16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 Black" panose="020B0A04020102020204" pitchFamily="34" charset="0"/>
              </a:rPr>
              <a:t>PROJECT LOOKING FOR ADDITIONAL MDB ASSISTANCE </a:t>
            </a:r>
            <a:br>
              <a:rPr lang="en-US" sz="1600" b="1" dirty="0">
                <a:latin typeface="Arial Black" panose="020B0A04020102020204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16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 Black" panose="020B0A04020102020204" pitchFamily="34" charset="0"/>
              </a:rPr>
              <a:t>IS PROJECT MULTI JURISDICTIONAL? </a:t>
            </a:r>
            <a:br>
              <a:rPr lang="en-US" sz="1600" b="1" dirty="0">
                <a:latin typeface="Arial Black" panose="020B0A0402010202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  <a:endParaRPr lang="tr-TR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tr-TR" sz="16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6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6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6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6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rgbClr val="FFFFFF"/>
                </a:solidFill>
              </a:rPr>
              <a:t>Project </a:t>
            </a:r>
            <a:r>
              <a:rPr lang="tr-TR" sz="3000" b="1" dirty="0" err="1">
                <a:solidFill>
                  <a:srgbClr val="FFFFFF"/>
                </a:solidFill>
              </a:rPr>
              <a:t>Stage</a:t>
            </a:r>
            <a:r>
              <a:rPr lang="tr-TR" sz="3000" b="1" dirty="0">
                <a:solidFill>
                  <a:srgbClr val="FFFFFF"/>
                </a:solidFill>
              </a:rPr>
              <a:t> </a:t>
            </a:r>
            <a:r>
              <a:rPr lang="tr-TR" sz="3000" b="1" dirty="0" err="1" smtClean="0">
                <a:solidFill>
                  <a:srgbClr val="FFFFFF"/>
                </a:solidFill>
              </a:rPr>
              <a:t>Info</a:t>
            </a:r>
            <a:endParaRPr lang="tr-TR" sz="3000" b="1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Stage 1: Initial Government </a:t>
            </a:r>
            <a:r>
              <a:rPr lang="en-US" sz="3000" b="1" dirty="0" smtClean="0">
                <a:solidFill>
                  <a:srgbClr val="FFFFFF"/>
                </a:solidFill>
              </a:rPr>
              <a:t>Announcement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482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651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1400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 Black" panose="020B0A04020102020204" pitchFamily="34" charset="0"/>
              </a:rPr>
              <a:t>VALUE</a:t>
            </a:r>
            <a:r>
              <a:rPr lang="en-US" sz="1400" b="1" dirty="0">
                <a:latin typeface="Arial Black" panose="020B0A04020102020204" pitchFamily="34" charset="0"/>
              </a:rPr>
              <a:t>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1.6 BILLION</a:t>
            </a:r>
            <a:r>
              <a:rPr lang="tr-T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USD</a:t>
            </a: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endParaRPr lang="en-US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INDICATIVE FUNDING SOURCE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LOAN FROM THE FRENCH TREASURY + COMMERCIAL LOAN GUARANTEED BY FRENCH IMPORT/EXPORT AGENCY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HAVE ANY EXTERNAL ADVISORS BEEN APPOINTED YET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YES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 Black" panose="020B0A04020102020204" pitchFamily="34" charset="0"/>
              </a:rPr>
              <a:t>DETAILS OF ADVISORS APPOINTED </a:t>
            </a:r>
            <a:endParaRPr lang="fr-FR" sz="1400" b="1" dirty="0" smtClean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fr-FR" sz="1400" b="1" dirty="0">
                <a:latin typeface="Arial Black" panose="020B0A04020102020204" pitchFamily="34" charset="0"/>
              </a:rPr>
              <a:t>	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-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L</a:t>
            </a:r>
            <a:r>
              <a:rPr lang="fr-FR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egal</a:t>
            </a: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advisers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(2)</a:t>
            </a:r>
          </a:p>
          <a:p>
            <a:pPr marL="0" lvl="0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	- F</a:t>
            </a: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inance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advisers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(2)</a:t>
            </a:r>
          </a:p>
          <a:p>
            <a:pPr marL="0" lvl="0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	- </a:t>
            </a:r>
            <a:r>
              <a:rPr lang="fr-FR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Technical</a:t>
            </a: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advisers</a:t>
            </a: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(1)</a:t>
            </a:r>
          </a:p>
          <a:p>
            <a:pPr marL="0" lvl="0" indent="0">
              <a:buNone/>
            </a:pPr>
            <a:endParaRPr lang="tr-TR" sz="1400" b="1" dirty="0" smtClean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 Black" panose="020B0A04020102020204" pitchFamily="34" charset="0"/>
              </a:rPr>
              <a:t>IS </a:t>
            </a:r>
            <a:r>
              <a:rPr lang="en-US" sz="1400" b="1" dirty="0">
                <a:latin typeface="Arial Black" panose="020B0A04020102020204" pitchFamily="34" charset="0"/>
              </a:rPr>
              <a:t>THE PROJECT CONTAINED IN NATIONAL/SUB NATIONAL INFRASTRUCTURE PLAN OR STRATEGY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YES</a:t>
            </a:r>
            <a:endParaRPr lang="tr-TR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57" y="91774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Stage 2: Project Investigation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44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889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400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LEGAL ADVISORS APPOINTED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FIDEIS LEGAL</a:t>
            </a:r>
          </a:p>
          <a:p>
            <a:pPr marL="0" lvl="0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FDKA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FINANCIAL ADVISORS APPOINTED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E&amp;Y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AXELCIUM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TECHNICAL AND OTHER ADVISORS (INC PROJECT PREPARATION FACILITY) APPOINTED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SETEC 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IS A BUSINESS CASE BEING PREPARED?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Yes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BUSINESS CASE PREPARED BY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Government and its </a:t>
            </a:r>
            <a:r>
              <a:rPr lang="fr-FR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Advisors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Stage </a:t>
            </a:r>
            <a:r>
              <a:rPr lang="en-US" sz="3000" dirty="0">
                <a:solidFill>
                  <a:srgbClr val="FFFFFF"/>
                </a:solidFill>
              </a:rPr>
              <a:t>3: Start of Project Feasibility / Business Case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4826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Arial Black" panose="020B0A04020102020204" pitchFamily="34" charset="0"/>
              </a:rPr>
              <a:t> </a:t>
            </a: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IS THE BUSINESS CASE COMPLETE?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BUSINESS CASE COMPLETION DATE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DECEMBER 2018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Stage 4: Project Feasibility / Business Case Complete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Arial Black" panose="020B0A04020102020204" pitchFamily="34" charset="0"/>
              </a:rPr>
              <a:t> </a:t>
            </a:r>
            <a:endParaRPr lang="tr-TR" sz="1400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GOVERNMENT APPROVALS OBTAINED </a:t>
            </a:r>
            <a:r>
              <a:rPr lang="en-US" sz="1400" b="1" dirty="0" smtClean="0">
                <a:latin typeface="Arial Black" panose="020B0A04020102020204" pitchFamily="34" charset="0"/>
              </a:rPr>
              <a:t/>
            </a:r>
            <a:br>
              <a:rPr lang="en-US" sz="1400" b="1" dirty="0" smtClean="0">
                <a:latin typeface="Arial Black" panose="020B0A04020102020204" pitchFamily="34" charset="0"/>
              </a:rPr>
            </a:b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Government </a:t>
            </a: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approvals have been obtained</a:t>
            </a: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REVENUE SOURCE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Availability</a:t>
            </a: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Payment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 Black" panose="020B0A04020102020204" pitchFamily="34" charset="0"/>
              </a:rPr>
              <a:t>REVENUE </a:t>
            </a:r>
            <a:r>
              <a:rPr lang="en-US" sz="1400" b="1" dirty="0">
                <a:latin typeface="Arial Black" panose="020B0A04020102020204" pitchFamily="34" charset="0"/>
              </a:rPr>
              <a:t>SOURCE DESCRIPTION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To </a:t>
            </a:r>
            <a:r>
              <a:rPr lang="fr-FR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be</a:t>
            </a:r>
            <a:r>
              <a:rPr lang="fr-FR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determined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LENGTH OF CONTRACT (YEARS)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7 Years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 Black" panose="020B0A04020102020204" pitchFamily="34" charset="0"/>
              </a:rPr>
              <a:t>LENGTH OF CONTRACT ADDITIONAL INFORMATION </a:t>
            </a:r>
            <a:br>
              <a:rPr lang="en-US" sz="1400" b="1" dirty="0">
                <a:latin typeface="Arial Black" panose="020B0A0402010202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The length can be </a:t>
            </a: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increased according to the feedback from the first 7 years of operations.</a:t>
            </a:r>
            <a:endParaRPr lang="tr-TR" sz="1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en-US" sz="1400" b="1" dirty="0">
                <a:latin typeface="Arial Black" panose="020B0A04020102020204" pitchFamily="34" charset="0"/>
              </a:rPr>
              <a:t/>
            </a:r>
            <a:br>
              <a:rPr lang="en-US" sz="1400" b="1" dirty="0">
                <a:latin typeface="Arial Black" panose="020B0A04020102020204" pitchFamily="34" charset="0"/>
              </a:rPr>
            </a:b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 smtClean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 lvl="1">
              <a:buFont typeface="Wingdings" charset="2"/>
              <a:buChar char="Ø"/>
            </a:pPr>
            <a:endParaRPr lang="tr-TR" sz="1400" b="1" dirty="0">
              <a:latin typeface="Arial Black" panose="020B0A04020102020204" pitchFamily="34" charset="0"/>
            </a:endParaRPr>
          </a:p>
          <a:p>
            <a:pPr>
              <a:buFont typeface="Wingdings" charset="2"/>
              <a:buChar char="Ø"/>
            </a:pPr>
            <a:endParaRPr lang="en-US" sz="1400" dirty="0" smtClean="0">
              <a:latin typeface="Arial Black" panose="020B0A0402010202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</a:rPr>
              <a:t>Stage 5: Government Approval / Procurement Stage</a:t>
            </a: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465</Words>
  <Application>Microsoft Office PowerPoint</Application>
  <PresentationFormat>Affichage à l'écran (4:3)</PresentationFormat>
  <Paragraphs>313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Esther_Lodugnon</cp:lastModifiedBy>
  <cp:revision>30</cp:revision>
  <dcterms:created xsi:type="dcterms:W3CDTF">2018-10-03T09:04:32Z</dcterms:created>
  <dcterms:modified xsi:type="dcterms:W3CDTF">2018-10-22T20:56:35Z</dcterms:modified>
</cp:coreProperties>
</file>