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708" r:id="rId3"/>
    <p:sldId id="257" r:id="rId4"/>
    <p:sldId id="288" r:id="rId5"/>
    <p:sldId id="259" r:id="rId6"/>
    <p:sldId id="262" r:id="rId7"/>
    <p:sldId id="263" r:id="rId8"/>
    <p:sldId id="270" r:id="rId9"/>
    <p:sldId id="274" r:id="rId10"/>
    <p:sldId id="732" r:id="rId11"/>
    <p:sldId id="261" r:id="rId12"/>
    <p:sldId id="273" r:id="rId13"/>
    <p:sldId id="272" r:id="rId14"/>
    <p:sldId id="276" r:id="rId15"/>
    <p:sldId id="271" r:id="rId16"/>
    <p:sldId id="275" r:id="rId17"/>
    <p:sldId id="269" r:id="rId18"/>
    <p:sldId id="268" r:id="rId19"/>
    <p:sldId id="267" r:id="rId20"/>
    <p:sldId id="266" r:id="rId21"/>
    <p:sldId id="265" r:id="rId22"/>
    <p:sldId id="264" r:id="rId23"/>
    <p:sldId id="282" r:id="rId24"/>
    <p:sldId id="260" r:id="rId25"/>
    <p:sldId id="277" r:id="rId26"/>
    <p:sldId id="281" r:id="rId27"/>
    <p:sldId id="278" r:id="rId28"/>
    <p:sldId id="280" r:id="rId29"/>
    <p:sldId id="285" r:id="rId30"/>
    <p:sldId id="279" r:id="rId31"/>
    <p:sldId id="284" r:id="rId32"/>
    <p:sldId id="283" r:id="rId33"/>
    <p:sldId id="286" r:id="rId34"/>
    <p:sldId id="258" r:id="rId35"/>
    <p:sldId id="707" r:id="rId3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51"/>
  </p:normalViewPr>
  <p:slideViewPr>
    <p:cSldViewPr snapToGrid="0" snapToObjects="1">
      <p:cViewPr varScale="1">
        <p:scale>
          <a:sx n="68" d="100"/>
          <a:sy n="68"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D4779-9D4D-4F50-9CCE-230AB85824D7}" type="datetimeFigureOut">
              <a:rPr lang="en-NG" smtClean="0"/>
              <a:t>09/12/2021</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02D0-C2D2-416B-9D6B-CA9A40ADC51F}" type="slidenum">
              <a:rPr lang="en-NG" smtClean="0"/>
              <a:t>‹#›</a:t>
            </a:fld>
            <a:endParaRPr lang="en-NG"/>
          </a:p>
        </p:txBody>
      </p:sp>
    </p:spTree>
    <p:extLst>
      <p:ext uri="{BB962C8B-B14F-4D97-AF65-F5344CB8AC3E}">
        <p14:creationId xmlns:p14="http://schemas.microsoft.com/office/powerpoint/2010/main" val="273083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A142F77-3F6A-4536-8199-A255F6D3B3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99DA6E1-BD06-4FC6-A740-FD7635A1B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g-NG" altLang="en-US"/>
          </a:p>
        </p:txBody>
      </p:sp>
      <p:sp>
        <p:nvSpPr>
          <p:cNvPr id="11268" name="Slide Number Placeholder 3">
            <a:extLst>
              <a:ext uri="{FF2B5EF4-FFF2-40B4-BE49-F238E27FC236}">
                <a16:creationId xmlns:a16="http://schemas.microsoft.com/office/drawing/2014/main" id="{31EF7775-7CE8-48FC-9DCD-748B6AB15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6377E9-5841-4C0B-91BA-046A787A35C1}"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FF89E96-9CA8-47C2-9CAF-0F519CDEB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ABB692E8-CFD4-4A59-8626-DC4E36E3D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a:extLst>
              <a:ext uri="{FF2B5EF4-FFF2-40B4-BE49-F238E27FC236}">
                <a16:creationId xmlns:a16="http://schemas.microsoft.com/office/drawing/2014/main" id="{F513D675-C8A4-44AE-B1BA-1E10FD14EA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02A88F-71B3-43D4-9BDD-FB75CA3CADF9}"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5532-074E-2A46-8372-013711F9D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4C553A-54D4-3643-BC10-28828C2BF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EEA2F32C-024B-2E42-99F3-DC097654C1D8}"/>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55F8A7DD-99D9-EF44-8DC2-5235467940CA}"/>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E13AF21-E0F1-3742-8596-D2AADB3B8616}"/>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19278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20EE-20BF-B242-BDD9-BF7C093CBB7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CFFE3C9C-AD9A-354F-9D9A-31234F8D4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6269F501-E95E-6E4E-B5C3-5E36CA37EA34}"/>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FFD390E8-50BD-7740-8087-60FD66029F26}"/>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159A1C75-488E-1142-AC09-C2B7CCB452A5}"/>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412710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E6A20-FFD0-D04C-B9E4-A949D143CE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1920DE12-3991-F541-8DAF-0447509D52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426E809C-9592-B34C-84D3-5FDD4F81EC54}"/>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72CFAC2A-B652-8448-9B6A-A4426CB036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4F53F56-2405-7C46-BA84-2692C846C876}"/>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315887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5" name="Object 11">
            <a:extLst>
              <a:ext uri="{FF2B5EF4-FFF2-40B4-BE49-F238E27FC236}">
                <a16:creationId xmlns:a16="http://schemas.microsoft.com/office/drawing/2014/main" id="{55789CC6-F083-4EC9-828B-55200B5AF6D7}"/>
              </a:ext>
            </a:extLst>
          </p:cNvPr>
          <p:cNvGraphicFramePr>
            <a:graphicFrameLocks noChangeAspect="1"/>
          </p:cNvGraphicFramePr>
          <p:nvPr/>
        </p:nvGraphicFramePr>
        <p:xfrm>
          <a:off x="11176000" y="6248400"/>
          <a:ext cx="812800" cy="609600"/>
        </p:xfrm>
        <a:graphic>
          <a:graphicData uri="http://schemas.openxmlformats.org/presentationml/2006/ole">
            <mc:AlternateContent xmlns:mc="http://schemas.openxmlformats.org/markup-compatibility/2006">
              <mc:Choice xmlns:v="urn:schemas-microsoft-com:vml" Requires="v">
                <p:oleObj spid="_x0000_s1026" r:id="rId3" imgW="1487520" imgH="1487520" progId="">
                  <p:embed/>
                </p:oleObj>
              </mc:Choice>
              <mc:Fallback>
                <p:oleObj r:id="rId3" imgW="1487520" imgH="1487520" progId="">
                  <p:embed/>
                  <p:pic>
                    <p:nvPicPr>
                      <p:cNvPr id="5" name="Object 11">
                        <a:extLst>
                          <a:ext uri="{FF2B5EF4-FFF2-40B4-BE49-F238E27FC236}">
                            <a16:creationId xmlns:a16="http://schemas.microsoft.com/office/drawing/2014/main" id="{55789CC6-F083-4EC9-828B-55200B5AF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0" y="62484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3">
            <a:extLst>
              <a:ext uri="{FF2B5EF4-FFF2-40B4-BE49-F238E27FC236}">
                <a16:creationId xmlns:a16="http://schemas.microsoft.com/office/drawing/2014/main" id="{58ABA5B4-1226-4EDF-8C43-B8D153B00B9C}"/>
              </a:ext>
            </a:extLst>
          </p:cNvPr>
          <p:cNvSpPr txBox="1">
            <a:spLocks noChangeArrowheads="1"/>
          </p:cNvSpPr>
          <p:nvPr/>
        </p:nvSpPr>
        <p:spPr bwMode="auto">
          <a:xfrm>
            <a:off x="5384800" y="6581776"/>
            <a:ext cx="6096000" cy="276225"/>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b="1" i="1" dirty="0">
                <a:solidFill>
                  <a:srgbClr val="006600"/>
                </a:solidFill>
                <a:latin typeface="Arial Black" pitchFamily="34" charset="0"/>
                <a:cs typeface="Aharoni" pitchFamily="2" charset="-79"/>
              </a:rPr>
              <a:t>Infrastructure Concession Regulatory Commission</a:t>
            </a:r>
          </a:p>
        </p:txBody>
      </p:sp>
      <p:sp>
        <p:nvSpPr>
          <p:cNvPr id="7" name="Rectangle 6">
            <a:extLst>
              <a:ext uri="{FF2B5EF4-FFF2-40B4-BE49-F238E27FC236}">
                <a16:creationId xmlns:a16="http://schemas.microsoft.com/office/drawing/2014/main" id="{C876A378-DA64-4464-8C53-975AC1F73945}"/>
              </a:ext>
            </a:extLst>
          </p:cNvPr>
          <p:cNvSpPr/>
          <p:nvPr/>
        </p:nvSpPr>
        <p:spPr>
          <a:xfrm>
            <a:off x="1" y="0"/>
            <a:ext cx="486833" cy="22860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a:extLst>
              <a:ext uri="{FF2B5EF4-FFF2-40B4-BE49-F238E27FC236}">
                <a16:creationId xmlns:a16="http://schemas.microsoft.com/office/drawing/2014/main" id="{817EAF43-443F-4862-B16D-822DC222317F}"/>
              </a:ext>
            </a:extLst>
          </p:cNvPr>
          <p:cNvSpPr/>
          <p:nvPr/>
        </p:nvSpPr>
        <p:spPr>
          <a:xfrm>
            <a:off x="1" y="2286000"/>
            <a:ext cx="486833" cy="2286000"/>
          </a:xfrm>
          <a:prstGeom prst="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Rectangle 8">
            <a:extLst>
              <a:ext uri="{FF2B5EF4-FFF2-40B4-BE49-F238E27FC236}">
                <a16:creationId xmlns:a16="http://schemas.microsoft.com/office/drawing/2014/main" id="{D26B0925-5BAA-4D8D-8CD0-CDEF48D83D9D}"/>
              </a:ext>
            </a:extLst>
          </p:cNvPr>
          <p:cNvSpPr/>
          <p:nvPr/>
        </p:nvSpPr>
        <p:spPr>
          <a:xfrm>
            <a:off x="1" y="4572000"/>
            <a:ext cx="486833" cy="22860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23986" y="404815"/>
            <a:ext cx="11344031" cy="7207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23986" y="1484315"/>
            <a:ext cx="5560647" cy="48402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84315"/>
            <a:ext cx="5562600" cy="48402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2ABE0A11-2630-49E0-915B-471E12B273C8}"/>
              </a:ext>
            </a:extLst>
          </p:cNvPr>
          <p:cNvSpPr>
            <a:spLocks noGrp="1"/>
          </p:cNvSpPr>
          <p:nvPr>
            <p:ph type="sldNum" sz="quarter" idx="10"/>
          </p:nvPr>
        </p:nvSpPr>
        <p:spPr>
          <a:xfrm>
            <a:off x="9692217" y="6503989"/>
            <a:ext cx="2258483" cy="269875"/>
          </a:xfrm>
        </p:spPr>
        <p:txBody>
          <a:bodyPr/>
          <a:lstStyle>
            <a:lvl1pPr>
              <a:defRPr smtClean="0"/>
            </a:lvl1pPr>
          </a:lstStyle>
          <a:p>
            <a:pPr>
              <a:defRPr/>
            </a:pPr>
            <a:fld id="{A7374655-011C-45D6-921F-78AB7C6FB790}" type="slidenum">
              <a:rPr lang="en-US" altLang="en-US"/>
              <a:pPr>
                <a:defRPr/>
              </a:pPr>
              <a:t>‹#›</a:t>
            </a:fld>
            <a:endParaRPr lang="en-US" altLang="en-US"/>
          </a:p>
        </p:txBody>
      </p:sp>
      <p:sp>
        <p:nvSpPr>
          <p:cNvPr id="11" name="Footer Placeholder 5">
            <a:extLst>
              <a:ext uri="{FF2B5EF4-FFF2-40B4-BE49-F238E27FC236}">
                <a16:creationId xmlns:a16="http://schemas.microsoft.com/office/drawing/2014/main" id="{7E5E5D3C-03D2-4929-85FE-AD8206676E5D}"/>
              </a:ext>
            </a:extLst>
          </p:cNvPr>
          <p:cNvSpPr>
            <a:spLocks noGrp="1"/>
          </p:cNvSpPr>
          <p:nvPr>
            <p:ph type="ftr" sz="quarter" idx="11"/>
          </p:nvPr>
        </p:nvSpPr>
        <p:spPr>
          <a:xfrm>
            <a:off x="192618" y="6324600"/>
            <a:ext cx="5985933" cy="457200"/>
          </a:xfrm>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1524686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DDD7-FC51-3345-8FB9-39E39DDBE41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46D715C-4E37-564F-A639-4F96AF4C8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45A0DDC2-000E-1649-A46B-75BA994A1F7F}"/>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896927A1-4330-6F46-9F75-71DDD9BB4A1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A67D280-3C4F-B142-8078-634ADAD2EFF2}"/>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198364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ED2F-BD0C-7543-8242-9AA77B387A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68776DD-555F-A84A-A7C8-43E045148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0FE2A-3143-2742-BE76-4EBA53F55DE2}"/>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892D2F77-EAF0-1843-9585-D76628452A3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8A5550A-7A94-F64A-B847-FC484EC1AE28}"/>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46887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E096-CC29-B341-B163-5A0923BC04E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50614A9-7E80-5040-8706-1A85B13258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2560A333-40BD-7548-8203-0121E0C76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004D0AA1-141B-7343-9625-27F77B50194D}"/>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6" name="Footer Placeholder 5">
            <a:extLst>
              <a:ext uri="{FF2B5EF4-FFF2-40B4-BE49-F238E27FC236}">
                <a16:creationId xmlns:a16="http://schemas.microsoft.com/office/drawing/2014/main" id="{D2AB32A9-835C-EB47-A2C5-0B1A66C23C79}"/>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067FD82-C3D3-B847-8FD1-EDFF41B73F20}"/>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51146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3D15-CB3A-4749-8B7E-0B8A003E011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652456A4-8E68-9643-BB3E-7C6F63B02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40ECF-435F-C646-8E90-C7C0745D4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CA6E669E-66A6-F44A-83C5-5CC4CD96C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6C57C-C04D-984C-9161-911A893C20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04EFCCAF-7E03-2048-88A1-5D169044C759}"/>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8" name="Footer Placeholder 7">
            <a:extLst>
              <a:ext uri="{FF2B5EF4-FFF2-40B4-BE49-F238E27FC236}">
                <a16:creationId xmlns:a16="http://schemas.microsoft.com/office/drawing/2014/main" id="{6618FA5A-0864-8346-8317-3A2E9DE45FB1}"/>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24E9D489-BBA4-E24F-9AC6-8BF6E3D0B229}"/>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43310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4F8B-0E93-FF41-9F63-9B2B1488290B}"/>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8BCF4F4-38F9-4841-885A-58CAA7BF6CE9}"/>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4" name="Footer Placeholder 3">
            <a:extLst>
              <a:ext uri="{FF2B5EF4-FFF2-40B4-BE49-F238E27FC236}">
                <a16:creationId xmlns:a16="http://schemas.microsoft.com/office/drawing/2014/main" id="{742502C3-F97C-334A-916C-4A5E3ED6CFB9}"/>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32FA263A-363E-B148-BE88-D49B7449F943}"/>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32130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2FF8F-1050-4245-A710-47021DBA347C}"/>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3" name="Footer Placeholder 2">
            <a:extLst>
              <a:ext uri="{FF2B5EF4-FFF2-40B4-BE49-F238E27FC236}">
                <a16:creationId xmlns:a16="http://schemas.microsoft.com/office/drawing/2014/main" id="{14F1837C-2BEB-B045-A1F2-9142D4BF6A4A}"/>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15F173BB-F5A5-2348-A720-69A1823CD5E6}"/>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153393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DF2C-ADD3-8742-8E6B-03E72DED9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D38678C-3D10-E342-8680-7C5AC1809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55A36AB0-9EC6-EB49-9CB3-1C92F7371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93FBC-A8D4-1B43-A471-9BAA0630F56C}"/>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6" name="Footer Placeholder 5">
            <a:extLst>
              <a:ext uri="{FF2B5EF4-FFF2-40B4-BE49-F238E27FC236}">
                <a16:creationId xmlns:a16="http://schemas.microsoft.com/office/drawing/2014/main" id="{F494388D-F61D-6040-9405-E863C8B6641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3B788EEB-7E4C-A047-85B6-5C436C85EF46}"/>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305398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A998-6784-8841-BCAA-A3B99D1F7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C5BAED75-10A8-434E-8045-B055914FA0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5C568BE2-8299-094E-8738-C120E7EEB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508B9-3E5A-4D46-BC86-8D321E3A2B0D}"/>
              </a:ext>
            </a:extLst>
          </p:cNvPr>
          <p:cNvSpPr>
            <a:spLocks noGrp="1"/>
          </p:cNvSpPr>
          <p:nvPr>
            <p:ph type="dt" sz="half" idx="10"/>
          </p:nvPr>
        </p:nvSpPr>
        <p:spPr/>
        <p:txBody>
          <a:bodyPr/>
          <a:lstStyle/>
          <a:p>
            <a:fld id="{97196778-E376-3C4C-9CED-C4DC6D39C554}" type="datetimeFigureOut">
              <a:rPr lang="en-TR" smtClean="0"/>
              <a:t>12/09/2021</a:t>
            </a:fld>
            <a:endParaRPr lang="en-TR"/>
          </a:p>
        </p:txBody>
      </p:sp>
      <p:sp>
        <p:nvSpPr>
          <p:cNvPr id="6" name="Footer Placeholder 5">
            <a:extLst>
              <a:ext uri="{FF2B5EF4-FFF2-40B4-BE49-F238E27FC236}">
                <a16:creationId xmlns:a16="http://schemas.microsoft.com/office/drawing/2014/main" id="{AC7C354D-08CF-4942-9F10-A0B4AC3FD89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1D69955-8F9E-2142-982E-D02AB413B544}"/>
              </a:ext>
            </a:extLst>
          </p:cNvPr>
          <p:cNvSpPr>
            <a:spLocks noGrp="1"/>
          </p:cNvSpPr>
          <p:nvPr>
            <p:ph type="sldNum" sz="quarter" idx="12"/>
          </p:nvPr>
        </p:nvSpPr>
        <p:spPr/>
        <p:txBody>
          <a:bodyPr/>
          <a:lstStyle/>
          <a:p>
            <a:fld id="{56CECF83-4ECD-A543-A95C-DBD85A2AEAC5}" type="slidenum">
              <a:rPr lang="en-TR" smtClean="0"/>
              <a:t>‹#›</a:t>
            </a:fld>
            <a:endParaRPr lang="en-TR"/>
          </a:p>
        </p:txBody>
      </p:sp>
    </p:spTree>
    <p:extLst>
      <p:ext uri="{BB962C8B-B14F-4D97-AF65-F5344CB8AC3E}">
        <p14:creationId xmlns:p14="http://schemas.microsoft.com/office/powerpoint/2010/main" val="156593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84A2-F016-2D47-8CA3-FDF90E8FA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50A69763-1852-6245-8CB0-1078B278B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7E327BB6-E684-2A47-B471-99DDB466B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6778-E376-3C4C-9CED-C4DC6D39C554}" type="datetimeFigureOut">
              <a:rPr lang="en-TR" smtClean="0"/>
              <a:t>12/09/2021</a:t>
            </a:fld>
            <a:endParaRPr lang="en-TR"/>
          </a:p>
        </p:txBody>
      </p:sp>
      <p:sp>
        <p:nvSpPr>
          <p:cNvPr id="5" name="Footer Placeholder 4">
            <a:extLst>
              <a:ext uri="{FF2B5EF4-FFF2-40B4-BE49-F238E27FC236}">
                <a16:creationId xmlns:a16="http://schemas.microsoft.com/office/drawing/2014/main" id="{540888F7-CBC3-6946-BD8F-755BA931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786D3B4C-D6DB-DD47-98C8-814D1CA5E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ECF83-4ECD-A543-A95C-DBD85A2AEAC5}" type="slidenum">
              <a:rPr lang="en-TR" smtClean="0"/>
              <a:t>‹#›</a:t>
            </a:fld>
            <a:endParaRPr lang="en-TR"/>
          </a:p>
        </p:txBody>
      </p:sp>
    </p:spTree>
    <p:extLst>
      <p:ext uri="{BB962C8B-B14F-4D97-AF65-F5344CB8AC3E}">
        <p14:creationId xmlns:p14="http://schemas.microsoft.com/office/powerpoint/2010/main" val="22484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56DFA0E-7465-4C94-8DF9-41039B3DFE04}"/>
              </a:ext>
            </a:extLst>
          </p:cNvPr>
          <p:cNvSpPr>
            <a:spLocks noGrp="1"/>
          </p:cNvSpPr>
          <p:nvPr>
            <p:ph type="subTitle" idx="1"/>
          </p:nvPr>
        </p:nvSpPr>
        <p:spPr>
          <a:xfrm>
            <a:off x="3184868" y="5516880"/>
            <a:ext cx="6781800" cy="1066800"/>
          </a:xfrm>
        </p:spPr>
        <p:txBody>
          <a:bodyPr>
            <a:normAutofit/>
          </a:bodyPr>
          <a:lstStyle/>
          <a:p>
            <a:pPr>
              <a:buFont typeface="Arial" charset="0"/>
              <a:buNone/>
              <a:defRPr/>
            </a:pPr>
            <a:r>
              <a:rPr lang="en-US" sz="1800" b="1" dirty="0">
                <a:solidFill>
                  <a:schemeClr val="tx1"/>
                </a:solidFill>
                <a:latin typeface="Footlight MT Light" pitchFamily="18" charset="0"/>
              </a:rPr>
              <a:t>Dr. Emmanuel Onwodi, </a:t>
            </a:r>
            <a:r>
              <a:rPr lang="en-US" sz="1800" b="1" dirty="0">
                <a:latin typeface="Footlight MT Light" pitchFamily="18" charset="0"/>
              </a:rPr>
              <a:t>P</a:t>
            </a:r>
            <a:r>
              <a:rPr lang="en-US" sz="1800" b="1" dirty="0">
                <a:solidFill>
                  <a:schemeClr val="tx1"/>
                </a:solidFill>
                <a:latin typeface="Footlight MT Light" pitchFamily="18" charset="0"/>
              </a:rPr>
              <a:t>h.D. </a:t>
            </a:r>
          </a:p>
          <a:p>
            <a:pPr>
              <a:spcBef>
                <a:spcPts val="0"/>
              </a:spcBef>
              <a:buFont typeface="Arial" charset="0"/>
              <a:buNone/>
              <a:defRPr/>
            </a:pPr>
            <a:r>
              <a:rPr lang="en-US" sz="1800" b="1" dirty="0">
                <a:latin typeface="Footlight MT Light" pitchFamily="18" charset="0"/>
              </a:rPr>
              <a:t>DIRECTOR, TRANSPORT INFRASTRUCTURE DEPARTMENT</a:t>
            </a:r>
          </a:p>
          <a:p>
            <a:pPr>
              <a:spcBef>
                <a:spcPts val="0"/>
              </a:spcBef>
              <a:buFont typeface="Arial" charset="0"/>
              <a:buNone/>
              <a:defRPr/>
            </a:pPr>
            <a:r>
              <a:rPr lang="en-US" sz="1800" b="1" dirty="0">
                <a:latin typeface="Footlight MT Light" pitchFamily="18" charset="0"/>
              </a:rPr>
              <a:t>INFRASTRUCTURE CONCESSION REGULATORY COMMISSION </a:t>
            </a:r>
          </a:p>
        </p:txBody>
      </p:sp>
    </p:spTree>
    <p:extLst>
      <p:ext uri="{BB962C8B-B14F-4D97-AF65-F5344CB8AC3E}">
        <p14:creationId xmlns:p14="http://schemas.microsoft.com/office/powerpoint/2010/main" val="211788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a:extLst>
              <a:ext uri="{FF2B5EF4-FFF2-40B4-BE49-F238E27FC236}">
                <a16:creationId xmlns:a16="http://schemas.microsoft.com/office/drawing/2014/main" id="{969AB925-BEF4-4B3D-B87F-2A7C6AAFA641}"/>
              </a:ext>
            </a:extLst>
          </p:cNvPr>
          <p:cNvSpPr>
            <a:spLocks noGrp="1"/>
          </p:cNvSpPr>
          <p:nvPr>
            <p:ph type="sldNum" sz="quarter" idx="10"/>
          </p:nvPr>
        </p:nvSpPr>
        <p:spPr bwMode="auto">
          <a:xfrm>
            <a:off x="8305801" y="6400801"/>
            <a:ext cx="1693863"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2E7C63-B7A5-4E79-9F52-DE893D9B6E3E}" type="slidenum">
              <a:rPr lang="en-US" altLang="en-US" sz="1200">
                <a:solidFill>
                  <a:srgbClr val="898989"/>
                </a:solidFill>
                <a:latin typeface="Arial" panose="020B0604020202020204" pitchFamily="34" charset="0"/>
              </a:rPr>
              <a:pPr>
                <a:spcBef>
                  <a:spcPct val="0"/>
                </a:spcBef>
                <a:buFontTx/>
                <a:buNone/>
              </a:pPr>
              <a:t>10</a:t>
            </a:fld>
            <a:endParaRPr lang="en-US" altLang="en-US" sz="1200">
              <a:solidFill>
                <a:srgbClr val="898989"/>
              </a:solidFill>
              <a:latin typeface="Arial" panose="020B0604020202020204" pitchFamily="34" charset="0"/>
            </a:endParaRPr>
          </a:p>
        </p:txBody>
      </p:sp>
      <p:grpSp>
        <p:nvGrpSpPr>
          <p:cNvPr id="79875" name="Group 48">
            <a:extLst>
              <a:ext uri="{FF2B5EF4-FFF2-40B4-BE49-F238E27FC236}">
                <a16:creationId xmlns:a16="http://schemas.microsoft.com/office/drawing/2014/main" id="{28C3C99D-B5FE-44AC-9115-4E51F9EDB9A7}"/>
              </a:ext>
            </a:extLst>
          </p:cNvPr>
          <p:cNvGrpSpPr>
            <a:grpSpLocks/>
          </p:cNvGrpSpPr>
          <p:nvPr/>
        </p:nvGrpSpPr>
        <p:grpSpPr bwMode="auto">
          <a:xfrm>
            <a:off x="3505200" y="762000"/>
            <a:ext cx="7162800" cy="6096000"/>
            <a:chOff x="838199" y="685800"/>
            <a:chExt cx="7543800" cy="6254337"/>
          </a:xfrm>
        </p:grpSpPr>
        <p:grpSp>
          <p:nvGrpSpPr>
            <p:cNvPr id="79884" name="Group 41">
              <a:extLst>
                <a:ext uri="{FF2B5EF4-FFF2-40B4-BE49-F238E27FC236}">
                  <a16:creationId xmlns:a16="http://schemas.microsoft.com/office/drawing/2014/main" id="{AA4ADFE7-59E8-4928-AE56-B649D79EFF25}"/>
                </a:ext>
              </a:extLst>
            </p:cNvPr>
            <p:cNvGrpSpPr>
              <a:grpSpLocks/>
            </p:cNvGrpSpPr>
            <p:nvPr/>
          </p:nvGrpSpPr>
          <p:grpSpPr bwMode="auto">
            <a:xfrm>
              <a:off x="838199" y="2514600"/>
              <a:ext cx="7359886" cy="3949947"/>
              <a:chOff x="838199" y="1920240"/>
              <a:chExt cx="7359886" cy="3949947"/>
            </a:xfrm>
          </p:grpSpPr>
          <p:grpSp>
            <p:nvGrpSpPr>
              <p:cNvPr id="79891" name="Group 19">
                <a:extLst>
                  <a:ext uri="{FF2B5EF4-FFF2-40B4-BE49-F238E27FC236}">
                    <a16:creationId xmlns:a16="http://schemas.microsoft.com/office/drawing/2014/main" id="{DBD3CA42-E16C-4B9B-B465-3D7C24B03D69}"/>
                  </a:ext>
                </a:extLst>
              </p:cNvPr>
              <p:cNvGrpSpPr>
                <a:grpSpLocks/>
              </p:cNvGrpSpPr>
              <p:nvPr/>
            </p:nvGrpSpPr>
            <p:grpSpPr bwMode="auto">
              <a:xfrm>
                <a:off x="838199" y="2387955"/>
                <a:ext cx="7359886" cy="3482232"/>
                <a:chOff x="457199" y="1482782"/>
                <a:chExt cx="8498014" cy="4754586"/>
              </a:xfrm>
            </p:grpSpPr>
            <p:sp>
              <p:nvSpPr>
                <p:cNvPr id="29" name="Rectangle 28">
                  <a:extLst>
                    <a:ext uri="{FF2B5EF4-FFF2-40B4-BE49-F238E27FC236}">
                      <a16:creationId xmlns:a16="http://schemas.microsoft.com/office/drawing/2014/main" id="{99ADBFA8-85BC-426A-83A5-E450881EB490}"/>
                    </a:ext>
                  </a:extLst>
                </p:cNvPr>
                <p:cNvSpPr/>
                <p:nvPr/>
              </p:nvSpPr>
              <p:spPr>
                <a:xfrm>
                  <a:off x="6323957" y="2674764"/>
                  <a:ext cx="2492261" cy="3562604"/>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400" b="1" i="1" dirty="0">
                      <a:solidFill>
                        <a:schemeClr val="tx1"/>
                      </a:solidFill>
                    </a:rPr>
                    <a:t>Technical Adviser</a:t>
                  </a:r>
                </a:p>
                <a:p>
                  <a:pPr>
                    <a:lnSpc>
                      <a:spcPct val="150000"/>
                    </a:lnSpc>
                    <a:buFont typeface="Wingdings" pitchFamily="2" charset="2"/>
                    <a:buChar char="§"/>
                    <a:defRPr/>
                  </a:pPr>
                  <a:r>
                    <a:rPr lang="en-US" sz="1400" b="1" i="1" dirty="0">
                      <a:solidFill>
                        <a:schemeClr val="tx1"/>
                      </a:solidFill>
                    </a:rPr>
                    <a:t>Project Monitoring</a:t>
                  </a:r>
                </a:p>
                <a:p>
                  <a:pPr>
                    <a:lnSpc>
                      <a:spcPct val="150000"/>
                    </a:lnSpc>
                    <a:buFont typeface="Wingdings" pitchFamily="2" charset="2"/>
                    <a:buChar char="§"/>
                    <a:defRPr/>
                  </a:pPr>
                  <a:r>
                    <a:rPr lang="en-US" sz="1400" b="1" i="1" dirty="0">
                      <a:solidFill>
                        <a:schemeClr val="tx1"/>
                      </a:solidFill>
                    </a:rPr>
                    <a:t>Commissioning Test</a:t>
                  </a:r>
                </a:p>
                <a:p>
                  <a:pPr>
                    <a:lnSpc>
                      <a:spcPct val="150000"/>
                    </a:lnSpc>
                    <a:buFont typeface="Wingdings" pitchFamily="2" charset="2"/>
                    <a:buChar char="§"/>
                    <a:defRPr/>
                  </a:pPr>
                  <a:r>
                    <a:rPr lang="en-US" sz="1400" b="1" i="1" dirty="0">
                      <a:solidFill>
                        <a:schemeClr val="tx1"/>
                      </a:solidFill>
                    </a:rPr>
                    <a:t>Verify Output Requirements</a:t>
                  </a:r>
                </a:p>
                <a:p>
                  <a:pPr>
                    <a:lnSpc>
                      <a:spcPct val="150000"/>
                    </a:lnSpc>
                    <a:buFont typeface="Wingdings" pitchFamily="2" charset="2"/>
                    <a:buChar char="§"/>
                    <a:defRPr/>
                  </a:pPr>
                  <a:r>
                    <a:rPr lang="en-US" sz="1400" b="1" i="1" dirty="0">
                      <a:solidFill>
                        <a:srgbClr val="C00000"/>
                      </a:solidFill>
                    </a:rPr>
                    <a:t>Contract management</a:t>
                  </a:r>
                </a:p>
                <a:p>
                  <a:pPr>
                    <a:lnSpc>
                      <a:spcPct val="150000"/>
                    </a:lnSpc>
                    <a:buFont typeface="Wingdings" pitchFamily="2" charset="2"/>
                    <a:buChar char="§"/>
                    <a:defRPr/>
                  </a:pPr>
                  <a:endParaRPr lang="en-US" sz="1400" b="1" i="1" dirty="0">
                    <a:solidFill>
                      <a:schemeClr val="tx1"/>
                    </a:solidFill>
                  </a:endParaRPr>
                </a:p>
                <a:p>
                  <a:pPr>
                    <a:lnSpc>
                      <a:spcPct val="150000"/>
                    </a:lnSpc>
                    <a:defRPr/>
                  </a:pPr>
                  <a:endParaRPr lang="en-US" sz="1400" b="1" i="1" dirty="0">
                    <a:solidFill>
                      <a:schemeClr val="tx1"/>
                    </a:solidFill>
                  </a:endParaRPr>
                </a:p>
                <a:p>
                  <a:pPr>
                    <a:lnSpc>
                      <a:spcPct val="150000"/>
                    </a:lnSpc>
                    <a:defRPr/>
                  </a:pPr>
                  <a:endParaRPr lang="en-US" sz="1400" b="1" i="1" dirty="0">
                    <a:solidFill>
                      <a:schemeClr val="tx1"/>
                    </a:solidFill>
                  </a:endParaRPr>
                </a:p>
              </p:txBody>
            </p:sp>
            <p:sp>
              <p:nvSpPr>
                <p:cNvPr id="19" name="Rectangle 18">
                  <a:extLst>
                    <a:ext uri="{FF2B5EF4-FFF2-40B4-BE49-F238E27FC236}">
                      <a16:creationId xmlns:a16="http://schemas.microsoft.com/office/drawing/2014/main" id="{840A819C-A549-4F1D-A90B-D3AB01975105}"/>
                    </a:ext>
                  </a:extLst>
                </p:cNvPr>
                <p:cNvSpPr/>
                <p:nvPr/>
              </p:nvSpPr>
              <p:spPr>
                <a:xfrm>
                  <a:off x="735189" y="1549497"/>
                  <a:ext cx="2272187" cy="402517"/>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Development Phase</a:t>
                  </a:r>
                </a:p>
              </p:txBody>
            </p:sp>
            <p:sp>
              <p:nvSpPr>
                <p:cNvPr id="20" name="Rectangle 19">
                  <a:extLst>
                    <a:ext uri="{FF2B5EF4-FFF2-40B4-BE49-F238E27FC236}">
                      <a16:creationId xmlns:a16="http://schemas.microsoft.com/office/drawing/2014/main" id="{86DC35C0-6575-4C59-9BF8-5A15CFA1738A}"/>
                    </a:ext>
                  </a:extLst>
                </p:cNvPr>
                <p:cNvSpPr/>
                <p:nvPr/>
              </p:nvSpPr>
              <p:spPr>
                <a:xfrm>
                  <a:off x="3515094" y="1549497"/>
                  <a:ext cx="2360989" cy="402517"/>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Procurement Phase</a:t>
                  </a:r>
                </a:p>
              </p:txBody>
            </p:sp>
            <p:sp>
              <p:nvSpPr>
                <p:cNvPr id="21" name="Rectangle 20">
                  <a:extLst>
                    <a:ext uri="{FF2B5EF4-FFF2-40B4-BE49-F238E27FC236}">
                      <a16:creationId xmlns:a16="http://schemas.microsoft.com/office/drawing/2014/main" id="{FBF08DF6-1B7E-428F-9335-5DC5837574AA}"/>
                    </a:ext>
                  </a:extLst>
                </p:cNvPr>
                <p:cNvSpPr/>
                <p:nvPr/>
              </p:nvSpPr>
              <p:spPr>
                <a:xfrm>
                  <a:off x="6480326" y="1549497"/>
                  <a:ext cx="2474887" cy="402517"/>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Implementation  Phase</a:t>
                  </a:r>
                </a:p>
              </p:txBody>
            </p:sp>
            <p:sp>
              <p:nvSpPr>
                <p:cNvPr id="22" name="Right Arrow 21">
                  <a:extLst>
                    <a:ext uri="{FF2B5EF4-FFF2-40B4-BE49-F238E27FC236}">
                      <a16:creationId xmlns:a16="http://schemas.microsoft.com/office/drawing/2014/main" id="{13DFBC68-605D-469A-8368-4C0CF8314AB7}"/>
                    </a:ext>
                  </a:extLst>
                </p:cNvPr>
                <p:cNvSpPr/>
                <p:nvPr/>
              </p:nvSpPr>
              <p:spPr>
                <a:xfrm>
                  <a:off x="3107761" y="1482782"/>
                  <a:ext cx="305017" cy="3669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ight Arrow 22">
                  <a:extLst>
                    <a:ext uri="{FF2B5EF4-FFF2-40B4-BE49-F238E27FC236}">
                      <a16:creationId xmlns:a16="http://schemas.microsoft.com/office/drawing/2014/main" id="{AA029C54-4CC7-4455-B70B-9FCE3FBDC039}"/>
                    </a:ext>
                  </a:extLst>
                </p:cNvPr>
                <p:cNvSpPr/>
                <p:nvPr/>
              </p:nvSpPr>
              <p:spPr>
                <a:xfrm>
                  <a:off x="6138630" y="1482782"/>
                  <a:ext cx="305017" cy="3669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Down Arrow 23">
                  <a:extLst>
                    <a:ext uri="{FF2B5EF4-FFF2-40B4-BE49-F238E27FC236}">
                      <a16:creationId xmlns:a16="http://schemas.microsoft.com/office/drawing/2014/main" id="{0234C8D8-0891-4D36-8EDD-2AFDEAF43083}"/>
                    </a:ext>
                  </a:extLst>
                </p:cNvPr>
                <p:cNvSpPr/>
                <p:nvPr/>
              </p:nvSpPr>
              <p:spPr>
                <a:xfrm flipV="1">
                  <a:off x="1296962" y="2012058"/>
                  <a:ext cx="420847" cy="622677"/>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Down Arrow 24">
                  <a:extLst>
                    <a:ext uri="{FF2B5EF4-FFF2-40B4-BE49-F238E27FC236}">
                      <a16:creationId xmlns:a16="http://schemas.microsoft.com/office/drawing/2014/main" id="{2CE6C9B3-2F90-40CF-AF1E-1115607F4142}"/>
                    </a:ext>
                  </a:extLst>
                </p:cNvPr>
                <p:cNvSpPr/>
                <p:nvPr/>
              </p:nvSpPr>
              <p:spPr>
                <a:xfrm flipV="1">
                  <a:off x="4266055" y="2012058"/>
                  <a:ext cx="422777" cy="622677"/>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Down Arrow 25">
                  <a:extLst>
                    <a:ext uri="{FF2B5EF4-FFF2-40B4-BE49-F238E27FC236}">
                      <a16:creationId xmlns:a16="http://schemas.microsoft.com/office/drawing/2014/main" id="{1A08420D-B907-4FC5-9464-232648F407A0}"/>
                    </a:ext>
                  </a:extLst>
                </p:cNvPr>
                <p:cNvSpPr/>
                <p:nvPr/>
              </p:nvSpPr>
              <p:spPr>
                <a:xfrm flipV="1">
                  <a:off x="7316228" y="2012058"/>
                  <a:ext cx="420847" cy="622677"/>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a:extLst>
                    <a:ext uri="{FF2B5EF4-FFF2-40B4-BE49-F238E27FC236}">
                      <a16:creationId xmlns:a16="http://schemas.microsoft.com/office/drawing/2014/main" id="{9548D442-433C-4FC9-9A40-E84ECE99C35B}"/>
                    </a:ext>
                  </a:extLst>
                </p:cNvPr>
                <p:cNvSpPr/>
                <p:nvPr/>
              </p:nvSpPr>
              <p:spPr>
                <a:xfrm>
                  <a:off x="457199" y="2674764"/>
                  <a:ext cx="2428556" cy="3464754"/>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Needs Analysis</a:t>
                  </a:r>
                </a:p>
                <a:p>
                  <a:pPr>
                    <a:lnSpc>
                      <a:spcPct val="150000"/>
                    </a:lnSpc>
                    <a:buFont typeface="Wingdings" pitchFamily="2" charset="2"/>
                    <a:buChar char="§"/>
                    <a:defRPr/>
                  </a:pPr>
                  <a:r>
                    <a:rPr lang="en-US" sz="1200" b="1" i="1" dirty="0">
                      <a:solidFill>
                        <a:schemeClr val="tx1"/>
                      </a:solidFill>
                    </a:rPr>
                    <a:t>PPP Options appraisal</a:t>
                  </a:r>
                </a:p>
                <a:p>
                  <a:pPr>
                    <a:lnSpc>
                      <a:spcPct val="150000"/>
                    </a:lnSpc>
                    <a:buFont typeface="Wingdings" pitchFamily="2" charset="2"/>
                    <a:buChar char="§"/>
                    <a:defRPr/>
                  </a:pPr>
                  <a:r>
                    <a:rPr lang="en-US" sz="1200" b="1" i="1" dirty="0">
                      <a:solidFill>
                        <a:schemeClr val="tx1"/>
                      </a:solidFill>
                    </a:rPr>
                    <a:t>Value for Money</a:t>
                  </a:r>
                </a:p>
                <a:p>
                  <a:pPr>
                    <a:lnSpc>
                      <a:spcPct val="150000"/>
                    </a:lnSpc>
                    <a:buFont typeface="Wingdings" pitchFamily="2" charset="2"/>
                    <a:buChar char="§"/>
                    <a:defRPr/>
                  </a:pPr>
                  <a:r>
                    <a:rPr lang="en-US" sz="1200" b="1" i="1" dirty="0">
                      <a:solidFill>
                        <a:schemeClr val="tx1"/>
                      </a:solidFill>
                    </a:rPr>
                    <a:t>Affordability</a:t>
                  </a:r>
                </a:p>
                <a:p>
                  <a:pPr>
                    <a:lnSpc>
                      <a:spcPct val="150000"/>
                    </a:lnSpc>
                    <a:buFont typeface="Wingdings" pitchFamily="2" charset="2"/>
                    <a:buChar char="§"/>
                    <a:defRPr/>
                  </a:pPr>
                  <a:r>
                    <a:rPr lang="en-US" sz="1200" b="1" i="1" dirty="0">
                      <a:solidFill>
                        <a:schemeClr val="tx1"/>
                      </a:solidFill>
                    </a:rPr>
                    <a:t>Sustainability</a:t>
                  </a:r>
                </a:p>
                <a:p>
                  <a:pPr>
                    <a:lnSpc>
                      <a:spcPct val="150000"/>
                    </a:lnSpc>
                    <a:buFont typeface="Wingdings" pitchFamily="2" charset="2"/>
                    <a:buChar char="§"/>
                    <a:defRPr/>
                  </a:pPr>
                  <a:r>
                    <a:rPr lang="en-US" sz="1200" b="1" i="1" dirty="0">
                      <a:solidFill>
                        <a:schemeClr val="tx1"/>
                      </a:solidFill>
                    </a:rPr>
                    <a:t>Prelim Risk Matrix</a:t>
                  </a:r>
                </a:p>
                <a:p>
                  <a:pPr>
                    <a:lnSpc>
                      <a:spcPct val="150000"/>
                    </a:lnSpc>
                    <a:buFont typeface="Wingdings" pitchFamily="2" charset="2"/>
                    <a:buChar char="§"/>
                    <a:defRPr/>
                  </a:pPr>
                  <a:r>
                    <a:rPr lang="en-US" sz="1200" b="1" i="1" dirty="0">
                      <a:solidFill>
                        <a:schemeClr val="tx1"/>
                      </a:solidFill>
                    </a:rPr>
                    <a:t>Viability/Bankability</a:t>
                  </a:r>
                </a:p>
                <a:p>
                  <a:pPr>
                    <a:lnSpc>
                      <a:spcPct val="150000"/>
                    </a:lnSpc>
                    <a:buFont typeface="Wingdings" pitchFamily="2" charset="2"/>
                    <a:buChar char="§"/>
                    <a:defRPr/>
                  </a:pPr>
                  <a:r>
                    <a:rPr lang="en-US" sz="1200" b="1" i="1" dirty="0">
                      <a:solidFill>
                        <a:schemeClr val="tx1"/>
                      </a:solidFill>
                    </a:rPr>
                    <a:t>VGF assessment</a:t>
                  </a:r>
                </a:p>
                <a:p>
                  <a:pPr>
                    <a:lnSpc>
                      <a:spcPct val="150000"/>
                    </a:lnSpc>
                    <a:buFont typeface="Wingdings" pitchFamily="2" charset="2"/>
                    <a:buChar char="§"/>
                    <a:defRPr/>
                  </a:pPr>
                  <a:r>
                    <a:rPr lang="en-US" sz="1200" b="1" i="1" dirty="0">
                      <a:solidFill>
                        <a:srgbClr val="C00000"/>
                      </a:solidFill>
                    </a:rPr>
                    <a:t>OBC approval</a:t>
                  </a:r>
                </a:p>
                <a:p>
                  <a:pPr>
                    <a:lnSpc>
                      <a:spcPct val="150000"/>
                    </a:lnSpc>
                    <a:buFont typeface="Wingdings" pitchFamily="2" charset="2"/>
                    <a:buChar char="§"/>
                    <a:defRPr/>
                  </a:pPr>
                  <a:endParaRPr lang="en-US" sz="1200" b="1" i="1" dirty="0">
                    <a:solidFill>
                      <a:schemeClr val="tx1"/>
                    </a:solidFill>
                  </a:endParaRPr>
                </a:p>
                <a:p>
                  <a:pPr>
                    <a:lnSpc>
                      <a:spcPct val="150000"/>
                    </a:lnSpc>
                    <a:defRPr/>
                  </a:pPr>
                  <a:endParaRPr lang="en-US" sz="1200" b="1" i="1" dirty="0">
                    <a:solidFill>
                      <a:schemeClr val="tx1"/>
                    </a:solidFill>
                  </a:endParaRPr>
                </a:p>
                <a:p>
                  <a:pPr>
                    <a:lnSpc>
                      <a:spcPct val="150000"/>
                    </a:lnSpc>
                    <a:defRPr/>
                  </a:pPr>
                  <a:endParaRPr lang="en-US" sz="1200" b="1" i="1" dirty="0">
                    <a:solidFill>
                      <a:schemeClr val="tx1"/>
                    </a:solidFill>
                  </a:endParaRPr>
                </a:p>
              </p:txBody>
            </p:sp>
            <p:sp>
              <p:nvSpPr>
                <p:cNvPr id="28" name="Rectangle 27">
                  <a:extLst>
                    <a:ext uri="{FF2B5EF4-FFF2-40B4-BE49-F238E27FC236}">
                      <a16:creationId xmlns:a16="http://schemas.microsoft.com/office/drawing/2014/main" id="{60845D00-0C4E-4C4C-9A14-838553C69863}"/>
                    </a:ext>
                  </a:extLst>
                </p:cNvPr>
                <p:cNvSpPr/>
                <p:nvPr/>
              </p:nvSpPr>
              <p:spPr>
                <a:xfrm>
                  <a:off x="3275713" y="2674764"/>
                  <a:ext cx="2428556" cy="3562604"/>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Transaction adviser</a:t>
                  </a:r>
                </a:p>
                <a:p>
                  <a:pPr>
                    <a:lnSpc>
                      <a:spcPct val="150000"/>
                    </a:lnSpc>
                    <a:buFont typeface="Wingdings" pitchFamily="2" charset="2"/>
                    <a:buChar char="§"/>
                    <a:defRPr/>
                  </a:pPr>
                  <a:r>
                    <a:rPr lang="en-US" sz="1200" b="1" i="1" dirty="0">
                      <a:solidFill>
                        <a:schemeClr val="tx1"/>
                      </a:solidFill>
                    </a:rPr>
                    <a:t>EoI and RFP</a:t>
                  </a:r>
                </a:p>
                <a:p>
                  <a:pPr>
                    <a:lnSpc>
                      <a:spcPct val="150000"/>
                    </a:lnSpc>
                    <a:buFont typeface="Wingdings" pitchFamily="2" charset="2"/>
                    <a:buChar char="§"/>
                    <a:defRPr/>
                  </a:pPr>
                  <a:r>
                    <a:rPr lang="en-US" sz="1200" b="1" i="1" dirty="0">
                      <a:solidFill>
                        <a:schemeClr val="tx1"/>
                      </a:solidFill>
                    </a:rPr>
                    <a:t>Bidding </a:t>
                  </a:r>
                </a:p>
                <a:p>
                  <a:pPr>
                    <a:lnSpc>
                      <a:spcPct val="150000"/>
                    </a:lnSpc>
                    <a:buFont typeface="Wingdings" pitchFamily="2" charset="2"/>
                    <a:buChar char="§"/>
                    <a:defRPr/>
                  </a:pPr>
                  <a:r>
                    <a:rPr lang="en-US" sz="1200" b="1" i="1" dirty="0">
                      <a:solidFill>
                        <a:schemeClr val="tx1"/>
                      </a:solidFill>
                    </a:rPr>
                    <a:t>Bidders Conference</a:t>
                  </a:r>
                </a:p>
                <a:p>
                  <a:pPr>
                    <a:lnSpc>
                      <a:spcPct val="150000"/>
                    </a:lnSpc>
                    <a:buFont typeface="Wingdings" pitchFamily="2" charset="2"/>
                    <a:buChar char="§"/>
                    <a:defRPr/>
                  </a:pPr>
                  <a:r>
                    <a:rPr lang="en-US" sz="1200" b="1" i="1" dirty="0">
                      <a:solidFill>
                        <a:schemeClr val="tx1"/>
                      </a:solidFill>
                    </a:rPr>
                    <a:t>Bid Evaluation</a:t>
                  </a:r>
                </a:p>
                <a:p>
                  <a:pPr>
                    <a:lnSpc>
                      <a:spcPct val="150000"/>
                    </a:lnSpc>
                    <a:buFont typeface="Wingdings" pitchFamily="2" charset="2"/>
                    <a:buChar char="§"/>
                    <a:defRPr/>
                  </a:pPr>
                  <a:r>
                    <a:rPr lang="en-US" sz="1200" b="1" i="1" dirty="0">
                      <a:solidFill>
                        <a:schemeClr val="tx1"/>
                      </a:solidFill>
                    </a:rPr>
                    <a:t>Value for Money Test</a:t>
                  </a:r>
                </a:p>
                <a:p>
                  <a:pPr>
                    <a:lnSpc>
                      <a:spcPct val="150000"/>
                    </a:lnSpc>
                    <a:buFont typeface="Wingdings" pitchFamily="2" charset="2"/>
                    <a:buChar char="§"/>
                    <a:defRPr/>
                  </a:pPr>
                  <a:r>
                    <a:rPr lang="en-US" sz="1200" b="1" i="1" dirty="0">
                      <a:solidFill>
                        <a:schemeClr val="tx1"/>
                      </a:solidFill>
                    </a:rPr>
                    <a:t>Preferred Bidder</a:t>
                  </a:r>
                </a:p>
                <a:p>
                  <a:pPr>
                    <a:lnSpc>
                      <a:spcPct val="150000"/>
                    </a:lnSpc>
                    <a:buFont typeface="Wingdings" pitchFamily="2" charset="2"/>
                    <a:buChar char="§"/>
                    <a:defRPr/>
                  </a:pPr>
                  <a:r>
                    <a:rPr lang="en-US" sz="1200" b="1" i="1" dirty="0">
                      <a:solidFill>
                        <a:schemeClr val="tx1"/>
                      </a:solidFill>
                    </a:rPr>
                    <a:t>Full Business Case</a:t>
                  </a:r>
                </a:p>
                <a:p>
                  <a:pPr>
                    <a:lnSpc>
                      <a:spcPct val="150000"/>
                    </a:lnSpc>
                    <a:buFont typeface="Wingdings" pitchFamily="2" charset="2"/>
                    <a:buChar char="§"/>
                    <a:defRPr/>
                  </a:pPr>
                  <a:r>
                    <a:rPr lang="en-US" sz="1200" b="1" i="1" dirty="0">
                      <a:solidFill>
                        <a:srgbClr val="C00000"/>
                      </a:solidFill>
                    </a:rPr>
                    <a:t>FEC Approval</a:t>
                  </a:r>
                </a:p>
                <a:p>
                  <a:pPr>
                    <a:lnSpc>
                      <a:spcPct val="150000"/>
                    </a:lnSpc>
                    <a:defRPr/>
                  </a:pPr>
                  <a:endParaRPr lang="en-US" sz="1200" b="1" i="1" dirty="0">
                    <a:solidFill>
                      <a:schemeClr val="tx1"/>
                    </a:solidFill>
                  </a:endParaRPr>
                </a:p>
              </p:txBody>
            </p:sp>
          </p:grpSp>
          <p:grpSp>
            <p:nvGrpSpPr>
              <p:cNvPr id="79892" name="Group 19">
                <a:extLst>
                  <a:ext uri="{FF2B5EF4-FFF2-40B4-BE49-F238E27FC236}">
                    <a16:creationId xmlns:a16="http://schemas.microsoft.com/office/drawing/2014/main" id="{76D3A2AC-CCFB-404C-956F-25A5BA1A8C48}"/>
                  </a:ext>
                </a:extLst>
              </p:cNvPr>
              <p:cNvGrpSpPr>
                <a:grpSpLocks/>
              </p:cNvGrpSpPr>
              <p:nvPr/>
            </p:nvGrpSpPr>
            <p:grpSpPr bwMode="auto">
              <a:xfrm>
                <a:off x="1563688" y="1920240"/>
                <a:ext cx="5578475" cy="457202"/>
                <a:chOff x="1295927" y="1904968"/>
                <a:chExt cx="6441127" cy="624256"/>
              </a:xfrm>
            </p:grpSpPr>
            <p:sp>
              <p:nvSpPr>
                <p:cNvPr id="37" name="Down Arrow 36">
                  <a:extLst>
                    <a:ext uri="{FF2B5EF4-FFF2-40B4-BE49-F238E27FC236}">
                      <a16:creationId xmlns:a16="http://schemas.microsoft.com/office/drawing/2014/main" id="{C95CA3B1-0C54-4F12-B4B9-206AE3FDDD66}"/>
                    </a:ext>
                  </a:extLst>
                </p:cNvPr>
                <p:cNvSpPr/>
                <p:nvPr/>
              </p:nvSpPr>
              <p:spPr>
                <a:xfrm>
                  <a:off x="1296081" y="1905335"/>
                  <a:ext cx="420847" cy="62490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Down Arrow 37">
                  <a:extLst>
                    <a:ext uri="{FF2B5EF4-FFF2-40B4-BE49-F238E27FC236}">
                      <a16:creationId xmlns:a16="http://schemas.microsoft.com/office/drawing/2014/main" id="{447FC97C-465E-43CE-92CA-9F8C8383DBD3}"/>
                    </a:ext>
                  </a:extLst>
                </p:cNvPr>
                <p:cNvSpPr/>
                <p:nvPr/>
              </p:nvSpPr>
              <p:spPr>
                <a:xfrm>
                  <a:off x="4267105" y="1905335"/>
                  <a:ext cx="420847" cy="62490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Down Arrow 38">
                  <a:extLst>
                    <a:ext uri="{FF2B5EF4-FFF2-40B4-BE49-F238E27FC236}">
                      <a16:creationId xmlns:a16="http://schemas.microsoft.com/office/drawing/2014/main" id="{2CE5F96A-E8EF-45DE-8707-1F52A8A03869}"/>
                    </a:ext>
                  </a:extLst>
                </p:cNvPr>
                <p:cNvSpPr/>
                <p:nvPr/>
              </p:nvSpPr>
              <p:spPr>
                <a:xfrm>
                  <a:off x="7315348" y="1905335"/>
                  <a:ext cx="420847" cy="62490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43" name="Rectangle 42">
              <a:extLst>
                <a:ext uri="{FF2B5EF4-FFF2-40B4-BE49-F238E27FC236}">
                  <a16:creationId xmlns:a16="http://schemas.microsoft.com/office/drawing/2014/main" id="{657A6004-169C-48F9-B7E0-ECB062599D2E}"/>
                </a:ext>
              </a:extLst>
            </p:cNvPr>
            <p:cNvSpPr/>
            <p:nvPr/>
          </p:nvSpPr>
          <p:spPr bwMode="auto">
            <a:xfrm rot="5400000">
              <a:off x="4331595" y="-2725597"/>
              <a:ext cx="475013" cy="72978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800" b="1" dirty="0">
                  <a:solidFill>
                    <a:schemeClr val="tx1"/>
                  </a:solidFill>
                </a:rPr>
                <a:t>ICRC</a:t>
              </a:r>
            </a:p>
          </p:txBody>
        </p:sp>
        <p:sp>
          <p:nvSpPr>
            <p:cNvPr id="44" name="Rectangle 43">
              <a:extLst>
                <a:ext uri="{FF2B5EF4-FFF2-40B4-BE49-F238E27FC236}">
                  <a16:creationId xmlns:a16="http://schemas.microsoft.com/office/drawing/2014/main" id="{3B4CADEB-7496-4B75-80EE-F67B6AA6DD3C}"/>
                </a:ext>
              </a:extLst>
            </p:cNvPr>
            <p:cNvSpPr/>
            <p:nvPr/>
          </p:nvSpPr>
          <p:spPr bwMode="auto">
            <a:xfrm rot="5400000">
              <a:off x="4381499" y="2939637"/>
              <a:ext cx="457200" cy="7543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800" b="1" dirty="0">
                  <a:solidFill>
                    <a:schemeClr val="tx1"/>
                  </a:solidFill>
                </a:rPr>
                <a:t>MDA</a:t>
              </a:r>
            </a:p>
          </p:txBody>
        </p:sp>
        <p:grpSp>
          <p:nvGrpSpPr>
            <p:cNvPr id="79887" name="Group 47">
              <a:extLst>
                <a:ext uri="{FF2B5EF4-FFF2-40B4-BE49-F238E27FC236}">
                  <a16:creationId xmlns:a16="http://schemas.microsoft.com/office/drawing/2014/main" id="{84DD9C8B-04AA-46AA-9A3B-B157359C8D67}"/>
                </a:ext>
              </a:extLst>
            </p:cNvPr>
            <p:cNvGrpSpPr>
              <a:grpSpLocks/>
            </p:cNvGrpSpPr>
            <p:nvPr/>
          </p:nvGrpSpPr>
          <p:grpSpPr bwMode="auto">
            <a:xfrm>
              <a:off x="914400" y="1143000"/>
              <a:ext cx="7299325" cy="1442852"/>
              <a:chOff x="914400" y="1066800"/>
              <a:chExt cx="7299325" cy="1442852"/>
            </a:xfrm>
          </p:grpSpPr>
          <p:sp>
            <p:nvSpPr>
              <p:cNvPr id="45" name="Rectangle 44">
                <a:extLst>
                  <a:ext uri="{FF2B5EF4-FFF2-40B4-BE49-F238E27FC236}">
                    <a16:creationId xmlns:a16="http://schemas.microsoft.com/office/drawing/2014/main" id="{171C03B9-656E-4DF8-AB88-ECFB3489B71F}"/>
                  </a:ext>
                </a:extLst>
              </p:cNvPr>
              <p:cNvSpPr/>
              <p:nvPr/>
            </p:nvSpPr>
            <p:spPr bwMode="auto">
              <a:xfrm>
                <a:off x="6019547" y="1067275"/>
                <a:ext cx="2193587" cy="1443058"/>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Take custody and Ensure Compliance with Terms and Conditions of Agreement</a:t>
                </a:r>
              </a:p>
              <a:p>
                <a:pPr>
                  <a:lnSpc>
                    <a:spcPct val="150000"/>
                  </a:lnSpc>
                  <a:buFont typeface="Wingdings" pitchFamily="2" charset="2"/>
                  <a:buChar char="§"/>
                  <a:defRPr/>
                </a:pPr>
                <a:r>
                  <a:rPr lang="en-US" sz="1200" b="1" i="1" dirty="0">
                    <a:solidFill>
                      <a:srgbClr val="C00000"/>
                    </a:solidFill>
                  </a:rPr>
                  <a:t>Contract management</a:t>
                </a:r>
              </a:p>
            </p:txBody>
          </p:sp>
          <p:sp>
            <p:nvSpPr>
              <p:cNvPr id="46" name="Rectangle 45">
                <a:extLst>
                  <a:ext uri="{FF2B5EF4-FFF2-40B4-BE49-F238E27FC236}">
                    <a16:creationId xmlns:a16="http://schemas.microsoft.com/office/drawing/2014/main" id="{B644CB77-998C-4A9C-AF77-8E4E6F3BB6CE}"/>
                  </a:ext>
                </a:extLst>
              </p:cNvPr>
              <p:cNvSpPr/>
              <p:nvPr/>
            </p:nvSpPr>
            <p:spPr bwMode="auto">
              <a:xfrm>
                <a:off x="915109" y="1067275"/>
                <a:ext cx="2193587" cy="1443058"/>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Policy, Regulation, Capacity Building</a:t>
                </a:r>
              </a:p>
              <a:p>
                <a:pPr>
                  <a:lnSpc>
                    <a:spcPct val="150000"/>
                  </a:lnSpc>
                  <a:buFont typeface="Wingdings" pitchFamily="2" charset="2"/>
                  <a:buChar char="§"/>
                  <a:defRPr/>
                </a:pPr>
                <a:r>
                  <a:rPr lang="en-US" sz="1200" b="1" i="1" dirty="0">
                    <a:solidFill>
                      <a:schemeClr val="tx1"/>
                    </a:solidFill>
                  </a:rPr>
                  <a:t>Ensure Bankability</a:t>
                </a:r>
              </a:p>
              <a:p>
                <a:pPr>
                  <a:lnSpc>
                    <a:spcPct val="150000"/>
                  </a:lnSpc>
                  <a:buFont typeface="Wingdings" pitchFamily="2" charset="2"/>
                  <a:buChar char="§"/>
                  <a:defRPr/>
                </a:pPr>
                <a:r>
                  <a:rPr lang="en-US" sz="1200" b="1" i="1" dirty="0">
                    <a:solidFill>
                      <a:srgbClr val="C00000"/>
                    </a:solidFill>
                  </a:rPr>
                  <a:t>Recommend OBC Approval</a:t>
                </a:r>
              </a:p>
              <a:p>
                <a:pPr>
                  <a:lnSpc>
                    <a:spcPct val="150000"/>
                  </a:lnSpc>
                  <a:buFont typeface="Wingdings" pitchFamily="2" charset="2"/>
                  <a:buChar char="§"/>
                  <a:defRPr/>
                </a:pPr>
                <a:endParaRPr lang="en-US" sz="1200" b="1" i="1" dirty="0">
                  <a:solidFill>
                    <a:schemeClr val="tx1"/>
                  </a:solidFill>
                </a:endParaRPr>
              </a:p>
              <a:p>
                <a:pPr>
                  <a:lnSpc>
                    <a:spcPct val="150000"/>
                  </a:lnSpc>
                  <a:defRPr/>
                </a:pPr>
                <a:endParaRPr lang="en-US" sz="1200" b="1" i="1" dirty="0">
                  <a:solidFill>
                    <a:schemeClr val="tx1"/>
                  </a:solidFill>
                </a:endParaRPr>
              </a:p>
              <a:p>
                <a:pPr>
                  <a:lnSpc>
                    <a:spcPct val="150000"/>
                  </a:lnSpc>
                  <a:defRPr/>
                </a:pPr>
                <a:endParaRPr lang="en-US" sz="1200" b="1" i="1" dirty="0">
                  <a:solidFill>
                    <a:schemeClr val="tx1"/>
                  </a:solidFill>
                </a:endParaRPr>
              </a:p>
            </p:txBody>
          </p:sp>
          <p:sp>
            <p:nvSpPr>
              <p:cNvPr id="47" name="Rectangle 46">
                <a:extLst>
                  <a:ext uri="{FF2B5EF4-FFF2-40B4-BE49-F238E27FC236}">
                    <a16:creationId xmlns:a16="http://schemas.microsoft.com/office/drawing/2014/main" id="{423B1121-F29D-4FCE-819E-05734F28623F}"/>
                  </a:ext>
                </a:extLst>
              </p:cNvPr>
              <p:cNvSpPr/>
              <p:nvPr/>
            </p:nvSpPr>
            <p:spPr bwMode="auto">
              <a:xfrm>
                <a:off x="3352800" y="1067275"/>
                <a:ext cx="2193587" cy="1443058"/>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Ensure VFM and Appropriate Risk Sharing</a:t>
                </a:r>
              </a:p>
              <a:p>
                <a:pPr>
                  <a:lnSpc>
                    <a:spcPct val="150000"/>
                  </a:lnSpc>
                  <a:buFont typeface="Wingdings" pitchFamily="2" charset="2"/>
                  <a:buChar char="§"/>
                  <a:defRPr/>
                </a:pPr>
                <a:r>
                  <a:rPr lang="en-US" sz="1200" b="1" i="1" dirty="0">
                    <a:solidFill>
                      <a:schemeClr val="tx1"/>
                    </a:solidFill>
                  </a:rPr>
                  <a:t>Create a Robust PPP Market Interface</a:t>
                </a:r>
              </a:p>
              <a:p>
                <a:pPr>
                  <a:lnSpc>
                    <a:spcPct val="150000"/>
                  </a:lnSpc>
                  <a:buFont typeface="Wingdings" pitchFamily="2" charset="2"/>
                  <a:buChar char="§"/>
                  <a:defRPr/>
                </a:pPr>
                <a:r>
                  <a:rPr lang="en-US" sz="1200" b="1" i="1" dirty="0">
                    <a:solidFill>
                      <a:srgbClr val="C00000"/>
                    </a:solidFill>
                  </a:rPr>
                  <a:t> </a:t>
                </a:r>
                <a:r>
                  <a:rPr lang="en-US" sz="1100" b="1" i="1" dirty="0">
                    <a:solidFill>
                      <a:srgbClr val="C00000"/>
                    </a:solidFill>
                  </a:rPr>
                  <a:t>Recommend FEC Approval</a:t>
                </a:r>
              </a:p>
              <a:p>
                <a:pPr>
                  <a:lnSpc>
                    <a:spcPct val="150000"/>
                  </a:lnSpc>
                  <a:defRPr/>
                </a:pPr>
                <a:endParaRPr lang="en-US" sz="1200" b="1" i="1" dirty="0">
                  <a:solidFill>
                    <a:schemeClr val="tx1"/>
                  </a:solidFill>
                </a:endParaRPr>
              </a:p>
            </p:txBody>
          </p:sp>
        </p:grpSp>
      </p:grpSp>
      <p:sp>
        <p:nvSpPr>
          <p:cNvPr id="31" name="Rectangle 30">
            <a:extLst>
              <a:ext uri="{FF2B5EF4-FFF2-40B4-BE49-F238E27FC236}">
                <a16:creationId xmlns:a16="http://schemas.microsoft.com/office/drawing/2014/main" id="{37EAE396-9805-4223-9432-8350E0ABA9B7}"/>
              </a:ext>
            </a:extLst>
          </p:cNvPr>
          <p:cNvSpPr/>
          <p:nvPr/>
        </p:nvSpPr>
        <p:spPr bwMode="auto">
          <a:xfrm>
            <a:off x="1905000" y="3048000"/>
            <a:ext cx="1447800" cy="3048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Preliminaries</a:t>
            </a:r>
          </a:p>
        </p:txBody>
      </p:sp>
      <p:sp>
        <p:nvSpPr>
          <p:cNvPr id="32" name="Down Arrow 31">
            <a:extLst>
              <a:ext uri="{FF2B5EF4-FFF2-40B4-BE49-F238E27FC236}">
                <a16:creationId xmlns:a16="http://schemas.microsoft.com/office/drawing/2014/main" id="{A09784BD-520A-4BE8-9F30-890198DD0A9E}"/>
              </a:ext>
            </a:extLst>
          </p:cNvPr>
          <p:cNvSpPr/>
          <p:nvPr/>
        </p:nvSpPr>
        <p:spPr bwMode="auto">
          <a:xfrm>
            <a:off x="2590800" y="3352800"/>
            <a:ext cx="304800" cy="3810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a:extLst>
              <a:ext uri="{FF2B5EF4-FFF2-40B4-BE49-F238E27FC236}">
                <a16:creationId xmlns:a16="http://schemas.microsoft.com/office/drawing/2014/main" id="{F76098C2-22D8-47C6-A7E1-FF3C0ECFDC12}"/>
              </a:ext>
            </a:extLst>
          </p:cNvPr>
          <p:cNvSpPr/>
          <p:nvPr/>
        </p:nvSpPr>
        <p:spPr bwMode="auto">
          <a:xfrm>
            <a:off x="1981200" y="3810000"/>
            <a:ext cx="1447800" cy="228600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400" b="1" i="1" dirty="0">
                <a:solidFill>
                  <a:schemeClr val="tx1"/>
                </a:solidFill>
              </a:rPr>
              <a:t> </a:t>
            </a:r>
            <a:r>
              <a:rPr lang="en-US" sz="1200" b="1" i="1" dirty="0">
                <a:solidFill>
                  <a:schemeClr val="tx1"/>
                </a:solidFill>
              </a:rPr>
              <a:t>Identification</a:t>
            </a:r>
          </a:p>
          <a:p>
            <a:pPr>
              <a:lnSpc>
                <a:spcPct val="150000"/>
              </a:lnSpc>
              <a:buFont typeface="Wingdings" pitchFamily="2" charset="2"/>
              <a:buChar char="§"/>
              <a:defRPr/>
            </a:pPr>
            <a:r>
              <a:rPr lang="en-US" sz="1200" b="1" i="1" dirty="0">
                <a:solidFill>
                  <a:schemeClr val="tx1"/>
                </a:solidFill>
              </a:rPr>
              <a:t>Prioritization</a:t>
            </a:r>
          </a:p>
          <a:p>
            <a:pPr>
              <a:lnSpc>
                <a:spcPct val="150000"/>
              </a:lnSpc>
              <a:buFont typeface="Wingdings" pitchFamily="2" charset="2"/>
              <a:buChar char="§"/>
              <a:defRPr/>
            </a:pPr>
            <a:r>
              <a:rPr lang="en-US" sz="1200" b="1" i="1" dirty="0">
                <a:solidFill>
                  <a:schemeClr val="tx1"/>
                </a:solidFill>
              </a:rPr>
              <a:t>Selection</a:t>
            </a:r>
          </a:p>
          <a:p>
            <a:pPr>
              <a:lnSpc>
                <a:spcPct val="150000"/>
              </a:lnSpc>
              <a:buFont typeface="Wingdings" pitchFamily="2" charset="2"/>
              <a:buChar char="§"/>
              <a:defRPr/>
            </a:pPr>
            <a:endParaRPr lang="en-US" sz="1200" b="1" i="1" dirty="0">
              <a:solidFill>
                <a:schemeClr val="tx1"/>
              </a:solidFill>
            </a:endParaRPr>
          </a:p>
          <a:p>
            <a:pPr>
              <a:lnSpc>
                <a:spcPct val="150000"/>
              </a:lnSpc>
              <a:buFont typeface="Wingdings" pitchFamily="2" charset="2"/>
              <a:buChar char="§"/>
              <a:defRPr/>
            </a:pPr>
            <a:r>
              <a:rPr lang="en-US" sz="1200" b="1" i="1" dirty="0">
                <a:solidFill>
                  <a:schemeClr val="tx1"/>
                </a:solidFill>
              </a:rPr>
              <a:t>MDA; NPC; BOF; MoF</a:t>
            </a:r>
          </a:p>
        </p:txBody>
      </p:sp>
      <p:cxnSp>
        <p:nvCxnSpPr>
          <p:cNvPr id="35" name="Straight Connector 34">
            <a:extLst>
              <a:ext uri="{FF2B5EF4-FFF2-40B4-BE49-F238E27FC236}">
                <a16:creationId xmlns:a16="http://schemas.microsoft.com/office/drawing/2014/main" id="{1E8908C8-1B5B-4539-933F-86C2404C0718}"/>
              </a:ext>
            </a:extLst>
          </p:cNvPr>
          <p:cNvCxnSpPr/>
          <p:nvPr/>
        </p:nvCxnSpPr>
        <p:spPr>
          <a:xfrm>
            <a:off x="8077200" y="533400"/>
            <a:ext cx="0" cy="5943600"/>
          </a:xfrm>
          <a:prstGeom prst="line">
            <a:avLst/>
          </a:prstGeom>
          <a:ln w="57150">
            <a:prstDash val="dash"/>
          </a:ln>
        </p:spPr>
        <p:style>
          <a:lnRef idx="1">
            <a:schemeClr val="dk1"/>
          </a:lnRef>
          <a:fillRef idx="0">
            <a:schemeClr val="dk1"/>
          </a:fillRef>
          <a:effectRef idx="0">
            <a:schemeClr val="dk1"/>
          </a:effectRef>
          <a:fontRef idx="minor">
            <a:schemeClr val="tx1"/>
          </a:fontRef>
        </p:style>
      </p:cxnSp>
      <p:sp>
        <p:nvSpPr>
          <p:cNvPr id="79880" name="TextBox 52">
            <a:extLst>
              <a:ext uri="{FF2B5EF4-FFF2-40B4-BE49-F238E27FC236}">
                <a16:creationId xmlns:a16="http://schemas.microsoft.com/office/drawing/2014/main" id="{CA4811CB-1015-4957-9AFB-808E9E6D48D2}"/>
              </a:ext>
            </a:extLst>
          </p:cNvPr>
          <p:cNvSpPr txBox="1">
            <a:spLocks noChangeArrowheads="1"/>
          </p:cNvSpPr>
          <p:nvPr/>
        </p:nvSpPr>
        <p:spPr bwMode="auto">
          <a:xfrm>
            <a:off x="6553200" y="45720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Arial" panose="020B0604020202020204" pitchFamily="34" charset="0"/>
              </a:rPr>
              <a:t> </a:t>
            </a:r>
            <a:r>
              <a:rPr lang="en-US" altLang="en-US" sz="1400" b="1">
                <a:solidFill>
                  <a:srgbClr val="FF0000"/>
                </a:solidFill>
                <a:latin typeface="Arial" panose="020B0604020202020204" pitchFamily="34" charset="0"/>
              </a:rPr>
              <a:t>Pre-Contract</a:t>
            </a:r>
          </a:p>
        </p:txBody>
      </p:sp>
      <p:sp>
        <p:nvSpPr>
          <p:cNvPr id="79881" name="TextBox 53">
            <a:extLst>
              <a:ext uri="{FF2B5EF4-FFF2-40B4-BE49-F238E27FC236}">
                <a16:creationId xmlns:a16="http://schemas.microsoft.com/office/drawing/2014/main" id="{8BFC2B04-9C75-41B5-BDC6-3E13668D88A8}"/>
              </a:ext>
            </a:extLst>
          </p:cNvPr>
          <p:cNvSpPr txBox="1">
            <a:spLocks noChangeArrowheads="1"/>
          </p:cNvSpPr>
          <p:nvPr/>
        </p:nvSpPr>
        <p:spPr bwMode="auto">
          <a:xfrm>
            <a:off x="8458200" y="45720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Arial" panose="020B0604020202020204" pitchFamily="34" charset="0"/>
              </a:rPr>
              <a:t> </a:t>
            </a:r>
            <a:r>
              <a:rPr lang="en-US" altLang="en-US" sz="1400" b="1">
                <a:solidFill>
                  <a:srgbClr val="FF0000"/>
                </a:solidFill>
                <a:latin typeface="Arial" panose="020B0604020202020204" pitchFamily="34" charset="0"/>
              </a:rPr>
              <a:t>Post-Contract</a:t>
            </a:r>
          </a:p>
        </p:txBody>
      </p:sp>
      <p:sp>
        <p:nvSpPr>
          <p:cNvPr id="55" name="Right Arrow 54">
            <a:extLst>
              <a:ext uri="{FF2B5EF4-FFF2-40B4-BE49-F238E27FC236}">
                <a16:creationId xmlns:a16="http://schemas.microsoft.com/office/drawing/2014/main" id="{BD3E251B-8BB6-44B5-8E5E-1411D4BE5F37}"/>
              </a:ext>
            </a:extLst>
          </p:cNvPr>
          <p:cNvSpPr/>
          <p:nvPr/>
        </p:nvSpPr>
        <p:spPr bwMode="auto">
          <a:xfrm>
            <a:off x="3429001" y="3048000"/>
            <a:ext cx="252413" cy="26193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ounded Rectangle 4">
            <a:extLst>
              <a:ext uri="{FF2B5EF4-FFF2-40B4-BE49-F238E27FC236}">
                <a16:creationId xmlns:a16="http://schemas.microsoft.com/office/drawing/2014/main" id="{FAE2EC56-19F8-45B0-94F8-9905CB0F5822}"/>
              </a:ext>
            </a:extLst>
          </p:cNvPr>
          <p:cNvSpPr/>
          <p:nvPr/>
        </p:nvSpPr>
        <p:spPr bwMode="auto">
          <a:xfrm>
            <a:off x="1905001" y="0"/>
            <a:ext cx="8653463" cy="48260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en-US" sz="2800" b="1" dirty="0">
                <a:solidFill>
                  <a:schemeClr val="tx1"/>
                </a:solidFill>
              </a:rPr>
              <a:t>ICRC-MDA Interface</a:t>
            </a:r>
            <a:endParaRPr lang="en-US" dirty="0">
              <a:solidFill>
                <a:schemeClr val="tx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C8E0263-0A26-44D7-A0CC-6CE5C576B069}"/>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tLang="en-US" sz="2800">
              <a:latin typeface="Footlight MT Light" panose="0204060206030A020304" pitchFamily="18" charset="0"/>
            </a:endParaRPr>
          </a:p>
          <a:p>
            <a:endParaRPr lang="en-GB" altLang="en-US">
              <a:latin typeface="Footlight MT Light" panose="0204060206030A020304" pitchFamily="18" charset="0"/>
            </a:endParaRPr>
          </a:p>
          <a:p>
            <a:endParaRPr lang="en-GB" altLang="en-US" sz="2800">
              <a:latin typeface="Footlight MT Light" panose="0204060206030A020304" pitchFamily="18" charset="0"/>
            </a:endParaRPr>
          </a:p>
          <a:p>
            <a:endParaRPr lang="en-GB" altLang="en-US">
              <a:latin typeface="Footlight MT Light" panose="0204060206030A020304" pitchFamily="18" charset="0"/>
            </a:endParaRPr>
          </a:p>
          <a:p>
            <a:r>
              <a:rPr lang="en-GB" altLang="en-US" sz="2800" b="1">
                <a:latin typeface="Footlight MT Light" panose="0204060206030A020304" pitchFamily="18" charset="0"/>
              </a:rPr>
              <a:t>PPP Projects Pipeline (Social Infrastructure Sector)</a:t>
            </a:r>
            <a:endParaRPr lang="en-NG" b="1" dirty="0"/>
          </a:p>
        </p:txBody>
      </p:sp>
    </p:spTree>
    <p:extLst>
      <p:ext uri="{BB962C8B-B14F-4D97-AF65-F5344CB8AC3E}">
        <p14:creationId xmlns:p14="http://schemas.microsoft.com/office/powerpoint/2010/main" val="122851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9B568BB-B71B-431B-90D1-45458DCB8FC2}"/>
              </a:ext>
            </a:extLst>
          </p:cNvPr>
          <p:cNvSpPr txBox="1">
            <a:spLocks/>
          </p:cNvSpPr>
          <p:nvPr/>
        </p:nvSpPr>
        <p:spPr>
          <a:xfrm>
            <a:off x="594360" y="1463040"/>
            <a:ext cx="10302240" cy="5181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Rehabilitation, Management and Operation of the National Trade and International Business Centre, Lagos (NTIBC):</a:t>
            </a:r>
          </a:p>
          <a:p>
            <a:pPr algn="just">
              <a:spcAft>
                <a:spcPts val="600"/>
              </a:spcAft>
            </a:pPr>
            <a:r>
              <a:rPr lang="en-US" altLang="en-US" sz="1800" dirty="0">
                <a:latin typeface="Footlight MT Light" panose="0204060206030A020304" pitchFamily="18" charset="0"/>
                <a:cs typeface="Helvetica" panose="020B0604020202020204" pitchFamily="34" charset="0"/>
              </a:rPr>
              <a:t>The development of the NTIBC was conceived against the background of the FGN’s desire to develop one-stop investment hubs in order to sustain economic growth by encouraging export, enterprise and investments.</a:t>
            </a:r>
          </a:p>
          <a:p>
            <a:pPr algn="l">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Establishment of the Mechanic’s Villages (National Automotive Council:</a:t>
            </a:r>
          </a:p>
          <a:p>
            <a:pPr algn="l">
              <a:spcAft>
                <a:spcPts val="600"/>
              </a:spcAft>
            </a:pPr>
            <a:r>
              <a:rPr lang="en-US" altLang="en-US" sz="1800" dirty="0">
                <a:latin typeface="Footlight MT Light" panose="0204060206030A020304" pitchFamily="18" charset="0"/>
                <a:cs typeface="Helvetica" panose="020B0604020202020204" pitchFamily="34" charset="0"/>
              </a:rPr>
              <a:t>The objective for the establishment of the mechanic’s villages is, among other things, to stimulate the growth and development of the mechanic business in a specialized and orderly manner. The project is aimed at developing the automotive value chain via the provision of 6 pilot modern mechanic villages in the nation’s 6 geopolitical zones</a:t>
            </a:r>
          </a:p>
          <a:p>
            <a:pPr algn="l">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Development of 23 Industrial Development Clusters (IDCs) Small and Medium Enterprises Development Agency of Nigeria (SMEDAN) :</a:t>
            </a:r>
          </a:p>
          <a:p>
            <a:pPr algn="l">
              <a:spcAft>
                <a:spcPts val="600"/>
              </a:spcAft>
            </a:pPr>
            <a:r>
              <a:rPr lang="en-US" altLang="en-US" sz="1800" dirty="0">
                <a:latin typeface="Footlight MT Light" panose="0204060206030A020304" pitchFamily="18" charset="0"/>
                <a:cs typeface="Helvetica" panose="020B0604020202020204" pitchFamily="34" charset="0"/>
              </a:rPr>
              <a:t>The objective of the project is to redevelop 23 Industrial Development Centers (IDCs) into Industrial Clusters across Nigeria (in 6 geopolitical zones) using the PPP Model.</a:t>
            </a:r>
          </a:p>
        </p:txBody>
      </p:sp>
    </p:spTree>
    <p:extLst>
      <p:ext uri="{BB962C8B-B14F-4D97-AF65-F5344CB8AC3E}">
        <p14:creationId xmlns:p14="http://schemas.microsoft.com/office/powerpoint/2010/main" val="139291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A9338E-28E0-4522-9CFC-EC78CD0D9C9A}"/>
              </a:ext>
            </a:extLst>
          </p:cNvPr>
          <p:cNvSpPr txBox="1">
            <a:spLocks/>
          </p:cNvSpPr>
          <p:nvPr/>
        </p:nvSpPr>
        <p:spPr>
          <a:xfrm>
            <a:off x="335280" y="1447801"/>
            <a:ext cx="10469880" cy="52882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Federal Ministry of Industry Trade and Investment Abuja Head office Building Project:</a:t>
            </a:r>
          </a:p>
          <a:p>
            <a:pPr algn="just">
              <a:spcAft>
                <a:spcPts val="600"/>
              </a:spcAft>
            </a:pPr>
            <a:r>
              <a:rPr lang="en-US" altLang="en-US" sz="1800" dirty="0">
                <a:latin typeface="Footlight MT Light" panose="0204060206030A020304" pitchFamily="18" charset="0"/>
                <a:cs typeface="Helvetica" panose="020B0604020202020204" pitchFamily="34" charset="0"/>
              </a:rPr>
              <a:t>The Federal Ministry of Industry Trade and Investment is desirous to build their Abuja Head Office through a PPP Procurement method. Project Conceptualization is currently on-going.</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Development of World Class Training Centre of Excellence (National Automotive Council):</a:t>
            </a:r>
          </a:p>
          <a:p>
            <a:pPr algn="just">
              <a:spcAft>
                <a:spcPts val="600"/>
              </a:spcAft>
            </a:pPr>
            <a:r>
              <a:rPr lang="en-US" altLang="en-US" sz="1800" dirty="0">
                <a:latin typeface="Footlight MT Light" panose="0204060206030A020304" pitchFamily="18" charset="0"/>
                <a:cs typeface="Helvetica" panose="020B0604020202020204" pitchFamily="34" charset="0"/>
              </a:rPr>
              <a:t>The National Automotive Design Development Council wishes to develop a World Class Training Centre of Excellence through a PPP.</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Small &amp; Medium Dams (Federal Ministry of Power, Works &amp; Housing):</a:t>
            </a:r>
          </a:p>
          <a:p>
            <a:pPr algn="just">
              <a:spcAft>
                <a:spcPts val="600"/>
              </a:spcAft>
            </a:pPr>
            <a:r>
              <a:rPr lang="en-US" altLang="en-US" sz="1800" dirty="0">
                <a:latin typeface="Footlight MT Light" panose="0204060206030A020304" pitchFamily="18" charset="0"/>
                <a:cs typeface="Helvetica" panose="020B0604020202020204" pitchFamily="34" charset="0"/>
              </a:rPr>
              <a:t>This involves the development of hydroelectric power from small &amp; medium dams across the country to generate about 45MW of off-grid power for the dam environments. The dams involved are </a:t>
            </a:r>
            <a:r>
              <a:rPr lang="en-US" altLang="en-US" sz="1800" dirty="0" err="1">
                <a:latin typeface="Footlight MT Light" panose="0204060206030A020304" pitchFamily="18" charset="0"/>
                <a:cs typeface="Helvetica" panose="020B0604020202020204" pitchFamily="34" charset="0"/>
              </a:rPr>
              <a:t>Ikere</a:t>
            </a:r>
            <a:r>
              <a:rPr lang="en-US" altLang="en-US" sz="1800" dirty="0">
                <a:latin typeface="Footlight MT Light" panose="0204060206030A020304" pitchFamily="18" charset="0"/>
                <a:cs typeface="Helvetica" panose="020B0604020202020204" pitchFamily="34" charset="0"/>
              </a:rPr>
              <a:t> Gorge, </a:t>
            </a:r>
            <a:r>
              <a:rPr lang="en-US" altLang="en-US" sz="1800" dirty="0" err="1">
                <a:latin typeface="Footlight MT Light" panose="0204060206030A020304" pitchFamily="18" charset="0"/>
                <a:cs typeface="Helvetica" panose="020B0604020202020204" pitchFamily="34" charset="0"/>
              </a:rPr>
              <a:t>Bakalori</a:t>
            </a:r>
            <a:r>
              <a:rPr lang="en-US" altLang="en-US" sz="1800" dirty="0">
                <a:latin typeface="Footlight MT Light" panose="0204060206030A020304" pitchFamily="18" charset="0"/>
                <a:cs typeface="Helvetica" panose="020B0604020202020204" pitchFamily="34" charset="0"/>
              </a:rPr>
              <a:t>, </a:t>
            </a:r>
            <a:r>
              <a:rPr lang="en-US" altLang="en-US" sz="1800" dirty="0" err="1">
                <a:latin typeface="Footlight MT Light" panose="0204060206030A020304" pitchFamily="18" charset="0"/>
                <a:cs typeface="Helvetica" panose="020B0604020202020204" pitchFamily="34" charset="0"/>
              </a:rPr>
              <a:t>Doma</a:t>
            </a:r>
            <a:r>
              <a:rPr lang="en-US" altLang="en-US" sz="1800" dirty="0">
                <a:latin typeface="Footlight MT Light" panose="0204060206030A020304" pitchFamily="18" charset="0"/>
                <a:cs typeface="Helvetica" panose="020B0604020202020204" pitchFamily="34" charset="0"/>
              </a:rPr>
              <a:t>, Omi-</a:t>
            </a:r>
            <a:r>
              <a:rPr lang="en-US" altLang="en-US" sz="1800" dirty="0" err="1">
                <a:latin typeface="Footlight MT Light" panose="0204060206030A020304" pitchFamily="18" charset="0"/>
                <a:cs typeface="Helvetica" panose="020B0604020202020204" pitchFamily="34" charset="0"/>
              </a:rPr>
              <a:t>Kampe</a:t>
            </a:r>
            <a:r>
              <a:rPr lang="en-US" altLang="en-US" sz="1800" dirty="0">
                <a:latin typeface="Footlight MT Light" panose="0204060206030A020304" pitchFamily="18" charset="0"/>
                <a:cs typeface="Helvetica" panose="020B0604020202020204" pitchFamily="34" charset="0"/>
              </a:rPr>
              <a:t>, </a:t>
            </a:r>
            <a:r>
              <a:rPr lang="en-US" altLang="en-US" sz="1800" dirty="0" err="1">
                <a:latin typeface="Footlight MT Light" panose="0204060206030A020304" pitchFamily="18" charset="0"/>
                <a:cs typeface="Helvetica" panose="020B0604020202020204" pitchFamily="34" charset="0"/>
              </a:rPr>
              <a:t>Challawa</a:t>
            </a:r>
            <a:r>
              <a:rPr lang="en-US" altLang="en-US" sz="1800" dirty="0">
                <a:latin typeface="Footlight MT Light" panose="0204060206030A020304" pitchFamily="18" charset="0"/>
                <a:cs typeface="Helvetica" panose="020B0604020202020204" pitchFamily="34" charset="0"/>
              </a:rPr>
              <a:t>, </a:t>
            </a:r>
            <a:r>
              <a:rPr lang="en-US" altLang="en-US" sz="1800" dirty="0" err="1">
                <a:latin typeface="Footlight MT Light" panose="0204060206030A020304" pitchFamily="18" charset="0"/>
                <a:cs typeface="Helvetica" panose="020B0604020202020204" pitchFamily="34" charset="0"/>
              </a:rPr>
              <a:t>Tiga</a:t>
            </a:r>
            <a:r>
              <a:rPr lang="en-US" altLang="en-US" sz="1800" dirty="0">
                <a:latin typeface="Footlight MT Light" panose="0204060206030A020304" pitchFamily="18" charset="0"/>
                <a:cs typeface="Helvetica" panose="020B0604020202020204" pitchFamily="34" charset="0"/>
              </a:rPr>
              <a:t>, </a:t>
            </a:r>
            <a:r>
              <a:rPr lang="en-US" altLang="en-US" sz="1800" dirty="0" err="1">
                <a:latin typeface="Footlight MT Light" panose="0204060206030A020304" pitchFamily="18" charset="0"/>
                <a:cs typeface="Helvetica" panose="020B0604020202020204" pitchFamily="34" charset="0"/>
              </a:rPr>
              <a:t>Jibiya</a:t>
            </a:r>
            <a:r>
              <a:rPr lang="en-US" altLang="en-US" sz="1800" dirty="0">
                <a:latin typeface="Footlight MT Light" panose="0204060206030A020304" pitchFamily="18" charset="0"/>
                <a:cs typeface="Helvetica" panose="020B0604020202020204" pitchFamily="34" charset="0"/>
              </a:rPr>
              <a:t> and </a:t>
            </a:r>
            <a:r>
              <a:rPr lang="en-US" altLang="en-US" sz="1800" dirty="0" err="1">
                <a:latin typeface="Footlight MT Light" panose="0204060206030A020304" pitchFamily="18" charset="0"/>
                <a:cs typeface="Helvetica" panose="020B0604020202020204" pitchFamily="34" charset="0"/>
              </a:rPr>
              <a:t>Zobe</a:t>
            </a:r>
            <a:r>
              <a:rPr lang="en-US" altLang="en-US" sz="1800" dirty="0">
                <a:latin typeface="Footlight MT Light" panose="0204060206030A020304" pitchFamily="18" charset="0"/>
                <a:cs typeface="Helvetica" panose="020B0604020202020204" pitchFamily="34" charset="0"/>
              </a:rPr>
              <a:t> dams.</a:t>
            </a:r>
          </a:p>
          <a:p>
            <a:pPr algn="just"/>
            <a:endParaRPr lang="en-US" altLang="en-US" sz="1800" dirty="0">
              <a:latin typeface="Footlight MT Light" panose="0204060206030A020304" pitchFamily="18" charset="0"/>
              <a:cs typeface="Helvetica" panose="020B0604020202020204" pitchFamily="34" charset="0"/>
            </a:endParaRPr>
          </a:p>
          <a:p>
            <a:pPr algn="just"/>
            <a:endParaRPr lang="en-US" altLang="en-US" sz="1800" dirty="0">
              <a:latin typeface="Footlight MT Light" panose="0204060206030A020304" pitchFamily="18" charset="0"/>
              <a:cs typeface="Helvetica" panose="020B0604020202020204" pitchFamily="34" charset="0"/>
            </a:endParaRPr>
          </a:p>
        </p:txBody>
      </p:sp>
    </p:spTree>
    <p:extLst>
      <p:ext uri="{BB962C8B-B14F-4D97-AF65-F5344CB8AC3E}">
        <p14:creationId xmlns:p14="http://schemas.microsoft.com/office/powerpoint/2010/main" val="316336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FE3B29-BB04-4C5D-AB3D-002B0B4B230D}"/>
              </a:ext>
            </a:extLst>
          </p:cNvPr>
          <p:cNvSpPr txBox="1">
            <a:spLocks/>
          </p:cNvSpPr>
          <p:nvPr/>
        </p:nvSpPr>
        <p:spPr>
          <a:xfrm>
            <a:off x="243840" y="1325880"/>
            <a:ext cx="10652760" cy="533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en-US" altLang="en-US" sz="1800" b="1" u="sng" dirty="0" err="1">
                <a:latin typeface="Footlight MT Light" panose="0204060206030A020304" pitchFamily="18" charset="0"/>
                <a:cs typeface="Helvetica" panose="020B0604020202020204" pitchFamily="34" charset="0"/>
              </a:rPr>
              <a:t>Gurara</a:t>
            </a:r>
            <a:r>
              <a:rPr lang="en-US" altLang="en-US" sz="1800" b="1" u="sng" dirty="0">
                <a:latin typeface="Footlight MT Light" panose="0204060206030A020304" pitchFamily="18" charset="0"/>
                <a:cs typeface="Helvetica" panose="020B0604020202020204" pitchFamily="34" charset="0"/>
              </a:rPr>
              <a:t> 1 Multi-Purpose Dam, Kaduna State (Federal Ministry of Water Resources):</a:t>
            </a:r>
          </a:p>
          <a:p>
            <a:pPr algn="just"/>
            <a:r>
              <a:rPr lang="en-US" altLang="en-US" sz="1800" dirty="0">
                <a:latin typeface="Footlight MT Light" panose="0204060206030A020304" pitchFamily="18" charset="0"/>
                <a:cs typeface="Helvetica" panose="020B0604020202020204" pitchFamily="34" charset="0"/>
              </a:rPr>
              <a:t>This involves the Operations and Maintenance of 30MW hydroelectric power from </a:t>
            </a:r>
            <a:r>
              <a:rPr lang="en-US" altLang="en-US" sz="1800" dirty="0" err="1">
                <a:latin typeface="Footlight MT Light" panose="0204060206030A020304" pitchFamily="18" charset="0"/>
                <a:cs typeface="Helvetica" panose="020B0604020202020204" pitchFamily="34" charset="0"/>
              </a:rPr>
              <a:t>Gurara</a:t>
            </a:r>
            <a:r>
              <a:rPr lang="en-US" altLang="en-US" sz="1800" dirty="0">
                <a:latin typeface="Footlight MT Light" panose="0204060206030A020304" pitchFamily="18" charset="0"/>
                <a:cs typeface="Helvetica" panose="020B0604020202020204" pitchFamily="34" charset="0"/>
              </a:rPr>
              <a:t> 1 multi-purpose dam, Kaduna State. The construction has been completed, while the evacuation facilities are at advanced stage.</a:t>
            </a:r>
          </a:p>
          <a:p>
            <a:pPr algn="just">
              <a:buFont typeface="Wingdings" panose="05000000000000000000" pitchFamily="2" charset="2"/>
              <a:buChar char="q"/>
            </a:pPr>
            <a:r>
              <a:rPr lang="en-US" altLang="en-US" sz="1800" b="1" u="sng" dirty="0" err="1">
                <a:latin typeface="Footlight MT Light" panose="0204060206030A020304" pitchFamily="18" charset="0"/>
                <a:cs typeface="Helvetica" panose="020B0604020202020204" pitchFamily="34" charset="0"/>
              </a:rPr>
              <a:t>Gurara</a:t>
            </a:r>
            <a:r>
              <a:rPr lang="en-US" altLang="en-US" sz="1800" b="1" u="sng" dirty="0">
                <a:latin typeface="Footlight MT Light" panose="0204060206030A020304" pitchFamily="18" charset="0"/>
                <a:cs typeface="Helvetica" panose="020B0604020202020204" pitchFamily="34" charset="0"/>
              </a:rPr>
              <a:t> 2 Greenfield Multi-Purpose Dam (Federal Ministry of Water Resources):</a:t>
            </a:r>
          </a:p>
          <a:p>
            <a:pPr algn="just"/>
            <a:r>
              <a:rPr lang="en-US" altLang="en-US" sz="1800" dirty="0">
                <a:latin typeface="Footlight MT Light" panose="0204060206030A020304" pitchFamily="18" charset="0"/>
                <a:cs typeface="Helvetica" panose="020B0604020202020204" pitchFamily="34" charset="0"/>
              </a:rPr>
              <a:t>The Concession of the </a:t>
            </a:r>
            <a:r>
              <a:rPr lang="en-US" altLang="en-US" sz="1800" dirty="0" err="1">
                <a:latin typeface="Footlight MT Light" panose="0204060206030A020304" pitchFamily="18" charset="0"/>
                <a:cs typeface="Helvetica" panose="020B0604020202020204" pitchFamily="34" charset="0"/>
              </a:rPr>
              <a:t>Gurara</a:t>
            </a:r>
            <a:r>
              <a:rPr lang="en-US" altLang="en-US" sz="1800" dirty="0">
                <a:latin typeface="Footlight MT Light" panose="0204060206030A020304" pitchFamily="18" charset="0"/>
                <a:cs typeface="Helvetica" panose="020B0604020202020204" pitchFamily="34" charset="0"/>
              </a:rPr>
              <a:t> 2 Greenfield multi-purpose Dam, Niger State includes 300MW of hydropower components of the dam.</a:t>
            </a:r>
          </a:p>
          <a:p>
            <a:pPr algn="jus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Other PPP Projects (Federal Ministry of Water Resources): </a:t>
            </a:r>
          </a:p>
          <a:p>
            <a:pPr marL="800100" lvl="1" indent="-400050" algn="jus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Development of </a:t>
            </a:r>
            <a:r>
              <a:rPr lang="en-US" altLang="en-US" sz="1800" dirty="0" err="1">
                <a:latin typeface="Footlight MT Light" panose="0204060206030A020304" pitchFamily="18" charset="0"/>
                <a:cs typeface="Helvetica" panose="020B0604020202020204" pitchFamily="34" charset="0"/>
              </a:rPr>
              <a:t>Tede</a:t>
            </a:r>
            <a:r>
              <a:rPr lang="en-US" altLang="en-US" sz="1800" dirty="0">
                <a:latin typeface="Footlight MT Light" panose="0204060206030A020304" pitchFamily="18" charset="0"/>
                <a:cs typeface="Helvetica" panose="020B0604020202020204" pitchFamily="34" charset="0"/>
              </a:rPr>
              <a:t> Dam for Hydro power and other purposes.</a:t>
            </a:r>
          </a:p>
          <a:p>
            <a:pPr marL="800100" lvl="1" indent="-400050" algn="jus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Concession of </a:t>
            </a:r>
            <a:r>
              <a:rPr lang="en-US" altLang="en-US" sz="1800" dirty="0" err="1">
                <a:latin typeface="Footlight MT Light" panose="0204060206030A020304" pitchFamily="18" charset="0"/>
                <a:cs typeface="Helvetica" panose="020B0604020202020204" pitchFamily="34" charset="0"/>
              </a:rPr>
              <a:t>Oturkpo</a:t>
            </a:r>
            <a:r>
              <a:rPr lang="en-US" altLang="en-US" sz="1800" dirty="0">
                <a:latin typeface="Footlight MT Light" panose="0204060206030A020304" pitchFamily="18" charset="0"/>
                <a:cs typeface="Helvetica" panose="020B0604020202020204" pitchFamily="34" charset="0"/>
              </a:rPr>
              <a:t> Dam for Hydro Power and other purposes.</a:t>
            </a:r>
          </a:p>
          <a:p>
            <a:pPr marL="800100" lvl="1" indent="-400050" algn="jus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Development of </a:t>
            </a:r>
            <a:r>
              <a:rPr lang="en-US" altLang="en-US" sz="1800" dirty="0" err="1">
                <a:latin typeface="Footlight MT Light" panose="0204060206030A020304" pitchFamily="18" charset="0"/>
                <a:cs typeface="Helvetica" panose="020B0604020202020204" pitchFamily="34" charset="0"/>
              </a:rPr>
              <a:t>Dasin</a:t>
            </a:r>
            <a:r>
              <a:rPr lang="en-US" altLang="en-US" sz="1800" dirty="0">
                <a:latin typeface="Footlight MT Light" panose="0204060206030A020304" pitchFamily="18" charset="0"/>
                <a:cs typeface="Helvetica" panose="020B0604020202020204" pitchFamily="34" charset="0"/>
              </a:rPr>
              <a:t> Hausa Dam for Hydro power and other purposes.</a:t>
            </a:r>
          </a:p>
          <a:p>
            <a:pPr algn="jus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24 Silo Storage Complexes (Federal Ministry of Agriculture and Rural Development ):</a:t>
            </a:r>
          </a:p>
          <a:p>
            <a:pPr algn="just"/>
            <a:r>
              <a:rPr lang="en-US" altLang="en-US" sz="1800" dirty="0">
                <a:latin typeface="Footlight MT Light" panose="0204060206030A020304" pitchFamily="18" charset="0"/>
                <a:cs typeface="Helvetica" panose="020B0604020202020204" pitchFamily="34" charset="0"/>
              </a:rPr>
              <a:t>This will involve the Concession and leasing of grain storage facilities (24 silos across the country), to optimally operate and maintain the silos for an agreed period of time.</a:t>
            </a:r>
          </a:p>
          <a:p>
            <a:pPr algn="just"/>
            <a:endParaRPr lang="en-US" altLang="en-US" sz="1800" dirty="0">
              <a:latin typeface="Footlight MT Light" panose="0204060206030A020304" pitchFamily="18" charset="0"/>
              <a:cs typeface="Helvetica" panose="020B0604020202020204" pitchFamily="34" charset="0"/>
            </a:endParaRPr>
          </a:p>
          <a:p>
            <a:pPr algn="just"/>
            <a:endParaRPr lang="en-US" altLang="en-NG" dirty="0"/>
          </a:p>
        </p:txBody>
      </p:sp>
    </p:spTree>
    <p:extLst>
      <p:ext uri="{BB962C8B-B14F-4D97-AF65-F5344CB8AC3E}">
        <p14:creationId xmlns:p14="http://schemas.microsoft.com/office/powerpoint/2010/main" val="236162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A0D71A4-4A72-41F2-9F6D-9E1269AE59B5}"/>
              </a:ext>
            </a:extLst>
          </p:cNvPr>
          <p:cNvSpPr txBox="1">
            <a:spLocks/>
          </p:cNvSpPr>
          <p:nvPr/>
        </p:nvSpPr>
        <p:spPr>
          <a:xfrm>
            <a:off x="259080" y="1447800"/>
            <a:ext cx="10698480" cy="5181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Correctional facilities in three (3) locations in Nigeria (Nigerian Prisons Services):</a:t>
            </a:r>
          </a:p>
          <a:p>
            <a:pPr algn="just">
              <a:spcAft>
                <a:spcPts val="600"/>
              </a:spcAft>
            </a:pPr>
            <a:r>
              <a:rPr lang="en-US" altLang="en-US" sz="1800" dirty="0">
                <a:latin typeface="Footlight MT Light" panose="0204060206030A020304" pitchFamily="18" charset="0"/>
                <a:cs typeface="Helvetica" panose="020B0604020202020204" pitchFamily="34" charset="0"/>
              </a:rPr>
              <a:t>Develop new correctional facilities in three (3) locations in Nigeria on a land (value) swap basis at Lagos, Owerri and Kaduna.</a:t>
            </a:r>
          </a:p>
          <a:p>
            <a:pPr algn="just">
              <a:spcAft>
                <a:spcPts val="600"/>
              </a:spcAft>
              <a:buFont typeface="Wingdings" panose="05000000000000000000" pitchFamily="2" charset="2"/>
              <a:buChar char="q"/>
            </a:pPr>
            <a:r>
              <a:rPr lang="en-US" altLang="en-NG" sz="1800" b="1" u="sng" dirty="0">
                <a:latin typeface="Footlight MT Light" panose="0204060206030A020304" pitchFamily="18" charset="0"/>
                <a:cs typeface="Helvetica" panose="020B0604020202020204" pitchFamily="34" charset="0"/>
              </a:rPr>
              <a:t>Other Projects</a:t>
            </a:r>
            <a:r>
              <a:rPr lang="en-US" altLang="en-US" sz="1800" b="1" u="sng" dirty="0">
                <a:latin typeface="Footlight MT Light" panose="0204060206030A020304" pitchFamily="18" charset="0"/>
                <a:cs typeface="Helvetica" panose="020B0604020202020204" pitchFamily="34" charset="0"/>
              </a:rPr>
              <a:t> </a:t>
            </a:r>
            <a:r>
              <a:rPr lang="en-US" altLang="en-NG" sz="1800" b="1" u="sng" dirty="0">
                <a:latin typeface="Footlight MT Light" panose="0204060206030A020304" pitchFamily="18" charset="0"/>
                <a:cs typeface="Helvetica" panose="020B0604020202020204" pitchFamily="34" charset="0"/>
              </a:rPr>
              <a:t>involving </a:t>
            </a:r>
            <a:r>
              <a:rPr lang="en-US" altLang="en-US" sz="1800" b="1" u="sng" dirty="0">
                <a:latin typeface="Footlight MT Light" panose="0204060206030A020304" pitchFamily="18" charset="0"/>
                <a:cs typeface="Helvetica" panose="020B0604020202020204" pitchFamily="34" charset="0"/>
              </a:rPr>
              <a:t>PPPs</a:t>
            </a:r>
            <a:r>
              <a:rPr lang="en-US" altLang="en-NG" sz="1800" b="1" u="sng" dirty="0">
                <a:latin typeface="Footlight MT Light" panose="0204060206030A020304" pitchFamily="18" charset="0"/>
                <a:cs typeface="Helvetica" panose="020B0604020202020204" pitchFamily="34" charset="0"/>
              </a:rPr>
              <a:t> </a:t>
            </a:r>
            <a:r>
              <a:rPr lang="en-US" altLang="en-US" sz="1800" b="1" u="sng" dirty="0">
                <a:latin typeface="Footlight MT Light" panose="0204060206030A020304" pitchFamily="18" charset="0"/>
                <a:cs typeface="Helvetica" panose="020B0604020202020204" pitchFamily="34" charset="0"/>
              </a:rPr>
              <a:t>(Nigerian Prisons Services):</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Prison Integrated Farm Facility at </a:t>
            </a:r>
            <a:r>
              <a:rPr lang="en-US" altLang="en-US" sz="1800" dirty="0" err="1">
                <a:latin typeface="Footlight MT Light" panose="0204060206030A020304" pitchFamily="18" charset="0"/>
                <a:cs typeface="Helvetica" panose="020B0604020202020204" pitchFamily="34" charset="0"/>
              </a:rPr>
              <a:t>Ozala</a:t>
            </a:r>
            <a:r>
              <a:rPr lang="en-US" altLang="en-US" sz="1800" dirty="0">
                <a:latin typeface="Footlight MT Light" panose="0204060206030A020304" pitchFamily="18" charset="0"/>
                <a:cs typeface="Helvetica" panose="020B0604020202020204" pitchFamily="34" charset="0"/>
              </a:rPr>
              <a:t> (Edo State), </a:t>
            </a:r>
            <a:r>
              <a:rPr lang="en-US" altLang="en-US" sz="1800" dirty="0" err="1">
                <a:latin typeface="Footlight MT Light" panose="0204060206030A020304" pitchFamily="18" charset="0"/>
                <a:cs typeface="Helvetica" panose="020B0604020202020204" pitchFamily="34" charset="0"/>
              </a:rPr>
              <a:t>Kujama</a:t>
            </a:r>
            <a:r>
              <a:rPr lang="en-US" altLang="en-US" sz="1800" dirty="0">
                <a:latin typeface="Footlight MT Light" panose="0204060206030A020304" pitchFamily="18" charset="0"/>
                <a:cs typeface="Helvetica" panose="020B0604020202020204" pitchFamily="34" charset="0"/>
              </a:rPr>
              <a:t> (Kaduna State) and </a:t>
            </a:r>
            <a:r>
              <a:rPr lang="en-US" altLang="en-US" sz="1800" dirty="0" err="1">
                <a:latin typeface="Footlight MT Light" panose="0204060206030A020304" pitchFamily="18" charset="0"/>
                <a:cs typeface="Helvetica" panose="020B0604020202020204" pitchFamily="34" charset="0"/>
              </a:rPr>
              <a:t>Lakushi</a:t>
            </a:r>
            <a:r>
              <a:rPr lang="en-US" altLang="en-US" sz="1800" dirty="0">
                <a:latin typeface="Footlight MT Light" panose="0204060206030A020304" pitchFamily="18" charset="0"/>
                <a:cs typeface="Helvetica" panose="020B0604020202020204" pitchFamily="34" charset="0"/>
              </a:rPr>
              <a:t> (Plateau State).</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Refurbishment of existing laundry facility in </a:t>
            </a:r>
            <a:r>
              <a:rPr lang="en-US" altLang="en-US" sz="1800" dirty="0" err="1">
                <a:latin typeface="Footlight MT Light" panose="0204060206030A020304" pitchFamily="18" charset="0"/>
                <a:cs typeface="Helvetica" panose="020B0604020202020204" pitchFamily="34" charset="0"/>
              </a:rPr>
              <a:t>Kuje</a:t>
            </a:r>
            <a:r>
              <a:rPr lang="en-US" altLang="en-US" sz="1800" dirty="0">
                <a:latin typeface="Footlight MT Light" panose="0204060206030A020304" pitchFamily="18" charset="0"/>
                <a:cs typeface="Helvetica" panose="020B0604020202020204" pitchFamily="34" charset="0"/>
              </a:rPr>
              <a:t> and establishment of industrial laundry facility in other prison locations nationwide.</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Construction of Prison Officers Homes at various locations in Nigeria.</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The Aba Shoe Project, for production of Made in Nigeria products.</a:t>
            </a:r>
          </a:p>
        </p:txBody>
      </p:sp>
    </p:spTree>
    <p:extLst>
      <p:ext uri="{BB962C8B-B14F-4D97-AF65-F5344CB8AC3E}">
        <p14:creationId xmlns:p14="http://schemas.microsoft.com/office/powerpoint/2010/main" val="207845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918C94-670D-43B2-B404-9B37C08E9797}"/>
              </a:ext>
            </a:extLst>
          </p:cNvPr>
          <p:cNvSpPr txBox="1">
            <a:spLocks/>
          </p:cNvSpPr>
          <p:nvPr/>
        </p:nvSpPr>
        <p:spPr>
          <a:xfrm>
            <a:off x="167640" y="1478280"/>
            <a:ext cx="10713720" cy="5029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Abuja Medical Mall/City (Federal Ministry of Health):</a:t>
            </a:r>
          </a:p>
          <a:p>
            <a:pPr algn="just">
              <a:spcAft>
                <a:spcPts val="600"/>
              </a:spcAft>
            </a:pPr>
            <a:r>
              <a:rPr lang="en-US" altLang="en-US" sz="1800" dirty="0">
                <a:latin typeface="Footlight MT Light" panose="0204060206030A020304" pitchFamily="18" charset="0"/>
                <a:cs typeface="Helvetica" panose="020B0604020202020204" pitchFamily="34" charset="0"/>
              </a:rPr>
              <a:t>This involves the development of a tertiary medical facility (Medical Mall/City) on a greenfield site in Abuja to harness the potential of the private health sector and provide high quality alternatives to Nigerians who require specialist medical care in the country.</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Warehouse in a Box Project (Federal Ministry of Health):</a:t>
            </a:r>
          </a:p>
          <a:p>
            <a:pPr algn="just">
              <a:spcAft>
                <a:spcPts val="600"/>
              </a:spcAft>
            </a:pPr>
            <a:r>
              <a:rPr lang="en-US" altLang="en-US" sz="1800" dirty="0">
                <a:latin typeface="Footlight MT Light" panose="0204060206030A020304" pitchFamily="18" charset="0"/>
                <a:cs typeface="Helvetica" panose="020B0604020202020204" pitchFamily="34" charset="0"/>
              </a:rPr>
              <a:t>The WIB Project seeks to provide physical infrastructure – an insulated warehouse, made up of pre-engineered modular components (prefabricated insulated expanded polystyrene sandwiched panels) – as well as the fittings and operating components, including offices, furnishings, racking, kitting, security and office equipment (Lagos and Abuja), for refrigeration of health commodities like vaccines </a:t>
            </a:r>
            <a:r>
              <a:rPr lang="en-US" altLang="en-US" sz="1800" dirty="0" err="1">
                <a:latin typeface="Footlight MT Light" panose="0204060206030A020304" pitchFamily="18" charset="0"/>
                <a:cs typeface="Helvetica" panose="020B0604020202020204" pitchFamily="34" charset="0"/>
              </a:rPr>
              <a:t>etc</a:t>
            </a:r>
            <a:r>
              <a:rPr lang="en-US" altLang="en-US" sz="1800" dirty="0">
                <a:latin typeface="Footlight MT Light" panose="0204060206030A020304" pitchFamily="18" charset="0"/>
                <a:cs typeface="Helvetica" panose="020B0604020202020204" pitchFamily="34" charset="0"/>
              </a:rPr>
              <a:t> and subsequent distribution to needed locations.</a:t>
            </a:r>
          </a:p>
        </p:txBody>
      </p:sp>
    </p:spTree>
    <p:extLst>
      <p:ext uri="{BB962C8B-B14F-4D97-AF65-F5344CB8AC3E}">
        <p14:creationId xmlns:p14="http://schemas.microsoft.com/office/powerpoint/2010/main" val="395763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A40E9F-C72F-4261-82F9-A01A85E7A760}"/>
              </a:ext>
            </a:extLst>
          </p:cNvPr>
          <p:cNvSpPr txBox="1">
            <a:spLocks/>
          </p:cNvSpPr>
          <p:nvPr/>
        </p:nvSpPr>
        <p:spPr>
          <a:xfrm>
            <a:off x="259080" y="1447801"/>
            <a:ext cx="1065276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Development of Oncology Centre of Excellence for Cancer Care in 8 Teaching Hospitals across the Geopolitical zones (Federal Ministry of Health)</a:t>
            </a:r>
            <a:r>
              <a:rPr lang="en-US" altLang="en-US" sz="1800" dirty="0">
                <a:latin typeface="Footlight MT Light" panose="0204060206030A020304" pitchFamily="18" charset="0"/>
                <a:cs typeface="Helvetica" panose="020B0604020202020204" pitchFamily="34" charset="0"/>
              </a:rPr>
              <a:t>: </a:t>
            </a:r>
          </a:p>
          <a:p>
            <a:pPr algn="just">
              <a:spcAft>
                <a:spcPts val="600"/>
              </a:spcAft>
            </a:pPr>
            <a:r>
              <a:rPr lang="en-US" altLang="en-US" sz="1800" dirty="0">
                <a:latin typeface="Footlight MT Light" panose="0204060206030A020304" pitchFamily="18" charset="0"/>
                <a:cs typeface="Helvetica" panose="020B0604020202020204" pitchFamily="34" charset="0"/>
              </a:rPr>
              <a:t>The FGN through the Federal Ministry of Health seeks to procure and manage Oncology </a:t>
            </a:r>
            <a:r>
              <a:rPr lang="en-US" altLang="en-US" sz="1800" dirty="0" err="1">
                <a:latin typeface="Footlight MT Light" panose="0204060206030A020304" pitchFamily="18" charset="0"/>
                <a:cs typeface="Helvetica" panose="020B0604020202020204" pitchFamily="34" charset="0"/>
              </a:rPr>
              <a:t>equipments</a:t>
            </a:r>
            <a:r>
              <a:rPr lang="en-US" altLang="en-US" sz="1800" dirty="0">
                <a:latin typeface="Footlight MT Light" panose="0204060206030A020304" pitchFamily="18" charset="0"/>
                <a:cs typeface="Helvetica" panose="020B0604020202020204" pitchFamily="34" charset="0"/>
              </a:rPr>
              <a:t> in Federal Teaching Hospitals across the Country.</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Orthopedic Hospital, </a:t>
            </a:r>
            <a:r>
              <a:rPr lang="en-US" altLang="en-US" sz="1800" b="1" u="sng" dirty="0" err="1">
                <a:latin typeface="Footlight MT Light" panose="0204060206030A020304" pitchFamily="18" charset="0"/>
                <a:cs typeface="Helvetica" panose="020B0604020202020204" pitchFamily="34" charset="0"/>
              </a:rPr>
              <a:t>Dala</a:t>
            </a:r>
            <a:r>
              <a:rPr lang="en-US" altLang="en-US" sz="1800" b="1" u="sng" dirty="0">
                <a:latin typeface="Footlight MT Light" panose="0204060206030A020304" pitchFamily="18" charset="0"/>
                <a:cs typeface="Helvetica" panose="020B0604020202020204" pitchFamily="34" charset="0"/>
              </a:rPr>
              <a:t>- Kano (Federal Ministry of Health)</a:t>
            </a:r>
            <a:r>
              <a:rPr lang="en-US" altLang="en-US" sz="1800" dirty="0">
                <a:latin typeface="Footlight MT Light" panose="0204060206030A020304" pitchFamily="18" charset="0"/>
                <a:cs typeface="Helvetica" panose="020B0604020202020204" pitchFamily="34" charset="0"/>
              </a:rPr>
              <a:t>: </a:t>
            </a:r>
            <a:endParaRPr lang="en-US" altLang="en-US" sz="1800" b="1" u="sng" dirty="0">
              <a:latin typeface="Footlight MT Light" panose="0204060206030A020304" pitchFamily="18" charset="0"/>
              <a:cs typeface="Helvetica" panose="020B0604020202020204" pitchFamily="34" charset="0"/>
            </a:endParaRPr>
          </a:p>
          <a:p>
            <a:pPr algn="just">
              <a:spcAft>
                <a:spcPts val="600"/>
              </a:spcAft>
            </a:pPr>
            <a:r>
              <a:rPr lang="en-US" altLang="en-US" sz="1800" dirty="0">
                <a:latin typeface="Footlight MT Light" panose="0204060206030A020304" pitchFamily="18" charset="0"/>
                <a:cs typeface="Helvetica" panose="020B0604020202020204" pitchFamily="34" charset="0"/>
              </a:rPr>
              <a:t>The proposed PPP seeks to construct staff quarters within the premises, conversion of existing bungalow within the hospital premises to commercial guest house, equipping of the Hospital mortuary building and Equipping, Furnishing and Operation of a Private wing of the Hospital.</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Automated Parking </a:t>
            </a:r>
            <a:r>
              <a:rPr lang="en-US" altLang="en-US" sz="1800" b="1" u="sng" dirty="0" err="1">
                <a:latin typeface="Footlight MT Light" panose="0204060206030A020304" pitchFamily="18" charset="0"/>
                <a:cs typeface="Helvetica" panose="020B0604020202020204" pitchFamily="34" charset="0"/>
              </a:rPr>
              <a:t>Centres</a:t>
            </a:r>
            <a:r>
              <a:rPr lang="en-US" altLang="en-US" sz="1800" b="1" u="sng" dirty="0">
                <a:latin typeface="Footlight MT Light" panose="0204060206030A020304" pitchFamily="18" charset="0"/>
                <a:cs typeface="Helvetica" panose="020B0604020202020204" pitchFamily="34" charset="0"/>
              </a:rPr>
              <a:t> Federal Capital Development Authority (FCDA):</a:t>
            </a:r>
          </a:p>
          <a:p>
            <a:pPr algn="just">
              <a:spcAft>
                <a:spcPts val="600"/>
              </a:spcAft>
            </a:pPr>
            <a:r>
              <a:rPr lang="en-US" altLang="en-US" sz="1800" dirty="0">
                <a:latin typeface="Footlight MT Light" panose="0204060206030A020304" pitchFamily="18" charset="0"/>
                <a:cs typeface="Helvetica" panose="020B0604020202020204" pitchFamily="34" charset="0"/>
              </a:rPr>
              <a:t>This involves the construction of Automated Parking </a:t>
            </a:r>
            <a:r>
              <a:rPr lang="en-US" altLang="en-US" sz="1800" dirty="0" err="1">
                <a:latin typeface="Footlight MT Light" panose="0204060206030A020304" pitchFamily="18" charset="0"/>
                <a:cs typeface="Helvetica" panose="020B0604020202020204" pitchFamily="34" charset="0"/>
              </a:rPr>
              <a:t>Centres</a:t>
            </a:r>
            <a:r>
              <a:rPr lang="en-US" altLang="en-US" sz="1800" dirty="0">
                <a:latin typeface="Footlight MT Light" panose="0204060206030A020304" pitchFamily="18" charset="0"/>
                <a:cs typeface="Helvetica" panose="020B0604020202020204" pitchFamily="34" charset="0"/>
              </a:rPr>
              <a:t> in designated car parks in the FCT.</a:t>
            </a:r>
          </a:p>
        </p:txBody>
      </p:sp>
    </p:spTree>
    <p:extLst>
      <p:ext uri="{BB962C8B-B14F-4D97-AF65-F5344CB8AC3E}">
        <p14:creationId xmlns:p14="http://schemas.microsoft.com/office/powerpoint/2010/main" val="314490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3F4454-8CFB-48B1-AC53-38EA084E7742}"/>
              </a:ext>
            </a:extLst>
          </p:cNvPr>
          <p:cNvSpPr txBox="1">
            <a:spLocks/>
          </p:cNvSpPr>
          <p:nvPr/>
        </p:nvSpPr>
        <p:spPr>
          <a:xfrm>
            <a:off x="365760" y="1447801"/>
            <a:ext cx="1039368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Marina Quayside Strip Project (Federal Ministry of Power, Works &amp; Housing):</a:t>
            </a:r>
          </a:p>
          <a:p>
            <a:pPr algn="just">
              <a:spcAft>
                <a:spcPts val="600"/>
              </a:spcAft>
            </a:pPr>
            <a:r>
              <a:rPr lang="en-US" altLang="en-US" sz="1800" dirty="0">
                <a:latin typeface="Footlight MT Light" panose="0204060206030A020304" pitchFamily="18" charset="0"/>
                <a:cs typeface="Helvetica" panose="020B0604020202020204" pitchFamily="34" charset="0"/>
              </a:rPr>
              <a:t>The proposed project is a transformative urban/waterfront development Project intended to be a tourism </a:t>
            </a:r>
            <a:r>
              <a:rPr lang="en-US" altLang="en-US" sz="1800" dirty="0" err="1">
                <a:latin typeface="Footlight MT Light" panose="0204060206030A020304" pitchFamily="18" charset="0"/>
                <a:cs typeface="Helvetica" panose="020B0604020202020204" pitchFamily="34" charset="0"/>
              </a:rPr>
              <a:t>centre</a:t>
            </a:r>
            <a:r>
              <a:rPr lang="en-US" altLang="en-US" sz="1800" dirty="0">
                <a:latin typeface="Footlight MT Light" panose="0204060206030A020304" pitchFamily="18" charset="0"/>
                <a:cs typeface="Helvetica" panose="020B0604020202020204" pitchFamily="34" charset="0"/>
              </a:rPr>
              <a:t> that will provide Hotels, Condominiums, Commercial Complexes, Water Sports, Restaurants, Art Galleries, Cinemas, Shops, Car Parks, Bus Transport Terminals, Museums, Offices, Residential buildings, Rented Houses, Theme parks, Parks, Port Authorities, Cruise Ship Facilities, Jetties, Boardwalks, Marinas, Aquaria, Sports Complexes, Casinos, Medical Facilities and Marine Transport.</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New </a:t>
            </a:r>
            <a:r>
              <a:rPr lang="en-US" altLang="en-US" sz="1800" b="1" u="sng" dirty="0" err="1">
                <a:latin typeface="Footlight MT Light" panose="0204060206030A020304" pitchFamily="18" charset="0"/>
                <a:cs typeface="Helvetica" panose="020B0604020202020204" pitchFamily="34" charset="0"/>
              </a:rPr>
              <a:t>Eko</a:t>
            </a:r>
            <a:r>
              <a:rPr lang="en-US" altLang="en-US" sz="1800" b="1" u="sng" dirty="0">
                <a:latin typeface="Footlight MT Light" panose="0204060206030A020304" pitchFamily="18" charset="0"/>
                <a:cs typeface="Helvetica" panose="020B0604020202020204" pitchFamily="34" charset="0"/>
              </a:rPr>
              <a:t> Development Project, (Lagoon City) in Lagos (Federal Ministry of Power, Works &amp; Housing):</a:t>
            </a:r>
          </a:p>
          <a:p>
            <a:pPr algn="just">
              <a:spcAft>
                <a:spcPts val="600"/>
              </a:spcAft>
            </a:pPr>
            <a:r>
              <a:rPr lang="en-US" altLang="en-US" sz="1800" dirty="0">
                <a:latin typeface="Footlight MT Light" panose="0204060206030A020304" pitchFamily="18" charset="0"/>
                <a:cs typeface="Helvetica" panose="020B0604020202020204" pitchFamily="34" charset="0"/>
              </a:rPr>
              <a:t>The project proposal involves the Sand-filling and reclamation of water bodies within the vicinity of existing Banana Island Estate. The project would redefine the Banana Island landscape and complement the development of Lagos lagoon to reflect its mega-city status.</a:t>
            </a:r>
          </a:p>
        </p:txBody>
      </p:sp>
    </p:spTree>
    <p:extLst>
      <p:ext uri="{BB962C8B-B14F-4D97-AF65-F5344CB8AC3E}">
        <p14:creationId xmlns:p14="http://schemas.microsoft.com/office/powerpoint/2010/main" val="43104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B2688C-610F-4BE0-8B5D-B39CDFA0274A}"/>
              </a:ext>
            </a:extLst>
          </p:cNvPr>
          <p:cNvSpPr txBox="1">
            <a:spLocks/>
          </p:cNvSpPr>
          <p:nvPr/>
        </p:nvSpPr>
        <p:spPr>
          <a:xfrm>
            <a:off x="426720" y="1447801"/>
            <a:ext cx="10424160" cy="47548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National Theatre: </a:t>
            </a:r>
          </a:p>
          <a:p>
            <a:pPr algn="just">
              <a:spcAft>
                <a:spcPts val="600"/>
              </a:spcAft>
            </a:pPr>
            <a:r>
              <a:rPr lang="en-US" altLang="en-US" sz="1800" dirty="0">
                <a:latin typeface="Footlight MT Light" panose="0204060206030A020304" pitchFamily="18" charset="0"/>
                <a:cs typeface="Helvetica" panose="020B0604020202020204" pitchFamily="34" charset="0"/>
              </a:rPr>
              <a:t>The project involves the development of 65 hectares of the 134 hectares fallow land around the National Theatre by building 5-star hotel, office buildings, leisure Park, shopping mall and Multi Level car park.</a:t>
            </a:r>
          </a:p>
          <a:p>
            <a:pPr algn="just">
              <a:spcAft>
                <a:spcPts val="600"/>
              </a:spcAft>
              <a:buFont typeface="Wingdings" panose="05000000000000000000" pitchFamily="2" charset="2"/>
              <a:buChar char="q"/>
            </a:pPr>
            <a:r>
              <a:rPr lang="en-US" altLang="en-US" sz="1800" b="1" u="sng" dirty="0">
                <a:latin typeface="Footlight MT Light" panose="0204060206030A020304" pitchFamily="18" charset="0"/>
                <a:cs typeface="Helvetica" panose="020B0604020202020204" pitchFamily="34" charset="0"/>
              </a:rPr>
              <a:t>PPPs involving the following projects under (Federal Ministry of Education / Federal University of Gusau ):</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Proposed construction of Students Hostel, 500-Units of Staff Housing, Roads &amp; Drainages, Shopping Mall, Staff/Students Cafeteria, Bio-gas Electricity Power plant and Poultry Farm</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On-line application System for e-registration platform, Computation / compilation of Students’ results, e-Learning and web portal development.</a:t>
            </a:r>
          </a:p>
          <a:p>
            <a:pPr marL="800100" lvl="1" indent="-400050" algn="just">
              <a:spcAft>
                <a:spcPts val="600"/>
              </a:spcAft>
              <a:buFont typeface="Calibri" panose="020F0502020204030204" pitchFamily="34" charset="0"/>
              <a:buAutoNum type="romanLcPeriod"/>
            </a:pPr>
            <a:r>
              <a:rPr lang="en-US" altLang="en-US" sz="1800" dirty="0">
                <a:latin typeface="Footlight MT Light" panose="0204060206030A020304" pitchFamily="18" charset="0"/>
                <a:cs typeface="Helvetica" panose="020B0604020202020204" pitchFamily="34" charset="0"/>
              </a:rPr>
              <a:t>Proposed construction of Vice Chancellor’s Lodge, Pro-Chancellor’s Lodge, Principal Officers’ Quarters, Senior Staff Housing, Junior Staff Housing, External Electrification, Borehole &amp; Overhead Tanks, </a:t>
            </a:r>
            <a:r>
              <a:rPr lang="en-US" altLang="en-US" sz="1800" dirty="0" err="1">
                <a:latin typeface="Footlight MT Light" panose="0204060206030A020304" pitchFamily="18" charset="0"/>
                <a:cs typeface="Helvetica" panose="020B0604020202020204" pitchFamily="34" charset="0"/>
              </a:rPr>
              <a:t>etc</a:t>
            </a:r>
            <a:endParaRPr lang="en-US" altLang="en-US" sz="1800" dirty="0">
              <a:latin typeface="Footlight MT Light" panose="0204060206030A020304" pitchFamily="18" charset="0"/>
              <a:cs typeface="Helvetica" panose="020B0604020202020204" pitchFamily="34" charset="0"/>
            </a:endParaRPr>
          </a:p>
        </p:txBody>
      </p:sp>
    </p:spTree>
    <p:extLst>
      <p:ext uri="{BB962C8B-B14F-4D97-AF65-F5344CB8AC3E}">
        <p14:creationId xmlns:p14="http://schemas.microsoft.com/office/powerpoint/2010/main" val="393001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AFE975F5-4C16-4B13-9D0F-D26E198BB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709AB6-52A9-4070-8AF1-00A7292C403B}" type="slidenum">
              <a:rPr lang="en-US" altLang="en-US" sz="120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pic>
        <p:nvPicPr>
          <p:cNvPr id="10243" name="Picture 3" descr="PMB.jpg">
            <a:extLst>
              <a:ext uri="{FF2B5EF4-FFF2-40B4-BE49-F238E27FC236}">
                <a16:creationId xmlns:a16="http://schemas.microsoft.com/office/drawing/2014/main" id="{7A202257-18C2-44BB-ACF5-60AB13C1C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a:extLst>
              <a:ext uri="{FF2B5EF4-FFF2-40B4-BE49-F238E27FC236}">
                <a16:creationId xmlns:a16="http://schemas.microsoft.com/office/drawing/2014/main" id="{46FCEC77-AF45-45A4-8687-DAA3864DA4DF}"/>
              </a:ext>
            </a:extLst>
          </p:cNvPr>
          <p:cNvSpPr>
            <a:spLocks noChangeArrowheads="1"/>
          </p:cNvSpPr>
          <p:nvPr/>
        </p:nvSpPr>
        <p:spPr bwMode="auto">
          <a:xfrm>
            <a:off x="1738313" y="3071814"/>
            <a:ext cx="8686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Footlight MT Light" panose="0204060206030A020304" pitchFamily="18" charset="0"/>
              </a:rPr>
              <a:t>“</a:t>
            </a:r>
            <a:r>
              <a:rPr lang="en-US" altLang="en-US" sz="2600">
                <a:latin typeface="Footlight MT Light" panose="0204060206030A020304" pitchFamily="18" charset="0"/>
              </a:rPr>
              <a:t>It becomes even more important that our </a:t>
            </a:r>
            <a:r>
              <a:rPr lang="en-US" altLang="en-US" sz="2600" b="1">
                <a:solidFill>
                  <a:srgbClr val="FF0000"/>
                </a:solidFill>
                <a:latin typeface="Footlight MT Light" panose="0204060206030A020304" pitchFamily="18" charset="0"/>
              </a:rPr>
              <a:t>legal system </a:t>
            </a:r>
            <a:r>
              <a:rPr lang="en-US" altLang="en-US" sz="2600">
                <a:latin typeface="Footlight MT Light" panose="0204060206030A020304" pitchFamily="18" charset="0"/>
              </a:rPr>
              <a:t>is made to function smoothly speedily and effectively. Nigeria is now in a situation where it obviously has to </a:t>
            </a:r>
            <a:r>
              <a:rPr lang="en-US" altLang="en-US" sz="2600" b="1">
                <a:solidFill>
                  <a:srgbClr val="FF0000"/>
                </a:solidFill>
                <a:latin typeface="Footlight MT Light" panose="0204060206030A020304" pitchFamily="18" charset="0"/>
              </a:rPr>
              <a:t>diversify its economy</a:t>
            </a:r>
            <a:r>
              <a:rPr lang="en-US" altLang="en-US" sz="2600" b="1">
                <a:latin typeface="Footlight MT Light" panose="0204060206030A020304" pitchFamily="18" charset="0"/>
              </a:rPr>
              <a:t>.</a:t>
            </a:r>
            <a:r>
              <a:rPr lang="en-US" altLang="en-US" sz="2600">
                <a:latin typeface="Footlight MT Light" panose="0204060206030A020304" pitchFamily="18" charset="0"/>
              </a:rPr>
              <a:t> We also have a </a:t>
            </a:r>
            <a:r>
              <a:rPr lang="en-US" altLang="en-US" sz="2600" b="1">
                <a:solidFill>
                  <a:srgbClr val="FF0000"/>
                </a:solidFill>
                <a:latin typeface="Footlight MT Light" panose="0204060206030A020304" pitchFamily="18" charset="0"/>
              </a:rPr>
              <a:t>huge infrastructure deficit </a:t>
            </a:r>
            <a:r>
              <a:rPr lang="en-US" altLang="en-US" sz="2600">
                <a:latin typeface="Footlight MT Light" panose="0204060206030A020304" pitchFamily="18" charset="0"/>
              </a:rPr>
              <a:t>for which we </a:t>
            </a:r>
            <a:r>
              <a:rPr lang="en-US" altLang="en-US" sz="2600" b="1">
                <a:solidFill>
                  <a:srgbClr val="FF0000"/>
                </a:solidFill>
                <a:latin typeface="Footlight MT Light" panose="0204060206030A020304" pitchFamily="18" charset="0"/>
              </a:rPr>
              <a:t>require foreign capital and expertise to supplement </a:t>
            </a:r>
            <a:r>
              <a:rPr lang="en-US" altLang="en-US" sz="2600">
                <a:latin typeface="Footlight MT Light" panose="0204060206030A020304" pitchFamily="18" charset="0"/>
              </a:rPr>
              <a:t>whatever resources we can marshal at home. In essence, </a:t>
            </a:r>
            <a:r>
              <a:rPr lang="en-US" altLang="en-US" sz="2600" b="1">
                <a:solidFill>
                  <a:srgbClr val="FF0000"/>
                </a:solidFill>
                <a:latin typeface="Footlight MT Light" panose="0204060206030A020304" pitchFamily="18" charset="0"/>
              </a:rPr>
              <a:t>we seek public private partnerships </a:t>
            </a:r>
            <a:r>
              <a:rPr lang="en-US" altLang="en-US" sz="2600">
                <a:latin typeface="Footlight MT Light" panose="0204060206030A020304" pitchFamily="18" charset="0"/>
              </a:rPr>
              <a:t>in our quest for enhanced capital and expertise.”</a:t>
            </a:r>
            <a:endParaRPr lang="en-US" altLang="en-US" sz="2600">
              <a:latin typeface="Arial" panose="020B0604020202020204" pitchFamily="34" charset="0"/>
            </a:endParaRPr>
          </a:p>
        </p:txBody>
      </p:sp>
      <p:sp>
        <p:nvSpPr>
          <p:cNvPr id="10245" name="Rectangle 7">
            <a:extLst>
              <a:ext uri="{FF2B5EF4-FFF2-40B4-BE49-F238E27FC236}">
                <a16:creationId xmlns:a16="http://schemas.microsoft.com/office/drawing/2014/main" id="{4921A9F1-7EE5-41A5-B28A-B044591117C3}"/>
              </a:ext>
            </a:extLst>
          </p:cNvPr>
          <p:cNvSpPr>
            <a:spLocks noChangeArrowheads="1"/>
          </p:cNvSpPr>
          <p:nvPr/>
        </p:nvSpPr>
        <p:spPr bwMode="auto">
          <a:xfrm>
            <a:off x="4343400" y="1219200"/>
            <a:ext cx="609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Footlight MT Light" panose="0204060206030A020304" pitchFamily="18" charset="0"/>
              </a:rPr>
              <a:t>EXCERPTS OF SPEECH OF PRESIDENT </a:t>
            </a:r>
          </a:p>
          <a:p>
            <a:pPr algn="ctr" eaLnBrk="1" hangingPunct="1">
              <a:spcBef>
                <a:spcPct val="0"/>
              </a:spcBef>
              <a:buFontTx/>
              <a:buNone/>
            </a:pPr>
            <a:r>
              <a:rPr lang="en-US" altLang="en-US" sz="1800">
                <a:latin typeface="Footlight MT Light" panose="0204060206030A020304" pitchFamily="18" charset="0"/>
              </a:rPr>
              <a:t>MUHAMMADU BUHARI</a:t>
            </a:r>
          </a:p>
          <a:p>
            <a:pPr algn="ctr" eaLnBrk="1" hangingPunct="1">
              <a:spcBef>
                <a:spcPct val="0"/>
              </a:spcBef>
              <a:buFontTx/>
              <a:buNone/>
            </a:pPr>
            <a:r>
              <a:rPr lang="en-US" altLang="en-US" sz="1800">
                <a:latin typeface="Footlight MT Light" panose="0204060206030A020304" pitchFamily="18" charset="0"/>
              </a:rPr>
              <a:t>AT THE</a:t>
            </a:r>
          </a:p>
          <a:p>
            <a:pPr algn="ctr" eaLnBrk="1" hangingPunct="1">
              <a:spcBef>
                <a:spcPct val="0"/>
              </a:spcBef>
              <a:buFontTx/>
              <a:buNone/>
            </a:pPr>
            <a:r>
              <a:rPr lang="en-US" altLang="en-US" sz="1800">
                <a:latin typeface="Footlight MT Light" panose="0204060206030A020304" pitchFamily="18" charset="0"/>
              </a:rPr>
              <a:t>THE 55</a:t>
            </a:r>
            <a:r>
              <a:rPr lang="en-US" altLang="en-US" sz="1800" baseline="30000">
                <a:latin typeface="Footlight MT Light" panose="0204060206030A020304" pitchFamily="18" charset="0"/>
              </a:rPr>
              <a:t>TH</a:t>
            </a:r>
            <a:r>
              <a:rPr lang="en-US" altLang="en-US" sz="1800">
                <a:latin typeface="Footlight MT Light" panose="0204060206030A020304" pitchFamily="18" charset="0"/>
              </a:rPr>
              <a:t> GENERAL CONFERENCE OF THE NIGERIAN BAR ASSOCIATION</a:t>
            </a:r>
          </a:p>
          <a:p>
            <a:pPr algn="ctr" eaLnBrk="1" hangingPunct="1">
              <a:spcBef>
                <a:spcPct val="0"/>
              </a:spcBef>
              <a:buFontTx/>
              <a:buNone/>
            </a:pPr>
            <a:r>
              <a:rPr lang="en-US" altLang="en-US" sz="1800">
                <a:latin typeface="Footlight MT Light" panose="0204060206030A020304" pitchFamily="18" charset="0"/>
              </a:rPr>
              <a:t>AUGUST 23, 2015</a:t>
            </a:r>
          </a:p>
        </p:txBody>
      </p:sp>
      <p:sp>
        <p:nvSpPr>
          <p:cNvPr id="2055" name="Rectangle 7">
            <a:extLst>
              <a:ext uri="{FF2B5EF4-FFF2-40B4-BE49-F238E27FC236}">
                <a16:creationId xmlns:a16="http://schemas.microsoft.com/office/drawing/2014/main" id="{3D604850-09BF-4D70-B95F-F1576FD120C5}"/>
              </a:ext>
            </a:extLst>
          </p:cNvPr>
          <p:cNvSpPr>
            <a:spLocks noChangeArrowheads="1"/>
          </p:cNvSpPr>
          <p:nvPr/>
        </p:nvSpPr>
        <p:spPr bwMode="auto">
          <a:xfrm>
            <a:off x="2743200" y="357188"/>
            <a:ext cx="6096000" cy="64611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3600" b="1" dirty="0">
                <a:latin typeface="+mj-lt"/>
              </a:rPr>
              <a:t>Political Commitment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27C507D-3A95-44BE-8A3B-E31F98056E47}"/>
              </a:ext>
            </a:extLst>
          </p:cNvPr>
          <p:cNvSpPr txBox="1">
            <a:spLocks/>
          </p:cNvSpPr>
          <p:nvPr/>
        </p:nvSpPr>
        <p:spPr>
          <a:xfrm>
            <a:off x="381000" y="1447801"/>
            <a:ext cx="10789920" cy="49072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buFont typeface="Wingdings" pitchFamily="2" charset="2"/>
              <a:buChar char="q"/>
              <a:defRPr/>
            </a:pPr>
            <a:r>
              <a:rPr lang="en-US" altLang="en-US" sz="1800" b="1" u="sng" dirty="0">
                <a:latin typeface="Footlight MT Light" pitchFamily="18" charset="0"/>
                <a:cs typeface="Helvetica" pitchFamily="34" charset="0"/>
              </a:rPr>
              <a:t>Development of National Council for Arts and Culture’s land through PPP (Ministry of Information and Culture): </a:t>
            </a:r>
          </a:p>
          <a:p>
            <a:pPr algn="just">
              <a:spcAft>
                <a:spcPts val="600"/>
              </a:spcAft>
              <a:defRPr/>
            </a:pPr>
            <a:r>
              <a:rPr lang="en-US" altLang="en-US" sz="1800" dirty="0">
                <a:latin typeface="Footlight MT Light" pitchFamily="18" charset="0"/>
                <a:cs typeface="Helvetica" pitchFamily="34" charset="0"/>
              </a:rPr>
              <a:t>The Council is desirous of developing an edifice on its parcel of Land located at Central Business District, Abuja through PPP that will comprise the following:</a:t>
            </a:r>
          </a:p>
          <a:p>
            <a:pPr marL="800100" lvl="1" indent="-400050" algn="just">
              <a:buFont typeface="+mj-lt"/>
              <a:buAutoNum type="romanLcPeriod"/>
              <a:defRPr/>
            </a:pPr>
            <a:r>
              <a:rPr lang="en-US" altLang="en-US" sz="1800" dirty="0">
                <a:latin typeface="Footlight MT Light" pitchFamily="18" charset="0"/>
                <a:cs typeface="Helvetica" pitchFamily="34" charset="0"/>
              </a:rPr>
              <a:t>Culture and Arts Theatre</a:t>
            </a:r>
          </a:p>
          <a:p>
            <a:pPr marL="800100" lvl="1" indent="-400050" algn="just">
              <a:buFont typeface="+mj-lt"/>
              <a:buAutoNum type="romanLcPeriod"/>
              <a:defRPr/>
            </a:pPr>
            <a:r>
              <a:rPr lang="en-US" altLang="en-US" sz="1800" dirty="0">
                <a:latin typeface="Footlight MT Light" pitchFamily="18" charset="0"/>
                <a:cs typeface="Helvetica" pitchFamily="34" charset="0"/>
              </a:rPr>
              <a:t>Office Development for use by NCAC</a:t>
            </a:r>
          </a:p>
          <a:p>
            <a:pPr marL="800100" lvl="1" indent="-400050" algn="just">
              <a:buFont typeface="+mj-lt"/>
              <a:buAutoNum type="romanLcPeriod"/>
              <a:defRPr/>
            </a:pPr>
            <a:r>
              <a:rPr lang="en-US" altLang="en-US" sz="1800" dirty="0">
                <a:latin typeface="Footlight MT Light" pitchFamily="18" charset="0"/>
                <a:cs typeface="Helvetica" pitchFamily="34" charset="0"/>
              </a:rPr>
              <a:t>Conference and event exhibition hall; and Shopping Mall</a:t>
            </a:r>
          </a:p>
          <a:p>
            <a:pPr marL="338138" lvl="1" indent="-338138" algn="just">
              <a:spcAft>
                <a:spcPts val="600"/>
              </a:spcAft>
              <a:buFont typeface="Wingdings" pitchFamily="2" charset="2"/>
              <a:buChar char="q"/>
              <a:defRPr/>
            </a:pPr>
            <a:r>
              <a:rPr lang="en-US" altLang="en-US" sz="1800" b="1" u="sng" dirty="0">
                <a:latin typeface="Footlight MT Light" pitchFamily="18" charset="0"/>
                <a:cs typeface="Helvetica" pitchFamily="34" charset="0"/>
              </a:rPr>
              <a:t>Development of commercial hub at National Open University of Nigeria (Federal Ministry of Education): </a:t>
            </a:r>
          </a:p>
          <a:p>
            <a:pPr marL="0" lvl="1" algn="just">
              <a:spcAft>
                <a:spcPts val="600"/>
              </a:spcAft>
              <a:defRPr/>
            </a:pPr>
            <a:r>
              <a:rPr lang="en-US" altLang="en-US" sz="1800" dirty="0">
                <a:latin typeface="Footlight MT Light" pitchFamily="18" charset="0"/>
                <a:cs typeface="Helvetica" pitchFamily="34" charset="0"/>
              </a:rPr>
              <a:t>The National Open University of Nigeria is desirous of building a commercial hub for the University Community within the campus at </a:t>
            </a:r>
            <a:r>
              <a:rPr lang="en-US" altLang="en-US" sz="1800" dirty="0" err="1">
                <a:latin typeface="Footlight MT Light" pitchFamily="18" charset="0"/>
                <a:cs typeface="Helvetica" pitchFamily="34" charset="0"/>
              </a:rPr>
              <a:t>Jabi</a:t>
            </a:r>
            <a:r>
              <a:rPr lang="en-US" altLang="en-US" sz="1800" dirty="0">
                <a:latin typeface="Footlight MT Light" pitchFamily="18" charset="0"/>
                <a:cs typeface="Helvetica" pitchFamily="34" charset="0"/>
              </a:rPr>
              <a:t>, Abuja using the PPP arrangement.  The complex will have the following facilities Banking malls, Supermarket, Restaurants, Bookstore, retail shops </a:t>
            </a:r>
            <a:r>
              <a:rPr lang="en-US" altLang="en-US" sz="1800" dirty="0" err="1">
                <a:latin typeface="Footlight MT Light" pitchFamily="18" charset="0"/>
                <a:cs typeface="Helvetica" pitchFamily="34" charset="0"/>
              </a:rPr>
              <a:t>etc</a:t>
            </a:r>
            <a:endParaRPr lang="en-US" altLang="en-US" sz="1800" dirty="0">
              <a:latin typeface="Footlight MT Light" pitchFamily="18" charset="0"/>
              <a:cs typeface="Helvetica" pitchFamily="34" charset="0"/>
            </a:endParaRPr>
          </a:p>
        </p:txBody>
      </p:sp>
    </p:spTree>
    <p:extLst>
      <p:ext uri="{BB962C8B-B14F-4D97-AF65-F5344CB8AC3E}">
        <p14:creationId xmlns:p14="http://schemas.microsoft.com/office/powerpoint/2010/main" val="336645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1BDAA5E-A82A-4B53-AB0D-171C86A91E52}"/>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buFont typeface="Wingdings" panose="05000000000000000000" pitchFamily="2" charset="2"/>
              <a:buChar char="q"/>
            </a:pPr>
            <a:r>
              <a:rPr lang="en-US" altLang="en-US" sz="1800" b="1" u="sng">
                <a:latin typeface="Footlight MT Light" panose="0204060206030A020304" pitchFamily="18" charset="0"/>
                <a:cs typeface="Helvetica" panose="020B0604020202020204" pitchFamily="34" charset="0"/>
              </a:rPr>
              <a:t>Development of Students Hostel at University of Abuja (Federal Ministry of Education): </a:t>
            </a:r>
            <a:br>
              <a:rPr lang="en-US" altLang="en-US" sz="1800">
                <a:latin typeface="Footlight MT Light" panose="0204060206030A020304" pitchFamily="18" charset="0"/>
                <a:cs typeface="Helvetica" panose="020B0604020202020204" pitchFamily="34" charset="0"/>
              </a:rPr>
            </a:br>
            <a:r>
              <a:rPr lang="en-US" altLang="en-US" sz="1800">
                <a:latin typeface="Footlight MT Light" panose="0204060206030A020304" pitchFamily="18" charset="0"/>
                <a:cs typeface="Helvetica" panose="020B0604020202020204" pitchFamily="34" charset="0"/>
              </a:rPr>
              <a:t>The University of Abuja is desirous to build hostels for its teeming students as well as staff housing estate through PPP procurement methodology.</a:t>
            </a:r>
          </a:p>
          <a:p>
            <a:pPr algn="l">
              <a:spcAft>
                <a:spcPts val="600"/>
              </a:spcAft>
              <a:buFont typeface="Wingdings" panose="05000000000000000000" pitchFamily="2" charset="2"/>
              <a:buChar char="q"/>
            </a:pPr>
            <a:r>
              <a:rPr lang="en-US" altLang="en-US" sz="1800" b="1" u="sng">
                <a:latin typeface="Footlight MT Light" panose="0204060206030A020304" pitchFamily="18" charset="0"/>
                <a:cs typeface="Helvetica" panose="020B0604020202020204" pitchFamily="34" charset="0"/>
              </a:rPr>
              <a:t>Establishment of a bamboo value chain (Federal Ministry of Environment):</a:t>
            </a:r>
            <a:br>
              <a:rPr lang="en-US" altLang="en-US" sz="1800">
                <a:latin typeface="Footlight MT Light" panose="0204060206030A020304" pitchFamily="18" charset="0"/>
                <a:cs typeface="Helvetica" panose="020B0604020202020204" pitchFamily="34" charset="0"/>
              </a:rPr>
            </a:br>
            <a:r>
              <a:rPr lang="en-US" altLang="en-US" sz="1800">
                <a:latin typeface="Footlight MT Light" panose="0204060206030A020304" pitchFamily="18" charset="0"/>
                <a:cs typeface="Helvetica" panose="020B0604020202020204" pitchFamily="34" charset="0"/>
              </a:rPr>
              <a:t>Establishment of a Bamboo Value Chain Business including maintaining, managing and scaling up the Bamboo factory in Lokoja, Kogi state under PPP</a:t>
            </a:r>
            <a:endParaRPr lang="en-US" altLang="en-US" sz="1800" dirty="0">
              <a:latin typeface="Footlight MT Light" panose="0204060206030A020304" pitchFamily="18" charset="0"/>
              <a:cs typeface="Helvetica" panose="020B0604020202020204" pitchFamily="34" charset="0"/>
            </a:endParaRPr>
          </a:p>
        </p:txBody>
      </p:sp>
    </p:spTree>
    <p:extLst>
      <p:ext uri="{BB962C8B-B14F-4D97-AF65-F5344CB8AC3E}">
        <p14:creationId xmlns:p14="http://schemas.microsoft.com/office/powerpoint/2010/main" val="92179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A43C33-3503-4F48-A8E1-C79A5EEA7FCC}"/>
              </a:ext>
            </a:extLst>
          </p:cNvPr>
          <p:cNvSpPr txBox="1">
            <a:spLocks/>
          </p:cNvSpPr>
          <p:nvPr/>
        </p:nvSpPr>
        <p:spPr>
          <a:xfrm>
            <a:off x="487680" y="1447800"/>
            <a:ext cx="10317480" cy="4800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ct val="50000"/>
              </a:spcBef>
              <a:spcAft>
                <a:spcPts val="600"/>
              </a:spcAft>
              <a:buFont typeface="Wingdings" panose="05000000000000000000" pitchFamily="2" charset="2"/>
              <a:buChar char="q"/>
            </a:pPr>
            <a:r>
              <a:rPr lang="en-US" altLang="en-NG" sz="1800">
                <a:latin typeface="Footlight MT Light" panose="0204060206030A020304" pitchFamily="18" charset="0"/>
              </a:rPr>
              <a:t>PPPs offer Nigeria a dependable and sustainable funding option, increased accountability, accelerated infrastructure provision and faster implementation of projects.</a:t>
            </a:r>
          </a:p>
          <a:p>
            <a:pPr algn="just">
              <a:spcBef>
                <a:spcPct val="50000"/>
              </a:spcBef>
              <a:spcAft>
                <a:spcPts val="600"/>
              </a:spcAft>
              <a:buFont typeface="Wingdings" panose="05000000000000000000" pitchFamily="2" charset="2"/>
              <a:buChar char="q"/>
            </a:pPr>
            <a:r>
              <a:rPr lang="en-US" altLang="en-NG" sz="1800">
                <a:latin typeface="Footlight MT Light" panose="0204060206030A020304" pitchFamily="18" charset="0"/>
              </a:rPr>
              <a:t>Nigeria’s huge infrastructure deficit is an opportunity to partner  on a win win basis with the private sector in virtually all economic and social infrastructure spaces. </a:t>
            </a:r>
          </a:p>
          <a:p>
            <a:pPr algn="just">
              <a:spcAft>
                <a:spcPts val="600"/>
              </a:spcAft>
              <a:buFont typeface="Wingdings" panose="05000000000000000000" pitchFamily="2" charset="2"/>
              <a:buChar char="q"/>
            </a:pPr>
            <a:r>
              <a:rPr lang="yo-NG" altLang="en-NG" sz="1800">
                <a:latin typeface="Footlight MT Light" panose="0204060206030A020304" pitchFamily="18" charset="0"/>
              </a:rPr>
              <a:t>Project preparation </a:t>
            </a:r>
            <a:r>
              <a:rPr lang="en-US" altLang="en-NG" sz="1800">
                <a:latin typeface="Footlight MT Light" panose="0204060206030A020304" pitchFamily="18" charset="0"/>
              </a:rPr>
              <a:t>and development </a:t>
            </a:r>
            <a:r>
              <a:rPr lang="yo-NG" altLang="en-NG" sz="1800">
                <a:latin typeface="Footlight MT Light" panose="0204060206030A020304" pitchFamily="18" charset="0"/>
              </a:rPr>
              <a:t>is key </a:t>
            </a:r>
            <a:r>
              <a:rPr lang="en-US" altLang="en-NG" sz="1800">
                <a:latin typeface="Footlight MT Light" panose="0204060206030A020304" pitchFamily="18" charset="0"/>
              </a:rPr>
              <a:t>and </a:t>
            </a:r>
            <a:r>
              <a:rPr lang="yo-NG" altLang="en-NG" sz="1800">
                <a:latin typeface="Footlight MT Light" panose="0204060206030A020304" pitchFamily="18" charset="0"/>
              </a:rPr>
              <a:t>PPP</a:t>
            </a:r>
            <a:r>
              <a:rPr lang="en-US" altLang="en-NG" sz="1800">
                <a:latin typeface="Footlight MT Light" panose="0204060206030A020304" pitchFamily="18" charset="0"/>
              </a:rPr>
              <a:t> </a:t>
            </a:r>
            <a:r>
              <a:rPr lang="yo-NG" altLang="en-NG" sz="1800">
                <a:latin typeface="Footlight MT Light" panose="0204060206030A020304" pitchFamily="18" charset="0"/>
              </a:rPr>
              <a:t>also stands for Preparation Preparation Preparation and Patience Patience Patience</a:t>
            </a:r>
            <a:endParaRPr lang="en-US" altLang="en-NG" sz="1800">
              <a:latin typeface="Footlight MT Light" panose="0204060206030A020304" pitchFamily="18" charset="0"/>
            </a:endParaRPr>
          </a:p>
          <a:p>
            <a:pPr algn="just">
              <a:spcAft>
                <a:spcPts val="600"/>
              </a:spcAft>
              <a:buFont typeface="Wingdings" panose="05000000000000000000" pitchFamily="2" charset="2"/>
              <a:buChar char="q"/>
            </a:pPr>
            <a:r>
              <a:rPr lang="en-GB" altLang="en-NG" sz="1800">
                <a:latin typeface="Footlight MT Light" panose="0204060206030A020304" pitchFamily="18" charset="0"/>
              </a:rPr>
              <a:t>The Federal Government should mobilise the relevant agencies and parastatals to make available incentives, such as land use reforms, subsidies, building materials, cost reduction programs, and tax exempt status that will ensure increased housing delivery in the appropriate price bracket. </a:t>
            </a:r>
            <a:endParaRPr lang="en-US" altLang="en-NG" sz="1800">
              <a:latin typeface="Footlight MT Light" panose="0204060206030A020304" pitchFamily="18" charset="0"/>
            </a:endParaRPr>
          </a:p>
          <a:p>
            <a:endParaRPr lang="en-US" altLang="en-NG" dirty="0"/>
          </a:p>
        </p:txBody>
      </p:sp>
    </p:spTree>
    <p:extLst>
      <p:ext uri="{BB962C8B-B14F-4D97-AF65-F5344CB8AC3E}">
        <p14:creationId xmlns:p14="http://schemas.microsoft.com/office/powerpoint/2010/main" val="3396298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8940-30A9-43C4-A4AD-E66F88DF8DF8}"/>
              </a:ext>
            </a:extLst>
          </p:cNvPr>
          <p:cNvSpPr txBox="1">
            <a:spLocks/>
          </p:cNvSpPr>
          <p:nvPr/>
        </p:nvSpPr>
        <p:spPr>
          <a:xfrm>
            <a:off x="457200" y="516890"/>
            <a:ext cx="6934200" cy="641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400">
                <a:latin typeface="Verdana" panose="020B0604030504040204" pitchFamily="34" charset="0"/>
                <a:ea typeface="Verdana" panose="020B0604030504040204" pitchFamily="34" charset="0"/>
                <a:cs typeface="Verdana" panose="020B0604030504040204" pitchFamily="34" charset="0"/>
              </a:rPr>
              <a:t>Garki Hospital  Abuja</a:t>
            </a:r>
          </a:p>
        </p:txBody>
      </p:sp>
      <p:pic>
        <p:nvPicPr>
          <p:cNvPr id="3" name="Picture 2">
            <a:extLst>
              <a:ext uri="{FF2B5EF4-FFF2-40B4-BE49-F238E27FC236}">
                <a16:creationId xmlns:a16="http://schemas.microsoft.com/office/drawing/2014/main" id="{D7CFA406-9AEC-4EDA-A393-740168410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2590"/>
            <a:ext cx="900684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4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86B9FD0-75F2-4866-9484-01DEC77C301A}"/>
              </a:ext>
            </a:extLst>
          </p:cNvPr>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31593C-28AB-4B5F-97D6-43D2C1446AF0}" type="slidenum">
              <a:rPr lang="en-US" altLang="en-US">
                <a:solidFill>
                  <a:srgbClr val="898989"/>
                </a:solidFill>
              </a:rPr>
              <a:pPr/>
              <a:t>24</a:t>
            </a:fld>
            <a:endParaRPr lang="en-US" altLang="en-US">
              <a:solidFill>
                <a:srgbClr val="898989"/>
              </a:solidFill>
            </a:endParaRPr>
          </a:p>
        </p:txBody>
      </p:sp>
      <p:pic>
        <p:nvPicPr>
          <p:cNvPr id="4" name="Picture 2">
            <a:extLst>
              <a:ext uri="{FF2B5EF4-FFF2-40B4-BE49-F238E27FC236}">
                <a16:creationId xmlns:a16="http://schemas.microsoft.com/office/drawing/2014/main" id="{35D738D6-9486-4604-BA23-AB7C893E3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293495"/>
            <a:ext cx="983837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99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CDDC-C107-456F-B86F-5855C6210BDF}"/>
              </a:ext>
            </a:extLst>
          </p:cNvPr>
          <p:cNvSpPr txBox="1">
            <a:spLocks/>
          </p:cNvSpPr>
          <p:nvPr/>
        </p:nvSpPr>
        <p:spPr>
          <a:xfrm>
            <a:off x="152400" y="471170"/>
            <a:ext cx="8382000" cy="793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400">
                <a:latin typeface="Verdana" panose="020B0604030504040204" pitchFamily="34" charset="0"/>
                <a:ea typeface="Verdana" panose="020B0604030504040204" pitchFamily="34" charset="0"/>
                <a:cs typeface="Verdana" panose="020B0604030504040204" pitchFamily="34" charset="0"/>
              </a:rPr>
              <a:t>PPP Theatre: One Of Our 3 Theatres (June 2015 Cardiac Surgery)</a:t>
            </a:r>
          </a:p>
        </p:txBody>
      </p:sp>
      <p:pic>
        <p:nvPicPr>
          <p:cNvPr id="3" name="Picture 2">
            <a:extLst>
              <a:ext uri="{FF2B5EF4-FFF2-40B4-BE49-F238E27FC236}">
                <a16:creationId xmlns:a16="http://schemas.microsoft.com/office/drawing/2014/main" id="{8DB76A17-EC9B-44AC-8987-C3496153E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4" y="1498813"/>
            <a:ext cx="7934326" cy="525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32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F672-2F84-493B-8041-A77D6AF61942}"/>
              </a:ext>
            </a:extLst>
          </p:cNvPr>
          <p:cNvSpPr txBox="1">
            <a:spLocks/>
          </p:cNvSpPr>
          <p:nvPr/>
        </p:nvSpPr>
        <p:spPr>
          <a:xfrm>
            <a:off x="457200" y="379730"/>
            <a:ext cx="6934200" cy="717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400">
                <a:latin typeface="Verdana" panose="020B0604030504040204" pitchFamily="34" charset="0"/>
                <a:ea typeface="Verdana" panose="020B0604030504040204" pitchFamily="34" charset="0"/>
                <a:cs typeface="Verdana" panose="020B0604030504040204" pitchFamily="34" charset="0"/>
              </a:rPr>
              <a:t>Recent Successes - Hydro</a:t>
            </a:r>
          </a:p>
        </p:txBody>
      </p:sp>
      <p:pic>
        <p:nvPicPr>
          <p:cNvPr id="3" name="Picture 2">
            <a:extLst>
              <a:ext uri="{FF2B5EF4-FFF2-40B4-BE49-F238E27FC236}">
                <a16:creationId xmlns:a16="http://schemas.microsoft.com/office/drawing/2014/main" id="{47FE3802-4AE7-4FCD-90F6-710CF782B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 y="1630680"/>
            <a:ext cx="79533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2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E719-C010-4030-88FA-9C6581AE5045}"/>
              </a:ext>
            </a:extLst>
          </p:cNvPr>
          <p:cNvSpPr txBox="1">
            <a:spLocks/>
          </p:cNvSpPr>
          <p:nvPr/>
        </p:nvSpPr>
        <p:spPr>
          <a:xfrm>
            <a:off x="304800" y="16764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2800">
                <a:latin typeface="Footlight MT Light" panose="0204060206030A020304" pitchFamily="18" charset="0"/>
              </a:rPr>
              <a:t>Housing Crisis in Nigeria ...At a Glance</a:t>
            </a:r>
            <a:endParaRPr lang="en-US" altLang="en-US" sz="2800">
              <a:latin typeface="Footlight MT Light" panose="0204060206030A020304" pitchFamily="18" charset="0"/>
            </a:endParaRPr>
          </a:p>
        </p:txBody>
      </p:sp>
      <p:sp>
        <p:nvSpPr>
          <p:cNvPr id="3" name="Slide Number Placeholder 4">
            <a:extLst>
              <a:ext uri="{FF2B5EF4-FFF2-40B4-BE49-F238E27FC236}">
                <a16:creationId xmlns:a16="http://schemas.microsoft.com/office/drawing/2014/main" id="{EA3B1605-0A00-4CA4-92BB-F1F89AFF3EF5}"/>
              </a:ext>
            </a:extLst>
          </p:cNvPr>
          <p:cNvSpPr>
            <a:spLocks noGrp="1"/>
          </p:cNvSpPr>
          <p:nvPr>
            <p:ph type="sldNum" sz="quarter" idx="12"/>
          </p:nvPr>
        </p:nvSpPr>
        <p:spPr bwMode="auto">
          <a:xfrm>
            <a:off x="6629400" y="644779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88F4A5-3067-4C7F-8A98-46CF43AF0405}" type="slidenum">
              <a:rPr lang="en-US" altLang="en-US">
                <a:solidFill>
                  <a:srgbClr val="898989"/>
                </a:solidFill>
              </a:rPr>
              <a:pPr/>
              <a:t>27</a:t>
            </a:fld>
            <a:endParaRPr lang="en-US" altLang="en-US">
              <a:solidFill>
                <a:srgbClr val="898989"/>
              </a:solidFill>
            </a:endParaRPr>
          </a:p>
        </p:txBody>
      </p:sp>
      <p:sp>
        <p:nvSpPr>
          <p:cNvPr id="4" name="TextBox 5">
            <a:extLst>
              <a:ext uri="{FF2B5EF4-FFF2-40B4-BE49-F238E27FC236}">
                <a16:creationId xmlns:a16="http://schemas.microsoft.com/office/drawing/2014/main" id="{1D0FFA82-0D83-4AC9-BD7F-F649C5B0AE6C}"/>
              </a:ext>
            </a:extLst>
          </p:cNvPr>
          <p:cNvSpPr txBox="1">
            <a:spLocks noChangeArrowheads="1"/>
          </p:cNvSpPr>
          <p:nvPr/>
        </p:nvSpPr>
        <p:spPr bwMode="auto">
          <a:xfrm>
            <a:off x="304800" y="1310640"/>
            <a:ext cx="4343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160 million population with rapid urban population growths (48% by 2009)</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Low disposable incomes - GDP per capita at US$2,500</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14 million units housing deficit</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Fragmented development efforts, mostly provided by informal/individual efforts, </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52% i.e. 65 million households within the affordability gap (33% of income is insufficient to meet mortgage payments) </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Dearth of long term financing for housing, mortgage &amp; infrastructural financing</a:t>
            </a:r>
          </a:p>
          <a:p>
            <a:pPr algn="just">
              <a:spcBef>
                <a:spcPts val="600"/>
              </a:spcBef>
              <a:spcAft>
                <a:spcPts val="600"/>
              </a:spcAft>
              <a:buFont typeface="Calibri" panose="020F0502020204030204" pitchFamily="34" charset="0"/>
              <a:buAutoNum type="arabicPeriod"/>
            </a:pPr>
            <a:r>
              <a:rPr lang="en-US" altLang="en-NG">
                <a:latin typeface="Footlight MT Light" panose="0204060206030A020304" pitchFamily="18" charset="0"/>
              </a:rPr>
              <a:t>High cost components (land, finance etc)</a:t>
            </a:r>
          </a:p>
        </p:txBody>
      </p:sp>
      <p:sp>
        <p:nvSpPr>
          <p:cNvPr id="5" name="AutoShape 7" descr="Image result for Nigerian Housing">
            <a:extLst>
              <a:ext uri="{FF2B5EF4-FFF2-40B4-BE49-F238E27FC236}">
                <a16:creationId xmlns:a16="http://schemas.microsoft.com/office/drawing/2014/main" id="{D86724E2-1869-48FF-A11D-538AF0A40581}"/>
              </a:ext>
            </a:extLst>
          </p:cNvPr>
          <p:cNvSpPr>
            <a:spLocks noChangeAspect="1" noChangeArrowheads="1"/>
          </p:cNvSpPr>
          <p:nvPr/>
        </p:nvSpPr>
        <p:spPr bwMode="auto">
          <a:xfrm>
            <a:off x="231775" y="-5302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NG" altLang="en-NG"/>
          </a:p>
        </p:txBody>
      </p:sp>
      <p:pic>
        <p:nvPicPr>
          <p:cNvPr id="6" name="Picture 9" descr="Related image">
            <a:extLst>
              <a:ext uri="{FF2B5EF4-FFF2-40B4-BE49-F238E27FC236}">
                <a16:creationId xmlns:a16="http://schemas.microsoft.com/office/drawing/2014/main" id="{DCA14B84-D927-4BD1-8772-92C3F7648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34440"/>
            <a:ext cx="434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Image result for Nigerian Housing">
            <a:extLst>
              <a:ext uri="{FF2B5EF4-FFF2-40B4-BE49-F238E27FC236}">
                <a16:creationId xmlns:a16="http://schemas.microsoft.com/office/drawing/2014/main" id="{8EFC36F9-E902-47C9-95EB-277DFDAC7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0144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371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6A767956-56AA-4F04-B1EB-D472A417FE3F}"/>
              </a:ext>
            </a:extLst>
          </p:cNvPr>
          <p:cNvSpPr/>
          <p:nvPr/>
        </p:nvSpPr>
        <p:spPr>
          <a:xfrm>
            <a:off x="152399" y="744064"/>
            <a:ext cx="7637093" cy="302099"/>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GB" b="1" dirty="0">
                <a:latin typeface="Helvetica" pitchFamily="34" charset="0"/>
                <a:cs typeface="Arial" panose="020B0604020202020204" pitchFamily="34" charset="0"/>
              </a:rPr>
              <a:t>PIPELINE PROJECTS – DAMS &amp; HYDROPOWER</a:t>
            </a:r>
          </a:p>
        </p:txBody>
      </p:sp>
      <p:graphicFrame>
        <p:nvGraphicFramePr>
          <p:cNvPr id="3" name="Table 2">
            <a:extLst>
              <a:ext uri="{FF2B5EF4-FFF2-40B4-BE49-F238E27FC236}">
                <a16:creationId xmlns:a16="http://schemas.microsoft.com/office/drawing/2014/main" id="{1A2DB9CD-9137-46A0-98C6-6F797A2EACAC}"/>
              </a:ext>
            </a:extLst>
          </p:cNvPr>
          <p:cNvGraphicFramePr>
            <a:graphicFrameLocks noGrp="1"/>
          </p:cNvGraphicFramePr>
          <p:nvPr>
            <p:extLst>
              <p:ext uri="{D42A27DB-BD31-4B8C-83A1-F6EECF244321}">
                <p14:modId xmlns:p14="http://schemas.microsoft.com/office/powerpoint/2010/main" val="1763983705"/>
              </p:ext>
            </p:extLst>
          </p:nvPr>
        </p:nvGraphicFramePr>
        <p:xfrm>
          <a:off x="38159" y="1405926"/>
          <a:ext cx="7475007" cy="5390016"/>
        </p:xfrm>
        <a:graphic>
          <a:graphicData uri="http://schemas.openxmlformats.org/drawingml/2006/table">
            <a:tbl>
              <a:tblPr firstRow="1" bandRow="1">
                <a:tableStyleId>{2A488322-F2BA-4B5B-9748-0D474271808F}</a:tableStyleId>
              </a:tblPr>
              <a:tblGrid>
                <a:gridCol w="1942540">
                  <a:extLst>
                    <a:ext uri="{9D8B030D-6E8A-4147-A177-3AD203B41FA5}">
                      <a16:colId xmlns:a16="http://schemas.microsoft.com/office/drawing/2014/main" val="20000"/>
                    </a:ext>
                  </a:extLst>
                </a:gridCol>
                <a:gridCol w="5532467">
                  <a:extLst>
                    <a:ext uri="{9D8B030D-6E8A-4147-A177-3AD203B41FA5}">
                      <a16:colId xmlns:a16="http://schemas.microsoft.com/office/drawing/2014/main" val="20001"/>
                    </a:ext>
                  </a:extLst>
                </a:gridCol>
              </a:tblGrid>
              <a:tr h="334456">
                <a:tc gridSpan="2">
                  <a:txBody>
                    <a:bodyPr/>
                    <a:lstStyle/>
                    <a:p>
                      <a:r>
                        <a:rPr lang="en-US" altLang="en-US" sz="1800" b="1" dirty="0">
                          <a:solidFill>
                            <a:schemeClr val="tx1"/>
                          </a:solidFill>
                        </a:rPr>
                        <a:t>DAMS</a:t>
                      </a:r>
                      <a:r>
                        <a:rPr lang="en-US" altLang="en-US" sz="1800" b="1" baseline="0" dirty="0">
                          <a:solidFill>
                            <a:schemeClr val="tx1"/>
                          </a:solidFill>
                        </a:rPr>
                        <a:t> AND HYDROPOWER </a:t>
                      </a:r>
                      <a:r>
                        <a:rPr lang="en-US" altLang="en-US" sz="1800" b="1" dirty="0">
                          <a:solidFill>
                            <a:schemeClr val="tx1"/>
                          </a:solidFill>
                        </a:rPr>
                        <a:t>PPP Projects</a:t>
                      </a:r>
                      <a:endParaRPr lang="en-GB" dirty="0">
                        <a:solidFill>
                          <a:schemeClr val="tx1"/>
                        </a:solidFill>
                      </a:endParaRPr>
                    </a:p>
                  </a:txBody>
                  <a:tcPr>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hMerge="1">
                  <a:txBody>
                    <a:bodyPr/>
                    <a:lstStyle/>
                    <a:p>
                      <a:endParaRPr lang="en-GB" dirty="0"/>
                    </a:p>
                  </a:txBody>
                  <a:tcPr/>
                </a:tc>
                <a:extLst>
                  <a:ext uri="{0D108BD9-81ED-4DB2-BD59-A6C34878D82A}">
                    <a16:rowId xmlns:a16="http://schemas.microsoft.com/office/drawing/2014/main" val="10000"/>
                  </a:ext>
                </a:extLst>
              </a:tr>
              <a:tr h="334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Project</a:t>
                      </a:r>
                      <a:r>
                        <a:rPr lang="en-GB" sz="1200" b="1" baseline="0" dirty="0">
                          <a:solidFill>
                            <a:schemeClr val="tx1"/>
                          </a:solidFill>
                        </a:rPr>
                        <a:t> Name</a:t>
                      </a:r>
                      <a:endParaRPr lang="en-GB" sz="1200" b="1" dirty="0">
                        <a:solidFill>
                          <a:schemeClr val="tx1"/>
                        </a:solidFill>
                      </a:endParaRPr>
                    </a:p>
                  </a:txBody>
                  <a:tcPr>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tcPr>
                </a:tc>
                <a:tc>
                  <a:txBody>
                    <a:bodyPr/>
                    <a:lstStyle/>
                    <a:p>
                      <a:r>
                        <a:rPr lang="en-US" altLang="en-US" sz="1200" dirty="0">
                          <a:solidFill>
                            <a:schemeClr val="tx1"/>
                          </a:solidFill>
                          <a:latin typeface="Footlight MT Light" pitchFamily="18" charset="0"/>
                        </a:rPr>
                        <a:t> </a:t>
                      </a:r>
                      <a:r>
                        <a:rPr lang="en-US" altLang="en-US" sz="1200" b="1" dirty="0">
                          <a:solidFill>
                            <a:schemeClr val="tx1"/>
                          </a:solidFill>
                          <a:latin typeface="+mn-lt"/>
                        </a:rPr>
                        <a:t>Dams</a:t>
                      </a:r>
                      <a:r>
                        <a:rPr lang="en-US" altLang="en-US" sz="1200" b="1" baseline="0" dirty="0">
                          <a:solidFill>
                            <a:schemeClr val="tx1"/>
                          </a:solidFill>
                          <a:latin typeface="+mn-lt"/>
                        </a:rPr>
                        <a:t> and Hydropower </a:t>
                      </a:r>
                      <a:r>
                        <a:rPr lang="en-US" altLang="en-US" sz="1200" b="1" dirty="0">
                          <a:solidFill>
                            <a:schemeClr val="tx1"/>
                          </a:solidFill>
                        </a:rPr>
                        <a:t>Projects</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val="10001"/>
                  </a:ext>
                </a:extLst>
              </a:tr>
              <a:tr h="334456">
                <a:tc>
                  <a:txBody>
                    <a:bodyPr/>
                    <a:lstStyle/>
                    <a:p>
                      <a:r>
                        <a:rPr lang="en-GB" sz="1200" b="1" dirty="0">
                          <a:solidFill>
                            <a:schemeClr val="tx1"/>
                          </a:solidFill>
                        </a:rPr>
                        <a:t>Sector</a:t>
                      </a:r>
                    </a:p>
                  </a:txBody>
                  <a:tcPr>
                    <a:lnR w="12700" cap="flat" cmpd="sng" algn="ctr">
                      <a:solidFill>
                        <a:schemeClr val="accent6">
                          <a:lumMod val="75000"/>
                        </a:schemeClr>
                      </a:solidFill>
                      <a:prstDash val="solid"/>
                      <a:round/>
                      <a:headEnd type="none" w="med" len="med"/>
                      <a:tailEnd type="none" w="med" len="med"/>
                    </a:lnR>
                  </a:tcPr>
                </a:tc>
                <a:tc>
                  <a:txBody>
                    <a:bodyPr/>
                    <a:lstStyle/>
                    <a:p>
                      <a:r>
                        <a:rPr lang="en-GB" sz="1200" dirty="0">
                          <a:solidFill>
                            <a:schemeClr val="tx1"/>
                          </a:solidFill>
                        </a:rPr>
                        <a:t>Water Resources &amp; Power </a:t>
                      </a: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334456">
                <a:tc>
                  <a:txBody>
                    <a:bodyPr/>
                    <a:lstStyle/>
                    <a:p>
                      <a:r>
                        <a:rPr lang="en-GB" sz="1200" b="1" dirty="0">
                          <a:solidFill>
                            <a:schemeClr val="tx1"/>
                          </a:solidFill>
                        </a:rPr>
                        <a:t>Department/ Ministry</a:t>
                      </a:r>
                    </a:p>
                  </a:txBody>
                  <a:tcPr>
                    <a:lnR w="12700" cap="flat" cmpd="sng" algn="ctr">
                      <a:solidFill>
                        <a:schemeClr val="accent6">
                          <a:lumMod val="75000"/>
                        </a:schemeClr>
                      </a:solidFill>
                      <a:prstDash val="solid"/>
                      <a:round/>
                      <a:headEnd type="none" w="med" len="med"/>
                      <a:tailEnd type="none" w="med" len="med"/>
                    </a:lnR>
                  </a:tcPr>
                </a:tc>
                <a:tc>
                  <a:txBody>
                    <a:bodyPr/>
                    <a:lstStyle/>
                    <a:p>
                      <a:r>
                        <a:rPr lang="yo-NG" altLang="en-US" sz="1200" dirty="0">
                          <a:solidFill>
                            <a:schemeClr val="tx1"/>
                          </a:solidFill>
                          <a:latin typeface="Footlight MT Light" pitchFamily="18" charset="0"/>
                        </a:rPr>
                        <a:t>Federal Ministy of </a:t>
                      </a:r>
                      <a:r>
                        <a:rPr lang="en-GB" altLang="en-US" sz="1200" dirty="0">
                          <a:solidFill>
                            <a:schemeClr val="tx1"/>
                          </a:solidFill>
                          <a:latin typeface="Footlight MT Light" pitchFamily="18" charset="0"/>
                        </a:rPr>
                        <a:t>Water Resources and Federal Ministry of PW &amp; H</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334456">
                <a:tc>
                  <a:txBody>
                    <a:bodyPr/>
                    <a:lstStyle/>
                    <a:p>
                      <a:r>
                        <a:rPr lang="en-GB" sz="1200" b="1" dirty="0">
                          <a:solidFill>
                            <a:schemeClr val="tx1"/>
                          </a:solidFill>
                        </a:rPr>
                        <a:t>Implementing Agency</a:t>
                      </a:r>
                    </a:p>
                  </a:txBody>
                  <a:tcPr>
                    <a:lnR w="12700" cap="flat" cmpd="sng" algn="ctr">
                      <a:solidFill>
                        <a:schemeClr val="accent6">
                          <a:lumMod val="75000"/>
                        </a:schemeClr>
                      </a:solidFill>
                      <a:prstDash val="solid"/>
                      <a:round/>
                      <a:headEnd type="none" w="med" len="med"/>
                      <a:tailEnd type="none" w="med" len="med"/>
                    </a:lnR>
                  </a:tcPr>
                </a:tc>
                <a:tc>
                  <a:txBody>
                    <a:bodyPr/>
                    <a:lstStyle/>
                    <a:p>
                      <a:r>
                        <a:rPr lang="yo-NG" altLang="en-US" sz="1200" dirty="0">
                          <a:solidFill>
                            <a:schemeClr val="tx1"/>
                          </a:solidFill>
                          <a:latin typeface="Footlight MT Light" pitchFamily="18" charset="0"/>
                        </a:rPr>
                        <a:t>Federal Ministy of </a:t>
                      </a:r>
                      <a:r>
                        <a:rPr lang="en-GB" altLang="en-US" sz="1200" dirty="0">
                          <a:solidFill>
                            <a:schemeClr val="tx1"/>
                          </a:solidFill>
                          <a:latin typeface="Footlight MT Light" pitchFamily="18" charset="0"/>
                        </a:rPr>
                        <a:t>Water Resources and Federal</a:t>
                      </a:r>
                      <a:r>
                        <a:rPr lang="en-GB" altLang="en-US" sz="1200" baseline="0" dirty="0">
                          <a:solidFill>
                            <a:schemeClr val="tx1"/>
                          </a:solidFill>
                          <a:latin typeface="Footlight MT Light" pitchFamily="18" charset="0"/>
                        </a:rPr>
                        <a:t> Ministry of PW &amp; H</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1319496">
                <a:tc>
                  <a:txBody>
                    <a:bodyPr/>
                    <a:lstStyle/>
                    <a:p>
                      <a:r>
                        <a:rPr lang="en-GB" sz="1200" b="1" dirty="0">
                          <a:solidFill>
                            <a:schemeClr val="tx1"/>
                          </a:solidFill>
                        </a:rPr>
                        <a:t>Location</a:t>
                      </a:r>
                    </a:p>
                  </a:txBody>
                  <a:tcPr>
                    <a:lnR w="12700" cap="flat" cmpd="sng" algn="ctr">
                      <a:solidFill>
                        <a:schemeClr val="accent6">
                          <a:lumMod val="75000"/>
                        </a:schemeClr>
                      </a:solidFill>
                      <a:prstDash val="solid"/>
                      <a:round/>
                      <a:headEnd type="none" w="med" len="med"/>
                      <a:tailEnd type="none" w="med" len="med"/>
                    </a:lnR>
                  </a:tcPr>
                </a:tc>
                <a:tc>
                  <a:txBody>
                    <a:bodyPr/>
                    <a:lstStyle/>
                    <a:p>
                      <a:pPr marL="0" indent="0">
                        <a:spcBef>
                          <a:spcPts val="1200"/>
                        </a:spcBef>
                        <a:buFont typeface="Arial" charset="0"/>
                        <a:buNone/>
                      </a:pPr>
                      <a:r>
                        <a:rPr lang="en-US" altLang="en-US" sz="1200" dirty="0">
                          <a:solidFill>
                            <a:schemeClr val="tx1"/>
                          </a:solidFill>
                          <a:latin typeface="Footlight MT Light" pitchFamily="18" charset="0"/>
                        </a:rPr>
                        <a:t>Gurara I Hydro Power Plant (30 MW), Kaduna State</a:t>
                      </a:r>
                    </a:p>
                    <a:p>
                      <a:pPr marL="0" indent="0">
                        <a:spcBef>
                          <a:spcPts val="1200"/>
                        </a:spcBef>
                        <a:buFont typeface="Arial" charset="0"/>
                        <a:buNone/>
                      </a:pPr>
                      <a:r>
                        <a:rPr lang="en-US" altLang="en-US" sz="1200" dirty="0">
                          <a:solidFill>
                            <a:schemeClr val="tx1"/>
                          </a:solidFill>
                          <a:latin typeface="Footlight MT Light" pitchFamily="18" charset="0"/>
                        </a:rPr>
                        <a:t>Gurara II Hydro Power Plant (300 MW), Niger State</a:t>
                      </a:r>
                    </a:p>
                    <a:p>
                      <a:pPr marL="0" indent="0">
                        <a:spcBef>
                          <a:spcPts val="1200"/>
                        </a:spcBef>
                        <a:buFont typeface="Arial" charset="0"/>
                        <a:buNone/>
                      </a:pPr>
                      <a:r>
                        <a:rPr lang="en-US" altLang="en-US" sz="1200" dirty="0">
                          <a:solidFill>
                            <a:schemeClr val="tx1"/>
                          </a:solidFill>
                          <a:latin typeface="Footlight MT Light" pitchFamily="18" charset="0"/>
                        </a:rPr>
                        <a:t>Dasin Hausa Dam (150 MW), Adamawa State</a:t>
                      </a:r>
                    </a:p>
                    <a:p>
                      <a:pPr marL="0" indent="0">
                        <a:spcBef>
                          <a:spcPts val="1200"/>
                        </a:spcBef>
                        <a:buFont typeface="Arial" charset="0"/>
                        <a:buNone/>
                      </a:pPr>
                      <a:r>
                        <a:rPr lang="en-US" altLang="en-US" sz="1200" dirty="0">
                          <a:solidFill>
                            <a:schemeClr val="tx1"/>
                          </a:solidFill>
                          <a:latin typeface="Footlight MT Light" pitchFamily="18" charset="0"/>
                        </a:rPr>
                        <a:t>6 Key Lots of Transmission Company of Nigeria (TCN) Major Transmission Projects across the entire country</a:t>
                      </a: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412342">
                <a:tc>
                  <a:txBody>
                    <a:bodyPr/>
                    <a:lstStyle/>
                    <a:p>
                      <a:r>
                        <a:rPr lang="en-GB" sz="1200" b="1" dirty="0">
                          <a:solidFill>
                            <a:schemeClr val="tx1"/>
                          </a:solidFill>
                        </a:rPr>
                        <a:t>Estimated Capital</a:t>
                      </a:r>
                      <a:r>
                        <a:rPr lang="en-GB" sz="1200" b="1" baseline="0" dirty="0">
                          <a:solidFill>
                            <a:schemeClr val="tx1"/>
                          </a:solidFill>
                        </a:rPr>
                        <a:t> Cost</a:t>
                      </a:r>
                      <a:endParaRPr lang="en-GB" sz="1200" b="1" dirty="0">
                        <a:solidFill>
                          <a:schemeClr val="tx1"/>
                        </a:solidFill>
                      </a:endParaRPr>
                    </a:p>
                  </a:txBody>
                  <a:tcPr>
                    <a:lnR w="12700" cap="flat" cmpd="sng" algn="ctr">
                      <a:solidFill>
                        <a:schemeClr val="accent6">
                          <a:lumMod val="75000"/>
                        </a:schemeClr>
                      </a:solidFill>
                      <a:prstDash val="solid"/>
                      <a:round/>
                      <a:headEnd type="none" w="med" len="med"/>
                      <a:tailEnd type="none" w="med" len="med"/>
                    </a:lnR>
                  </a:tcPr>
                </a:tc>
                <a:tc>
                  <a:txBody>
                    <a:bodyPr/>
                    <a:lstStyle/>
                    <a:p>
                      <a:r>
                        <a:rPr lang="en-GB" sz="1200" dirty="0">
                          <a:solidFill>
                            <a:schemeClr val="tx1"/>
                          </a:solidFill>
                          <a:latin typeface="Cambria"/>
                        </a:rPr>
                        <a:t>⎕ &lt; $10m            ⎕ $11-50m        ⎕ $51-100m      ⎕ $101-200m</a:t>
                      </a:r>
                    </a:p>
                    <a:p>
                      <a:r>
                        <a:rPr lang="en-GB" sz="1200" dirty="0">
                          <a:solidFill>
                            <a:schemeClr val="tx1"/>
                          </a:solidFill>
                          <a:latin typeface="Cambria"/>
                        </a:rPr>
                        <a:t>⎕ $201-300m  </a:t>
                      </a:r>
                      <a:r>
                        <a:rPr lang="en-GB" sz="1200" baseline="0" dirty="0">
                          <a:solidFill>
                            <a:schemeClr val="tx1"/>
                          </a:solidFill>
                          <a:latin typeface="Cambria"/>
                        </a:rPr>
                        <a:t>  ⎕ $301-400m   ⎕ $401-500m    ⎕ &gt; $500m</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334456">
                <a:tc>
                  <a:txBody>
                    <a:bodyPr/>
                    <a:lstStyle/>
                    <a:p>
                      <a:r>
                        <a:rPr lang="en-GB" sz="1200" b="1" dirty="0">
                          <a:solidFill>
                            <a:schemeClr val="tx1"/>
                          </a:solidFill>
                        </a:rPr>
                        <a:t>Revenue Sources </a:t>
                      </a:r>
                    </a:p>
                  </a:txBody>
                  <a:tcPr>
                    <a:lnR w="12700" cap="flat" cmpd="sng" algn="ctr">
                      <a:solidFill>
                        <a:schemeClr val="accent6">
                          <a:lumMod val="75000"/>
                        </a:schemeClr>
                      </a:solidFill>
                      <a:prstDash val="solid"/>
                      <a:round/>
                      <a:headEnd type="none" w="med" len="med"/>
                      <a:tailEnd type="none" w="med" len="med"/>
                    </a:lnR>
                  </a:tcPr>
                </a:tc>
                <a:tc>
                  <a:txBody>
                    <a:bodyPr/>
                    <a:lstStyle/>
                    <a:p>
                      <a:r>
                        <a:rPr lang="en-GB" sz="1200" dirty="0">
                          <a:solidFill>
                            <a:schemeClr val="tx1"/>
                          </a:solidFill>
                          <a:latin typeface="Cambria"/>
                        </a:rPr>
                        <a:t>⎕ Users      ⎕ Purchase Agreement      ⎕ Government Payments</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r h="334456">
                <a:tc>
                  <a:txBody>
                    <a:bodyPr/>
                    <a:lstStyle/>
                    <a:p>
                      <a:r>
                        <a:rPr lang="en-GB" sz="1200" b="1" dirty="0">
                          <a:solidFill>
                            <a:schemeClr val="tx1"/>
                          </a:solidFill>
                        </a:rPr>
                        <a:t>Background</a:t>
                      </a:r>
                    </a:p>
                  </a:txBody>
                  <a:tcPr>
                    <a:lnR w="12700" cap="flat" cmpd="sng" algn="ctr">
                      <a:solidFill>
                        <a:schemeClr val="accent6">
                          <a:lumMod val="75000"/>
                        </a:schemeClr>
                      </a:solidFill>
                      <a:prstDash val="solid"/>
                      <a:round/>
                      <a:headEnd type="none" w="med" len="med"/>
                      <a:tailEnd type="none" w="med" len="med"/>
                    </a:lnR>
                  </a:tcPr>
                </a:tc>
                <a:tc>
                  <a:txBody>
                    <a:bodyPr/>
                    <a:lstStyle/>
                    <a:p>
                      <a:pPr marL="174625" marR="0" indent="-174625"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GB" altLang="en-US" sz="1100" kern="1200" dirty="0">
                          <a:solidFill>
                            <a:schemeClr val="tx1"/>
                          </a:solidFill>
                          <a:latin typeface="+mn-lt"/>
                          <a:ea typeface="+mn-ea"/>
                          <a:cs typeface="+mn-cs"/>
                        </a:rPr>
                        <a:t>Need</a:t>
                      </a:r>
                      <a:r>
                        <a:rPr lang="en-GB" altLang="en-US" sz="1100" kern="1200" baseline="0" dirty="0">
                          <a:solidFill>
                            <a:schemeClr val="tx1"/>
                          </a:solidFill>
                          <a:latin typeface="+mn-lt"/>
                          <a:ea typeface="+mn-ea"/>
                          <a:cs typeface="+mn-cs"/>
                        </a:rPr>
                        <a:t> to address Nigeria's Electricity Problems</a:t>
                      </a:r>
                      <a:endParaRPr lang="yo-NG" altLang="en-US" sz="1100" dirty="0">
                        <a:solidFill>
                          <a:schemeClr val="tx1"/>
                        </a:solidFill>
                        <a:latin typeface="Footlight MT Light" pitchFamily="18" charset="0"/>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8"/>
                  </a:ext>
                </a:extLst>
              </a:tr>
              <a:tr h="577279">
                <a:tc>
                  <a:txBody>
                    <a:bodyPr/>
                    <a:lstStyle/>
                    <a:p>
                      <a:r>
                        <a:rPr lang="en-GB" sz="1200" b="1" dirty="0">
                          <a:solidFill>
                            <a:schemeClr val="tx1"/>
                          </a:solidFill>
                        </a:rPr>
                        <a:t>Objective</a:t>
                      </a:r>
                    </a:p>
                  </a:txBody>
                  <a:tcPr>
                    <a:lnR w="12700" cap="flat" cmpd="sng" algn="ctr">
                      <a:solidFill>
                        <a:schemeClr val="accent6">
                          <a:lumMod val="75000"/>
                        </a:schemeClr>
                      </a:solidFill>
                      <a:prstDash val="solid"/>
                      <a:round/>
                      <a:headEnd type="none" w="med" len="med"/>
                      <a:tailEnd type="none" w="med" len="med"/>
                    </a:lnR>
                  </a:tcPr>
                </a:tc>
                <a:tc>
                  <a:txBody>
                    <a:bodyPr/>
                    <a:lstStyle/>
                    <a:p>
                      <a:r>
                        <a:rPr lang="en-GB" sz="1200" dirty="0">
                          <a:solidFill>
                            <a:schemeClr val="tx1"/>
                          </a:solidFill>
                        </a:rPr>
                        <a:t>To provide Power</a:t>
                      </a:r>
                    </a:p>
                    <a:p>
                      <a:endParaRPr lang="en-GB" sz="1200" dirty="0">
                        <a:solidFill>
                          <a:schemeClr val="tx1"/>
                        </a:solidFill>
                      </a:endParaRPr>
                    </a:p>
                    <a:p>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09"/>
                  </a:ext>
                </a:extLst>
              </a:tr>
              <a:tr h="412342">
                <a:tc>
                  <a:txBody>
                    <a:bodyPr/>
                    <a:lstStyle/>
                    <a:p>
                      <a:r>
                        <a:rPr lang="en-GB" sz="1200" b="1" dirty="0">
                          <a:solidFill>
                            <a:schemeClr val="tx1"/>
                          </a:solidFill>
                        </a:rPr>
                        <a:t>Project</a:t>
                      </a:r>
                      <a:r>
                        <a:rPr lang="en-GB" sz="1200" b="1" baseline="0" dirty="0">
                          <a:solidFill>
                            <a:schemeClr val="tx1"/>
                          </a:solidFill>
                        </a:rPr>
                        <a:t> Scope </a:t>
                      </a:r>
                      <a:endParaRPr lang="en-GB" sz="1200" b="1" dirty="0">
                        <a:solidFill>
                          <a:schemeClr val="tx1"/>
                        </a:solidFill>
                      </a:endParaRPr>
                    </a:p>
                  </a:txBody>
                  <a:tcPr>
                    <a:lnR w="12700" cap="flat" cmpd="sng" algn="ctr">
                      <a:solidFill>
                        <a:schemeClr val="accent6">
                          <a:lumMod val="75000"/>
                        </a:schemeClr>
                      </a:solidFill>
                      <a:prstDash val="solid"/>
                      <a:round/>
                      <a:headEnd type="none" w="med" len="med"/>
                      <a:tailEnd type="none" w="med" len="med"/>
                    </a:lnR>
                  </a:tcPr>
                </a:tc>
                <a:tc>
                  <a:txBody>
                    <a:bodyPr/>
                    <a:lstStyle/>
                    <a:p>
                      <a:r>
                        <a:rPr lang="en-GB" sz="1200" dirty="0">
                          <a:solidFill>
                            <a:schemeClr val="tx1"/>
                          </a:solidFill>
                        </a:rPr>
                        <a:t>Multi</a:t>
                      </a:r>
                      <a:r>
                        <a:rPr lang="en-GB" sz="1200" baseline="0" dirty="0">
                          <a:solidFill>
                            <a:schemeClr val="tx1"/>
                          </a:solidFill>
                        </a:rPr>
                        <a:t> purposes dams for water basin management, power generation and transmission lines to wheel power</a:t>
                      </a:r>
                      <a:endParaRPr lang="en-GB" sz="1200" dirty="0">
                        <a:solidFill>
                          <a:schemeClr val="tx1"/>
                        </a:solidFill>
                      </a:endParaRPr>
                    </a:p>
                  </a:txBody>
                  <a:tcPr>
                    <a:lnL w="12700" cap="flat" cmpd="sng" algn="ctr">
                      <a:solidFill>
                        <a:schemeClr val="accent6">
                          <a:lumMod val="75000"/>
                        </a:schemeClr>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pic>
        <p:nvPicPr>
          <p:cNvPr id="4" name="Picture 7" descr="Transmission Lines.jpg">
            <a:extLst>
              <a:ext uri="{FF2B5EF4-FFF2-40B4-BE49-F238E27FC236}">
                <a16:creationId xmlns:a16="http://schemas.microsoft.com/office/drawing/2014/main" id="{DC84D843-3E67-4D86-B03C-16DEB55FD4CD}"/>
              </a:ext>
            </a:extLst>
          </p:cNvPr>
          <p:cNvPicPr>
            <a:picLocks noChangeAspect="1"/>
          </p:cNvPicPr>
          <p:nvPr/>
        </p:nvPicPr>
        <p:blipFill>
          <a:blip r:embed="rId3" cstate="print"/>
          <a:srcRect/>
          <a:stretch>
            <a:fillRect/>
          </a:stretch>
        </p:blipFill>
        <p:spPr bwMode="auto">
          <a:xfrm>
            <a:off x="7620172" y="1484829"/>
            <a:ext cx="3002108" cy="2913811"/>
          </a:xfrm>
          <a:prstGeom prst="rect">
            <a:avLst/>
          </a:prstGeom>
          <a:noFill/>
          <a:ln w="9525">
            <a:noFill/>
            <a:miter lim="800000"/>
            <a:headEnd/>
            <a:tailEnd/>
          </a:ln>
        </p:spPr>
      </p:pic>
      <p:pic>
        <p:nvPicPr>
          <p:cNvPr id="5" name="Picture 2" descr="http://ekoakete.com/wp-content/uploads/2011/09/kainji_Dam.jpg">
            <a:extLst>
              <a:ext uri="{FF2B5EF4-FFF2-40B4-BE49-F238E27FC236}">
                <a16:creationId xmlns:a16="http://schemas.microsoft.com/office/drawing/2014/main" id="{1DC711B4-6D88-4397-8C4C-F3C761921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643" r="3571"/>
          <a:stretch>
            <a:fillRect/>
          </a:stretch>
        </p:blipFill>
        <p:spPr bwMode="auto">
          <a:xfrm>
            <a:off x="7620171" y="4053062"/>
            <a:ext cx="3081829" cy="26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2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58EB8F40-8E7A-46C1-9D19-2BC449EF49FB}"/>
              </a:ext>
            </a:extLst>
          </p:cNvPr>
          <p:cNvSpPr/>
          <p:nvPr/>
        </p:nvSpPr>
        <p:spPr>
          <a:xfrm>
            <a:off x="76200" y="903709"/>
            <a:ext cx="6732240" cy="334963"/>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a:defRPr/>
            </a:pPr>
            <a:r>
              <a:rPr lang="en-US" altLang="en-US" b="1" dirty="0">
                <a:latin typeface="Helvetica" pitchFamily="34" charset="0"/>
                <a:cs typeface="Helvetica" pitchFamily="34" charset="0"/>
              </a:rPr>
              <a:t>DEVELOPMENT OF NEW PRISONS THROUGH PPP </a:t>
            </a:r>
          </a:p>
        </p:txBody>
      </p:sp>
      <p:sp>
        <p:nvSpPr>
          <p:cNvPr id="3" name="Content Placeholder 2">
            <a:extLst>
              <a:ext uri="{FF2B5EF4-FFF2-40B4-BE49-F238E27FC236}">
                <a16:creationId xmlns:a16="http://schemas.microsoft.com/office/drawing/2014/main" id="{202EC621-63B8-4F4E-B722-F594C8713B02}"/>
              </a:ext>
            </a:extLst>
          </p:cNvPr>
          <p:cNvSpPr txBox="1">
            <a:spLocks/>
          </p:cNvSpPr>
          <p:nvPr/>
        </p:nvSpPr>
        <p:spPr bwMode="auto">
          <a:xfrm>
            <a:off x="508249" y="1742728"/>
            <a:ext cx="6732239" cy="1008112"/>
          </a:xfrm>
          <a:prstGeom prst="rect">
            <a:avLst/>
          </a:prstGeom>
          <a:solidFill>
            <a:schemeClr val="accent1">
              <a:lumMod val="20000"/>
              <a:lumOff val="80000"/>
            </a:schemeClr>
          </a:solidFill>
          <a:ln>
            <a:miter lim="800000"/>
            <a:headEnd/>
            <a:tailEnd/>
          </a:ln>
        </p:spPr>
        <p:txBody>
          <a:bodyPr/>
          <a:lstStyle/>
          <a:p>
            <a:pPr marL="342900" indent="-342900" algn="just">
              <a:spcBef>
                <a:spcPts val="1200"/>
              </a:spcBef>
              <a:buFont typeface="Wingdings" pitchFamily="2" charset="2"/>
              <a:buChar char="§"/>
            </a:pPr>
            <a:r>
              <a:rPr lang="en-US" altLang="en-US" dirty="0">
                <a:latin typeface="Footlight MT Light" pitchFamily="18" charset="0"/>
                <a:cs typeface="Helvetica" pitchFamily="34" charset="0"/>
              </a:rPr>
              <a:t>6 Integrated Prisons Facilities spread across Nigeria. </a:t>
            </a:r>
          </a:p>
          <a:p>
            <a:pPr marL="342900" indent="-342900" algn="just">
              <a:spcBef>
                <a:spcPts val="1200"/>
              </a:spcBef>
              <a:buFont typeface="Wingdings" pitchFamily="2" charset="2"/>
              <a:buChar char="§"/>
            </a:pPr>
            <a:r>
              <a:rPr lang="en-US" altLang="en-US" dirty="0">
                <a:latin typeface="Footlight MT Light" pitchFamily="18" charset="0"/>
                <a:cs typeface="Helvetica" pitchFamily="34" charset="0"/>
              </a:rPr>
              <a:t>Some will be structured under a Land Swap Arrangement.</a:t>
            </a:r>
          </a:p>
          <a:p>
            <a:pPr algn="just">
              <a:spcBef>
                <a:spcPts val="1200"/>
              </a:spcBef>
              <a:buFont typeface="Arial" pitchFamily="34" charset="0"/>
              <a:buChar char="•"/>
            </a:pPr>
            <a:endParaRPr lang="en-US" altLang="en-US" dirty="0">
              <a:latin typeface="Helvetica" pitchFamily="34" charset="0"/>
              <a:cs typeface="Helvetica" pitchFamily="34" charset="0"/>
            </a:endParaRPr>
          </a:p>
        </p:txBody>
      </p:sp>
      <p:pic>
        <p:nvPicPr>
          <p:cNvPr id="4" name="Picture 2" descr="C:\Users\adiko\Pictures\Infrastructure_General\Mangaung Prison.jpg">
            <a:extLst>
              <a:ext uri="{FF2B5EF4-FFF2-40B4-BE49-F238E27FC236}">
                <a16:creationId xmlns:a16="http://schemas.microsoft.com/office/drawing/2014/main" id="{ECC70199-0B8D-4056-9693-D7B79749AB25}"/>
              </a:ext>
            </a:extLst>
          </p:cNvPr>
          <p:cNvPicPr>
            <a:picLocks noChangeAspect="1" noChangeArrowheads="1"/>
          </p:cNvPicPr>
          <p:nvPr/>
        </p:nvPicPr>
        <p:blipFill>
          <a:blip r:embed="rId3" cstate="print"/>
          <a:srcRect/>
          <a:stretch>
            <a:fillRect/>
          </a:stretch>
        </p:blipFill>
        <p:spPr bwMode="auto">
          <a:xfrm>
            <a:off x="76200" y="2894856"/>
            <a:ext cx="8685212" cy="3313112"/>
          </a:xfrm>
          <a:prstGeom prst="rect">
            <a:avLst/>
          </a:prstGeom>
          <a:noFill/>
          <a:ln w="9525">
            <a:noFill/>
            <a:miter lim="800000"/>
            <a:headEnd/>
            <a:tailEnd/>
          </a:ln>
        </p:spPr>
      </p:pic>
      <p:sp>
        <p:nvSpPr>
          <p:cNvPr id="5" name="Title 1">
            <a:extLst>
              <a:ext uri="{FF2B5EF4-FFF2-40B4-BE49-F238E27FC236}">
                <a16:creationId xmlns:a16="http://schemas.microsoft.com/office/drawing/2014/main" id="{272F2384-8494-4E5D-8C79-62B69D795B6A}"/>
              </a:ext>
            </a:extLst>
          </p:cNvPr>
          <p:cNvSpPr txBox="1">
            <a:spLocks/>
          </p:cNvSpPr>
          <p:nvPr/>
        </p:nvSpPr>
        <p:spPr bwMode="auto">
          <a:xfrm>
            <a:off x="760313" y="6207224"/>
            <a:ext cx="6480175" cy="838200"/>
          </a:xfrm>
          <a:prstGeom prst="rect">
            <a:avLst/>
          </a:prstGeom>
          <a:noFill/>
          <a:ln w="9525">
            <a:noFill/>
            <a:miter lim="800000"/>
            <a:headEnd/>
            <a:tailEnd/>
          </a:ln>
        </p:spPr>
        <p:txBody>
          <a:bodyPr anchor="ctr"/>
          <a:lstStyle/>
          <a:p>
            <a:pPr algn="ctr"/>
            <a:r>
              <a:rPr lang="en-US" altLang="en-US" sz="2800" b="1" dirty="0">
                <a:latin typeface="Footlight MT Light" pitchFamily="18" charset="0"/>
                <a:cs typeface="Helvetica" pitchFamily="34" charset="0"/>
              </a:rPr>
              <a:t>A modern Prison in Africa</a:t>
            </a:r>
          </a:p>
        </p:txBody>
      </p:sp>
    </p:spTree>
    <p:extLst>
      <p:ext uri="{BB962C8B-B14F-4D97-AF65-F5344CB8AC3E}">
        <p14:creationId xmlns:p14="http://schemas.microsoft.com/office/powerpoint/2010/main" val="266058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D9F30-4B8B-46D1-AB73-DC2AB014355D}"/>
              </a:ext>
            </a:extLst>
          </p:cNvPr>
          <p:cNvSpPr txBox="1">
            <a:spLocks/>
          </p:cNvSpPr>
          <p:nvPr/>
        </p:nvSpPr>
        <p:spPr>
          <a:xfrm>
            <a:off x="548640" y="1417320"/>
            <a:ext cx="10256520" cy="5257800"/>
          </a:xfrm>
          <a:prstGeom prst="rect">
            <a:avLst/>
          </a:prstGeom>
          <a:ln cmpd="dbl">
            <a:solidFill>
              <a:srgbClr val="007F00"/>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en-GB" altLang="en-US" sz="2000">
                <a:latin typeface="Footlight MT Light" panose="0204060206030A020304" pitchFamily="18" charset="0"/>
              </a:rPr>
              <a:t>Infrastructure is the capital stock that propels the provision of public goods and services in an economy. </a:t>
            </a:r>
          </a:p>
          <a:p>
            <a:pPr algn="just"/>
            <a:endParaRPr lang="en-US"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It produces various effects, including those on production activities and quality of life for households which thus permeate the entire society and economy of the nation at large. </a:t>
            </a:r>
          </a:p>
          <a:p>
            <a:pPr algn="just"/>
            <a:endParaRPr lang="en-GB"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It is evident, that the absence of robust infrastructure will therefore hamper much needed efficient and effective economic activities to enhance growth, wealth and job creation and overall national development.</a:t>
            </a:r>
          </a:p>
          <a:p>
            <a:pPr algn="just"/>
            <a:endParaRPr lang="en-GB"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Infrastructure stock is key to improving our national productivity. By improving productivity, investments in infrastructure reduce poverty.</a:t>
            </a:r>
            <a:endParaRPr lang="en-US" altLang="en-US" sz="2000" dirty="0">
              <a:latin typeface="Footlight MT Light" panose="0204060206030A020304" pitchFamily="18" charset="0"/>
            </a:endParaRPr>
          </a:p>
        </p:txBody>
      </p:sp>
      <p:sp>
        <p:nvSpPr>
          <p:cNvPr id="4" name="Title 1">
            <a:extLst>
              <a:ext uri="{FF2B5EF4-FFF2-40B4-BE49-F238E27FC236}">
                <a16:creationId xmlns:a16="http://schemas.microsoft.com/office/drawing/2014/main" id="{208DE407-67B0-4336-9C58-2AE29B916389}"/>
              </a:ext>
            </a:extLst>
          </p:cNvPr>
          <p:cNvSpPr txBox="1">
            <a:spLocks/>
          </p:cNvSpPr>
          <p:nvPr/>
        </p:nvSpPr>
        <p:spPr>
          <a:xfrm>
            <a:off x="1219200" y="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a:latin typeface="Footlight MT Light" panose="0204060206030A020304" pitchFamily="18" charset="0"/>
              </a:rPr>
              <a:t>Introduction</a:t>
            </a:r>
            <a:endParaRPr lang="en-US" altLang="en-US" sz="2800" dirty="0">
              <a:latin typeface="Footlight MT Light" panose="0204060206030A020304" pitchFamily="18" charset="0"/>
            </a:endParaRPr>
          </a:p>
        </p:txBody>
      </p:sp>
    </p:spTree>
    <p:extLst>
      <p:ext uri="{BB962C8B-B14F-4D97-AF65-F5344CB8AC3E}">
        <p14:creationId xmlns:p14="http://schemas.microsoft.com/office/powerpoint/2010/main" val="370706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829206-1F5A-4D49-A9B9-58D43EF5149D}"/>
              </a:ext>
            </a:extLst>
          </p:cNvPr>
          <p:cNvSpPr txBox="1">
            <a:spLocks/>
          </p:cNvSpPr>
          <p:nvPr/>
        </p:nvSpPr>
        <p:spPr>
          <a:xfrm>
            <a:off x="228600" y="1618381"/>
            <a:ext cx="5040560" cy="44776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altLang="en-NG" b="1" dirty="0">
                <a:latin typeface="Footlight MT Light" panose="0204060206030A020304" pitchFamily="18" charset="0"/>
                <a:cs typeface="Arial" panose="020B0604020202020204" pitchFamily="34" charset="0"/>
              </a:rPr>
              <a:t>Project Description</a:t>
            </a:r>
          </a:p>
          <a:p>
            <a:pPr algn="just"/>
            <a:r>
              <a:rPr lang="en-GB" altLang="en-NG" dirty="0">
                <a:latin typeface="Footlight MT Light" panose="0204060206030A020304" pitchFamily="18" charset="0"/>
                <a:cs typeface="Arial" panose="020B0604020202020204" pitchFamily="34" charset="0"/>
              </a:rPr>
              <a:t>Uncompleted as part of Abuja Stadium Complex. It has 200 bedrooms, reception lounge with offices, shops, kitchen, restaurant, banquet hall, water pools and fountains, provision of 2 numbers lifts shafts and other facilities at various stages of development.</a:t>
            </a:r>
          </a:p>
          <a:p>
            <a:pPr algn="just"/>
            <a:endParaRPr lang="en-GB" altLang="en-NG" sz="2000" dirty="0">
              <a:latin typeface="Footlight MT Light" panose="0204060206030A020304" pitchFamily="18" charset="0"/>
              <a:cs typeface="Arial" panose="020B0604020202020204" pitchFamily="34" charset="0"/>
            </a:endParaRPr>
          </a:p>
        </p:txBody>
      </p:sp>
      <p:pic>
        <p:nvPicPr>
          <p:cNvPr id="3" name="Picture 2" descr="Image result for sports accommodation FACILITY">
            <a:extLst>
              <a:ext uri="{FF2B5EF4-FFF2-40B4-BE49-F238E27FC236}">
                <a16:creationId xmlns:a16="http://schemas.microsoft.com/office/drawing/2014/main" id="{2E360735-3D10-4A50-84D6-59A17D622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7320" y="1618381"/>
            <a:ext cx="5155464" cy="447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CBFD39A-48C4-4C77-827E-37BC05292FBF}"/>
              </a:ext>
            </a:extLst>
          </p:cNvPr>
          <p:cNvSpPr txBox="1">
            <a:spLocks/>
          </p:cNvSpPr>
          <p:nvPr/>
        </p:nvSpPr>
        <p:spPr>
          <a:xfrm>
            <a:off x="395536" y="457200"/>
            <a:ext cx="5040560" cy="563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NG" sz="2400" b="1">
                <a:solidFill>
                  <a:srgbClr val="FFFFFF"/>
                </a:solidFill>
                <a:latin typeface="Footlight MT Light" panose="0204060206030A020304" pitchFamily="18" charset="0"/>
                <a:ea typeface="Verdana" panose="020B0604030504040204" pitchFamily="34" charset="0"/>
                <a:cs typeface="Verdana" panose="020B0604030504040204" pitchFamily="34" charset="0"/>
              </a:rPr>
              <a:t>THE ATHLETES HOSTEL, ABUJA</a:t>
            </a:r>
            <a:endParaRPr lang="en-GB" altLang="en-NG"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3194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2007271B-0542-4DE7-97E1-0129C7F5C00B}"/>
              </a:ext>
            </a:extLst>
          </p:cNvPr>
          <p:cNvSpPr txBox="1">
            <a:spLocks/>
          </p:cNvSpPr>
          <p:nvPr/>
        </p:nvSpPr>
        <p:spPr>
          <a:xfrm>
            <a:off x="152400" y="727624"/>
            <a:ext cx="8032750" cy="455381"/>
          </a:xfrm>
          <a:prstGeom prst="rect">
            <a:avLst/>
          </a:prstGeom>
        </p:spPr>
        <p:txBody>
          <a:bodyPr vert="horz"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Bef>
                <a:spcPts val="100"/>
              </a:spcBef>
            </a:pPr>
            <a:r>
              <a:rPr lang="en-GB" altLang="en-US" sz="3200" b="1" dirty="0">
                <a:solidFill>
                  <a:schemeClr val="bg1"/>
                </a:solidFill>
              </a:rPr>
              <a:t>SILOS CONCESSION</a:t>
            </a:r>
            <a:endParaRPr lang="en-GB" altLang="en-NG" sz="3400" b="1" dirty="0">
              <a:solidFill>
                <a:schemeClr val="bg1"/>
              </a:solidFill>
            </a:endParaRPr>
          </a:p>
        </p:txBody>
      </p:sp>
      <p:sp>
        <p:nvSpPr>
          <p:cNvPr id="6" name="AutoShape 2" descr="Image result for pictures of silos">
            <a:extLst>
              <a:ext uri="{FF2B5EF4-FFF2-40B4-BE49-F238E27FC236}">
                <a16:creationId xmlns:a16="http://schemas.microsoft.com/office/drawing/2014/main" id="{6B53FFBF-D71A-4E7B-B45C-90187A8E94F0}"/>
              </a:ext>
            </a:extLst>
          </p:cNvPr>
          <p:cNvSpPr>
            <a:spLocks noChangeAspect="1" noChangeArrowheads="1"/>
          </p:cNvSpPr>
          <p:nvPr/>
        </p:nvSpPr>
        <p:spPr bwMode="auto">
          <a:xfrm>
            <a:off x="155575" y="114618"/>
            <a:ext cx="304800" cy="3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NG" altLang="en-NG"/>
          </a:p>
        </p:txBody>
      </p:sp>
      <p:sp>
        <p:nvSpPr>
          <p:cNvPr id="7" name="AutoShape 4" descr="Image result for pictures of silos">
            <a:extLst>
              <a:ext uri="{FF2B5EF4-FFF2-40B4-BE49-F238E27FC236}">
                <a16:creationId xmlns:a16="http://schemas.microsoft.com/office/drawing/2014/main" id="{0B915C63-1E0D-4C84-B7BD-8F3D44FF1E6C}"/>
              </a:ext>
            </a:extLst>
          </p:cNvPr>
          <p:cNvSpPr>
            <a:spLocks noChangeAspect="1" noChangeArrowheads="1"/>
          </p:cNvSpPr>
          <p:nvPr/>
        </p:nvSpPr>
        <p:spPr bwMode="auto">
          <a:xfrm>
            <a:off x="155575" y="114618"/>
            <a:ext cx="304800" cy="3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NG" altLang="en-NG"/>
          </a:p>
        </p:txBody>
      </p:sp>
      <p:sp>
        <p:nvSpPr>
          <p:cNvPr id="8" name="AutoShape 6" descr="Image result for pictures of silos">
            <a:extLst>
              <a:ext uri="{FF2B5EF4-FFF2-40B4-BE49-F238E27FC236}">
                <a16:creationId xmlns:a16="http://schemas.microsoft.com/office/drawing/2014/main" id="{182D6D33-3F3E-4DD7-A7FB-F1BFC639C2B0}"/>
              </a:ext>
            </a:extLst>
          </p:cNvPr>
          <p:cNvSpPr>
            <a:spLocks noChangeAspect="1" noChangeArrowheads="1"/>
          </p:cNvSpPr>
          <p:nvPr/>
        </p:nvSpPr>
        <p:spPr bwMode="auto">
          <a:xfrm>
            <a:off x="155575" y="114618"/>
            <a:ext cx="304800" cy="3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NG" altLang="en-NG"/>
          </a:p>
        </p:txBody>
      </p:sp>
      <p:pic>
        <p:nvPicPr>
          <p:cNvPr id="9" name="Picture 8" descr="Image result for pictures of silos">
            <a:extLst>
              <a:ext uri="{FF2B5EF4-FFF2-40B4-BE49-F238E27FC236}">
                <a16:creationId xmlns:a16="http://schemas.microsoft.com/office/drawing/2014/main" id="{482FA145-9633-4BAA-9D81-142D7983F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30680"/>
            <a:ext cx="3657600" cy="488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7">
            <a:extLst>
              <a:ext uri="{FF2B5EF4-FFF2-40B4-BE49-F238E27FC236}">
                <a16:creationId xmlns:a16="http://schemas.microsoft.com/office/drawing/2014/main" id="{DB543A25-A9AD-40D9-8FF5-9B5C5B7762E8}"/>
              </a:ext>
            </a:extLst>
          </p:cNvPr>
          <p:cNvSpPr txBox="1">
            <a:spLocks noChangeArrowheads="1"/>
          </p:cNvSpPr>
          <p:nvPr/>
        </p:nvSpPr>
        <p:spPr bwMode="auto">
          <a:xfrm>
            <a:off x="0" y="1554480"/>
            <a:ext cx="5181600" cy="371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620" rIns="0" bIns="0"/>
          <a:lstStyle>
            <a:lvl1pPr marL="12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150"/>
              </a:lnSpc>
            </a:pPr>
            <a:endParaRPr lang="en-NG" altLang="en-NG" sz="2000">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3CEF9F9A-78DC-4515-B539-869D0E07CEE8}"/>
              </a:ext>
            </a:extLst>
          </p:cNvPr>
          <p:cNvSpPr>
            <a:spLocks noChangeArrowheads="1"/>
          </p:cNvSpPr>
          <p:nvPr/>
        </p:nvSpPr>
        <p:spPr bwMode="auto">
          <a:xfrm>
            <a:off x="152400" y="1691849"/>
            <a:ext cx="4953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NG" b="1" u="sng" dirty="0">
                <a:latin typeface="Footlight MT Light" panose="0204060206030A020304" pitchFamily="18" charset="0"/>
                <a:ea typeface="Calibri" panose="020F0502020204030204" pitchFamily="34" charset="0"/>
                <a:cs typeface="Times New Roman" panose="02020603050405020304" pitchFamily="18" charset="0"/>
              </a:rPr>
              <a:t>Concession and Leasing of Grain Storage Facilities ( across the country) </a:t>
            </a:r>
          </a:p>
          <a:p>
            <a:pPr eaLnBrk="1" hangingPunct="1"/>
            <a:endParaRPr lang="en-US" altLang="en-NG" b="1" dirty="0">
              <a:latin typeface="Footlight MT Light" panose="0204060206030A020304" pitchFamily="18" charset="0"/>
              <a:ea typeface="Calibri" panose="020F0502020204030204" pitchFamily="34" charset="0"/>
              <a:cs typeface="Times New Roman" panose="02020603050405020304" pitchFamily="18" charset="0"/>
            </a:endParaRPr>
          </a:p>
          <a:p>
            <a:r>
              <a:rPr lang="en-US" altLang="en-NG" dirty="0">
                <a:latin typeface="Footlight MT Light" panose="0204060206030A020304" pitchFamily="18" charset="0"/>
                <a:ea typeface="Calibri" panose="020F0502020204030204" pitchFamily="34" charset="0"/>
                <a:cs typeface="Times New Roman" panose="02020603050405020304" pitchFamily="18" charset="0"/>
              </a:rPr>
              <a:t>Description: The F</a:t>
            </a:r>
            <a:r>
              <a:rPr lang="en-GB" altLang="en-NG" dirty="0">
                <a:latin typeface="Footlight MT Light" panose="0204060206030A020304" pitchFamily="18" charset="0"/>
                <a:ea typeface="Calibri" panose="020F0502020204030204" pitchFamily="34" charset="0"/>
                <a:cs typeface="Times New Roman" panose="02020603050405020304" pitchFamily="18" charset="0"/>
              </a:rPr>
              <a:t>GN  </a:t>
            </a:r>
            <a:r>
              <a:rPr lang="en-US" altLang="en-NG" dirty="0">
                <a:latin typeface="Footlight MT Light" panose="0204060206030A020304" pitchFamily="18" charset="0"/>
                <a:ea typeface="Calibri" panose="020F0502020204030204" pitchFamily="34" charset="0"/>
                <a:cs typeface="Times New Roman" panose="02020603050405020304" pitchFamily="18" charset="0"/>
              </a:rPr>
              <a:t>wishes to concession</a:t>
            </a:r>
            <a:r>
              <a:rPr lang="en-GB" altLang="en-NG" dirty="0">
                <a:latin typeface="Footlight MT Light" panose="0204060206030A020304" pitchFamily="18" charset="0"/>
                <a:ea typeface="Calibri" panose="020F0502020204030204" pitchFamily="34" charset="0"/>
                <a:cs typeface="Times New Roman" panose="02020603050405020304" pitchFamily="18" charset="0"/>
              </a:rPr>
              <a:t> </a:t>
            </a:r>
            <a:r>
              <a:rPr lang="en-US" altLang="en-NG" dirty="0">
                <a:latin typeface="Footlight MT Light" panose="0204060206030A020304" pitchFamily="18" charset="0"/>
                <a:ea typeface="Calibri" panose="020F0502020204030204" pitchFamily="34" charset="0"/>
                <a:cs typeface="Times New Roman" panose="02020603050405020304" pitchFamily="18" charset="0"/>
              </a:rPr>
              <a:t>the O &amp;</a:t>
            </a:r>
            <a:r>
              <a:rPr lang="en-GB" altLang="en-NG" dirty="0">
                <a:latin typeface="Footlight MT Light" panose="0204060206030A020304" pitchFamily="18" charset="0"/>
                <a:ea typeface="Calibri" panose="020F0502020204030204" pitchFamily="34" charset="0"/>
                <a:cs typeface="Times New Roman" panose="02020603050405020304" pitchFamily="18" charset="0"/>
              </a:rPr>
              <a:t> </a:t>
            </a:r>
            <a:r>
              <a:rPr lang="en-US" altLang="en-NG" dirty="0">
                <a:latin typeface="Footlight MT Light" panose="0204060206030A020304" pitchFamily="18" charset="0"/>
                <a:ea typeface="Calibri" panose="020F0502020204030204" pitchFamily="34" charset="0"/>
                <a:cs typeface="Times New Roman" panose="02020603050405020304" pitchFamily="18" charset="0"/>
              </a:rPr>
              <a:t>M of 33 silo facilities across  the country. Of the original complement of silo complexes, FMARD retained six.  Therefore twenty-four(24) complexes was advertised in the National Dailies. </a:t>
            </a:r>
          </a:p>
          <a:p>
            <a:endParaRPr lang="en-GB" altLang="en-NG" dirty="0">
              <a:latin typeface="Footlight MT Light" panose="0204060206030A020304" pitchFamily="18" charset="0"/>
              <a:ea typeface="Calibri" panose="020F0502020204030204" pitchFamily="34" charset="0"/>
              <a:cs typeface="Times New Roman" panose="02020603050405020304" pitchFamily="18" charset="0"/>
            </a:endParaRPr>
          </a:p>
          <a:p>
            <a:endParaRPr lang="en-US" altLang="en-NG" dirty="0">
              <a:latin typeface="Footlight MT Light" panose="0204060206030A020304" pitchFamily="18" charset="0"/>
              <a:ea typeface="Calibri" panose="020F0502020204030204" pitchFamily="34" charset="0"/>
              <a:cs typeface="Times New Roman" panose="02020603050405020304" pitchFamily="18" charset="0"/>
            </a:endParaRPr>
          </a:p>
          <a:p>
            <a:r>
              <a:rPr lang="en-US" altLang="en-NG" dirty="0">
                <a:latin typeface="Footlight MT Light" panose="0204060206030A020304" pitchFamily="18" charset="0"/>
                <a:ea typeface="Calibri" panose="020F0502020204030204" pitchFamily="34" charset="0"/>
                <a:cs typeface="Times New Roman" panose="02020603050405020304" pitchFamily="18" charset="0"/>
              </a:rPr>
              <a:t>The  concession period is for 10 years.</a:t>
            </a:r>
            <a:r>
              <a:rPr lang="en-GB" altLang="en-NG" dirty="0">
                <a:latin typeface="Footlight MT Light" panose="0204060206030A020304" pitchFamily="18" charset="0"/>
                <a:ea typeface="Calibri" panose="020F0502020204030204" pitchFamily="34" charset="0"/>
                <a:cs typeface="Times New Roman" panose="02020603050405020304" pitchFamily="18" charset="0"/>
              </a:rPr>
              <a:t> </a:t>
            </a:r>
            <a:endParaRPr lang="en-US" altLang="en-NG" dirty="0">
              <a:latin typeface="Footlight MT Light" panose="0204060206030A020304" pitchFamily="18" charset="0"/>
              <a:ea typeface="Calibri" panose="020F0502020204030204" pitchFamily="34" charset="0"/>
              <a:cs typeface="Times New Roman" panose="02020603050405020304" pitchFamily="18" charset="0"/>
            </a:endParaRPr>
          </a:p>
          <a:p>
            <a:r>
              <a:rPr lang="en-US" altLang="en-NG" dirty="0">
                <a:latin typeface="Footlight MT Light" panose="0204060206030A020304" pitchFamily="18" charset="0"/>
                <a:ea typeface="Calibri" panose="020F0502020204030204" pitchFamily="34" charset="0"/>
                <a:cs typeface="Times New Roman" panose="02020603050405020304" pitchFamily="18" charset="0"/>
              </a:rPr>
              <a:t>Status/Achievement: </a:t>
            </a:r>
            <a:r>
              <a:rPr lang="en-GB" altLang="en-NG" dirty="0">
                <a:latin typeface="Footlight MT Light" panose="0204060206030A020304" pitchFamily="18" charset="0"/>
                <a:ea typeface="Calibri" panose="020F0502020204030204" pitchFamily="34" charset="0"/>
                <a:cs typeface="Times New Roman" panose="02020603050405020304" pitchFamily="18" charset="0"/>
              </a:rPr>
              <a:t>FEC granted approval to the Concession on 19 September, 2018 . Commercial close reached and project under implementation.</a:t>
            </a:r>
            <a:endParaRPr lang="en-US" altLang="en-NG" dirty="0">
              <a:latin typeface="Footlight MT Light" panose="0204060206030A020304" pitchFamily="18" charset="0"/>
              <a:ea typeface="Calibri" panose="020F0502020204030204" pitchFamily="34" charset="0"/>
              <a:cs typeface="Times New Roman" panose="02020603050405020304" pitchFamily="18" charset="0"/>
            </a:endParaRPr>
          </a:p>
          <a:p>
            <a:endParaRPr lang="en-US" altLang="en-NG" b="1" dirty="0">
              <a:latin typeface="Footlight MT Light" panose="0204060206030A020304" pitchFamily="18" charset="0"/>
              <a:ea typeface="Calibri" panose="020F0502020204030204" pitchFamily="34" charset="0"/>
              <a:cs typeface="Times New Roman" panose="02020603050405020304" pitchFamily="18" charset="0"/>
            </a:endParaRPr>
          </a:p>
          <a:p>
            <a:endParaRPr lang="en-US" altLang="en-NG" b="1" dirty="0">
              <a:latin typeface="Footlight MT Light" panose="0204060206030A020304" pitchFamily="18" charset="0"/>
              <a:ea typeface="Calibri" panose="020F0502020204030204" pitchFamily="34" charset="0"/>
              <a:cs typeface="Times New Roman" panose="02020603050405020304" pitchFamily="18" charset="0"/>
            </a:endParaRPr>
          </a:p>
          <a:p>
            <a:r>
              <a:rPr lang="en-US" altLang="en-NG" b="1" dirty="0">
                <a:latin typeface="Footlight MT Light" panose="0204060206030A020304" pitchFamily="18" charset="0"/>
                <a:ea typeface="Calibri" panose="020F0502020204030204" pitchFamily="34" charset="0"/>
                <a:cs typeface="Times New Roman" panose="02020603050405020304" pitchFamily="18" charset="0"/>
              </a:rPr>
              <a:t>Total face value due  to government is</a:t>
            </a:r>
            <a:r>
              <a:rPr lang="en-GB" altLang="en-NG" b="1" dirty="0">
                <a:latin typeface="Footlight MT Light" panose="0204060206030A020304" pitchFamily="18" charset="0"/>
                <a:ea typeface="Calibri" panose="020F0502020204030204" pitchFamily="34" charset="0"/>
                <a:cs typeface="Times New Roman" panose="02020603050405020304" pitchFamily="18" charset="0"/>
              </a:rPr>
              <a:t> </a:t>
            </a:r>
            <a:r>
              <a:rPr lang="en-US" altLang="en-NG" b="1" dirty="0">
                <a:latin typeface="Footlight MT Light" panose="0204060206030A020304" pitchFamily="18" charset="0"/>
                <a:ea typeface="Calibri" panose="020F0502020204030204" pitchFamily="34" charset="0"/>
                <a:cs typeface="Times New Roman" panose="02020603050405020304" pitchFamily="18" charset="0"/>
              </a:rPr>
              <a:t>NGN33billion. </a:t>
            </a:r>
            <a:endParaRPr lang="en-GB" altLang="en-NG" sz="1100" b="1" dirty="0">
              <a:latin typeface="Footlight MT Light" panose="0204060206030A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73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C67D700-67F6-4B72-820B-3C7D1413DE68}"/>
              </a:ext>
            </a:extLst>
          </p:cNvPr>
          <p:cNvSpPr txBox="1">
            <a:spLocks/>
          </p:cNvSpPr>
          <p:nvPr/>
        </p:nvSpPr>
        <p:spPr>
          <a:xfrm>
            <a:off x="769938" y="752707"/>
            <a:ext cx="7224712" cy="455381"/>
          </a:xfrm>
          <a:prstGeom prst="rect">
            <a:avLst/>
          </a:prstGeom>
        </p:spPr>
        <p:txBody>
          <a:bodyPr vert="horz"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Bef>
                <a:spcPts val="1200"/>
              </a:spcBef>
            </a:pPr>
            <a:r>
              <a:rPr lang="en-GB" altLang="en-US" sz="3200" b="1" dirty="0">
                <a:solidFill>
                  <a:schemeClr val="bg1"/>
                </a:solidFill>
              </a:rPr>
              <a:t>FMWPH ROOFTOP SOLAR PPP</a:t>
            </a:r>
          </a:p>
        </p:txBody>
      </p:sp>
      <p:sp>
        <p:nvSpPr>
          <p:cNvPr id="3" name="object 3">
            <a:extLst>
              <a:ext uri="{FF2B5EF4-FFF2-40B4-BE49-F238E27FC236}">
                <a16:creationId xmlns:a16="http://schemas.microsoft.com/office/drawing/2014/main" id="{6D161332-177B-46CC-BAD7-8DF5A183871B}"/>
              </a:ext>
            </a:extLst>
          </p:cNvPr>
          <p:cNvSpPr txBox="1"/>
          <p:nvPr/>
        </p:nvSpPr>
        <p:spPr>
          <a:xfrm>
            <a:off x="4724400" y="1414463"/>
            <a:ext cx="5852160" cy="3568926"/>
          </a:xfrm>
          <a:prstGeom prst="rect">
            <a:avLst/>
          </a:prstGeom>
        </p:spPr>
        <p:txBody>
          <a:bodyPr wrap="square" lIns="0" tIns="67310" rIns="0" bIns="0">
            <a:spAutoFit/>
          </a:bodyPr>
          <a:lstStyle/>
          <a:p>
            <a:pPr marL="12700">
              <a:spcBef>
                <a:spcPts val="530"/>
              </a:spcBef>
              <a:tabLst>
                <a:tab pos="448945" algn="l"/>
              </a:tabLst>
              <a:defRPr/>
            </a:pPr>
            <a:r>
              <a:rPr sz="2000" spc="-5" dirty="0">
                <a:latin typeface="Footlight MT Light" pitchFamily="18" charset="0"/>
                <a:cs typeface="Times New Roman"/>
              </a:rPr>
              <a:t>Project </a:t>
            </a:r>
            <a:r>
              <a:rPr sz="2000" spc="-10" dirty="0">
                <a:latin typeface="Footlight MT Light" pitchFamily="18" charset="0"/>
                <a:cs typeface="Times New Roman"/>
              </a:rPr>
              <a:t>Name: </a:t>
            </a:r>
            <a:r>
              <a:rPr sz="2000" spc="-20" dirty="0">
                <a:latin typeface="Footlight MT Light" pitchFamily="18" charset="0"/>
                <a:cs typeface="Times New Roman"/>
              </a:rPr>
              <a:t>Solar </a:t>
            </a:r>
            <a:r>
              <a:rPr sz="2000" spc="-15" dirty="0">
                <a:latin typeface="Footlight MT Light" pitchFamily="18" charset="0"/>
                <a:cs typeface="Times New Roman"/>
              </a:rPr>
              <a:t>Power </a:t>
            </a:r>
            <a:r>
              <a:rPr sz="2000" spc="20" dirty="0">
                <a:latin typeface="Footlight MT Light" pitchFamily="18" charset="0"/>
                <a:cs typeface="Times New Roman"/>
              </a:rPr>
              <a:t>Generation</a:t>
            </a:r>
            <a:r>
              <a:rPr sz="2000" spc="15" dirty="0">
                <a:latin typeface="Footlight MT Light" pitchFamily="18" charset="0"/>
                <a:cs typeface="Times New Roman"/>
              </a:rPr>
              <a:t> </a:t>
            </a:r>
            <a:r>
              <a:rPr sz="2000" spc="-30" dirty="0">
                <a:latin typeface="Footlight MT Light" pitchFamily="18" charset="0"/>
                <a:cs typeface="Times New Roman"/>
              </a:rPr>
              <a:t>Facilities.</a:t>
            </a:r>
            <a:endParaRPr lang="en-GB" sz="2000" dirty="0">
              <a:latin typeface="Footlight MT Light" pitchFamily="18" charset="0"/>
              <a:cs typeface="Times New Roman"/>
            </a:endParaRPr>
          </a:p>
          <a:p>
            <a:pPr marL="12700">
              <a:spcBef>
                <a:spcPts val="530"/>
              </a:spcBef>
              <a:tabLst>
                <a:tab pos="448945" algn="l"/>
              </a:tabLst>
              <a:defRPr/>
            </a:pPr>
            <a:r>
              <a:rPr sz="2000" spc="5" dirty="0">
                <a:latin typeface="Footlight MT Light" pitchFamily="18" charset="0"/>
                <a:cs typeface="Times New Roman"/>
              </a:rPr>
              <a:t>Description: </a:t>
            </a:r>
            <a:r>
              <a:rPr sz="2000" spc="-15" dirty="0">
                <a:latin typeface="Footlight MT Light" pitchFamily="18" charset="0"/>
                <a:cs typeface="Times New Roman"/>
              </a:rPr>
              <a:t>The Federal </a:t>
            </a:r>
            <a:r>
              <a:rPr sz="2000" spc="10" dirty="0">
                <a:latin typeface="Footlight MT Light" pitchFamily="18" charset="0"/>
                <a:cs typeface="Times New Roman"/>
              </a:rPr>
              <a:t>Ministry </a:t>
            </a:r>
            <a:r>
              <a:rPr sz="2000" spc="-30" dirty="0">
                <a:latin typeface="Footlight MT Light" pitchFamily="18" charset="0"/>
                <a:cs typeface="Times New Roman"/>
              </a:rPr>
              <a:t>of </a:t>
            </a:r>
            <a:r>
              <a:rPr sz="2000" spc="-35" dirty="0">
                <a:latin typeface="Footlight MT Light" pitchFamily="18" charset="0"/>
                <a:cs typeface="Times New Roman"/>
              </a:rPr>
              <a:t>Power, </a:t>
            </a:r>
            <a:r>
              <a:rPr sz="2000" spc="-5" dirty="0">
                <a:latin typeface="Footlight MT Light" pitchFamily="18" charset="0"/>
                <a:cs typeface="Times New Roman"/>
              </a:rPr>
              <a:t>Works </a:t>
            </a:r>
            <a:r>
              <a:rPr sz="2000" spc="55" dirty="0">
                <a:latin typeface="Footlight MT Light" pitchFamily="18" charset="0"/>
                <a:cs typeface="Times New Roman"/>
              </a:rPr>
              <a:t>and </a:t>
            </a:r>
            <a:r>
              <a:rPr sz="2000" spc="-5" dirty="0">
                <a:latin typeface="Footlight MT Light" pitchFamily="18" charset="0"/>
                <a:cs typeface="Times New Roman"/>
              </a:rPr>
              <a:t>Housing (Power </a:t>
            </a:r>
            <a:r>
              <a:rPr sz="2000" spc="-10" dirty="0">
                <a:latin typeface="Footlight MT Light" pitchFamily="18" charset="0"/>
                <a:cs typeface="Times New Roman"/>
              </a:rPr>
              <a:t>Sector) </a:t>
            </a:r>
            <a:r>
              <a:rPr sz="2000" spc="25" dirty="0">
                <a:latin typeface="Footlight MT Light" pitchFamily="18" charset="0"/>
                <a:cs typeface="Times New Roman"/>
              </a:rPr>
              <a:t>has  </a:t>
            </a:r>
            <a:r>
              <a:rPr sz="2000" spc="50" dirty="0">
                <a:latin typeface="Footlight MT Light" pitchFamily="18" charset="0"/>
                <a:cs typeface="Times New Roman"/>
              </a:rPr>
              <a:t>procured </a:t>
            </a:r>
            <a:r>
              <a:rPr sz="2000" spc="45" dirty="0">
                <a:latin typeface="Footlight MT Light" pitchFamily="18" charset="0"/>
                <a:cs typeface="Times New Roman"/>
              </a:rPr>
              <a:t>a </a:t>
            </a:r>
            <a:r>
              <a:rPr sz="2000" spc="10" dirty="0">
                <a:latin typeface="Footlight MT Light" pitchFamily="18" charset="0"/>
                <a:cs typeface="Times New Roman"/>
              </a:rPr>
              <a:t>private </a:t>
            </a:r>
            <a:r>
              <a:rPr sz="2000" spc="5" dirty="0">
                <a:latin typeface="Footlight MT Light" pitchFamily="18" charset="0"/>
                <a:cs typeface="Times New Roman"/>
              </a:rPr>
              <a:t>investor </a:t>
            </a:r>
            <a:r>
              <a:rPr sz="2000" dirty="0">
                <a:latin typeface="Footlight MT Light" pitchFamily="18" charset="0"/>
                <a:cs typeface="Times New Roman"/>
              </a:rPr>
              <a:t>to </a:t>
            </a:r>
            <a:r>
              <a:rPr sz="2000" spc="-20" dirty="0">
                <a:latin typeface="Footlight MT Light" pitchFamily="18" charset="0"/>
                <a:cs typeface="Times New Roman"/>
              </a:rPr>
              <a:t>develop, </a:t>
            </a:r>
            <a:r>
              <a:rPr sz="2000" spc="10" dirty="0">
                <a:latin typeface="Footlight MT Light" pitchFamily="18" charset="0"/>
                <a:cs typeface="Times New Roman"/>
              </a:rPr>
              <a:t>install </a:t>
            </a:r>
            <a:r>
              <a:rPr sz="2000" spc="60" dirty="0">
                <a:latin typeface="Footlight MT Light" pitchFamily="18" charset="0"/>
                <a:cs typeface="Times New Roman"/>
              </a:rPr>
              <a:t>and </a:t>
            </a:r>
            <a:r>
              <a:rPr sz="2000" spc="25" dirty="0">
                <a:latin typeface="Footlight MT Light" pitchFamily="18" charset="0"/>
                <a:cs typeface="Times New Roman"/>
              </a:rPr>
              <a:t>operate </a:t>
            </a:r>
            <a:r>
              <a:rPr sz="2000" dirty="0">
                <a:latin typeface="Footlight MT Light" pitchFamily="18" charset="0"/>
                <a:cs typeface="Times New Roman"/>
              </a:rPr>
              <a:t>photovoltaic </a:t>
            </a:r>
            <a:r>
              <a:rPr sz="2000" spc="15" dirty="0">
                <a:latin typeface="Footlight MT Light" pitchFamily="18" charset="0"/>
                <a:cs typeface="Times New Roman"/>
              </a:rPr>
              <a:t>solar </a:t>
            </a:r>
            <a:r>
              <a:rPr sz="2000" spc="25" dirty="0">
                <a:latin typeface="Footlight MT Light" pitchFamily="18" charset="0"/>
                <a:cs typeface="Times New Roman"/>
              </a:rPr>
              <a:t>power </a:t>
            </a:r>
            <a:r>
              <a:rPr sz="2000" spc="35" dirty="0">
                <a:latin typeface="Footlight MT Light" pitchFamily="18" charset="0"/>
                <a:cs typeface="Times New Roman"/>
              </a:rPr>
              <a:t>at  the </a:t>
            </a:r>
            <a:r>
              <a:rPr sz="2000" spc="-10" dirty="0">
                <a:latin typeface="Footlight MT Light" pitchFamily="18" charset="0"/>
                <a:cs typeface="Times New Roman"/>
              </a:rPr>
              <a:t>Ministry’s </a:t>
            </a:r>
            <a:r>
              <a:rPr sz="2000" spc="-20" dirty="0">
                <a:latin typeface="Footlight MT Light" pitchFamily="18" charset="0"/>
                <a:cs typeface="Times New Roman"/>
              </a:rPr>
              <a:t>office </a:t>
            </a:r>
            <a:r>
              <a:rPr sz="2000" spc="20" dirty="0">
                <a:latin typeface="Footlight MT Light" pitchFamily="18" charset="0"/>
                <a:cs typeface="Times New Roman"/>
              </a:rPr>
              <a:t>otherwise </a:t>
            </a:r>
            <a:r>
              <a:rPr sz="2000" spc="35" dirty="0">
                <a:latin typeface="Footlight MT Light" pitchFamily="18" charset="0"/>
                <a:cs typeface="Times New Roman"/>
              </a:rPr>
              <a:t>known </a:t>
            </a:r>
            <a:r>
              <a:rPr sz="2000" dirty="0">
                <a:latin typeface="Footlight MT Light" pitchFamily="18" charset="0"/>
                <a:cs typeface="Times New Roman"/>
              </a:rPr>
              <a:t>as </a:t>
            </a:r>
            <a:r>
              <a:rPr sz="2000" spc="-15" dirty="0">
                <a:latin typeface="Footlight MT Light" pitchFamily="18" charset="0"/>
                <a:cs typeface="Times New Roman"/>
              </a:rPr>
              <a:t>Power </a:t>
            </a:r>
            <a:r>
              <a:rPr sz="2000" spc="-20" dirty="0">
                <a:latin typeface="Footlight MT Light" pitchFamily="18" charset="0"/>
                <a:cs typeface="Times New Roman"/>
              </a:rPr>
              <a:t>House,</a:t>
            </a:r>
            <a:r>
              <a:rPr sz="2000" spc="35" dirty="0">
                <a:latin typeface="Footlight MT Light" pitchFamily="18" charset="0"/>
                <a:cs typeface="Times New Roman"/>
              </a:rPr>
              <a:t> </a:t>
            </a:r>
            <a:r>
              <a:rPr sz="2000" spc="15" dirty="0">
                <a:latin typeface="Footlight MT Light" pitchFamily="18" charset="0"/>
                <a:cs typeface="Times New Roman"/>
              </a:rPr>
              <a:t>Maitama.</a:t>
            </a:r>
            <a:endParaRPr sz="2000" dirty="0">
              <a:latin typeface="Footlight MT Light" pitchFamily="18" charset="0"/>
              <a:cs typeface="Times New Roman"/>
            </a:endParaRPr>
          </a:p>
          <a:p>
            <a:pPr marL="467995" indent="-455295">
              <a:spcBef>
                <a:spcPts val="434"/>
              </a:spcBef>
              <a:tabLst>
                <a:tab pos="467995" algn="l"/>
                <a:tab pos="468630" algn="l"/>
              </a:tabLst>
              <a:defRPr/>
            </a:pPr>
            <a:r>
              <a:rPr sz="2000" spc="-95" dirty="0">
                <a:latin typeface="Footlight MT Light" pitchFamily="18" charset="0"/>
                <a:cs typeface="Times New Roman"/>
              </a:rPr>
              <a:t> </a:t>
            </a:r>
            <a:endParaRPr lang="en-GB" sz="2000" spc="10" dirty="0">
              <a:latin typeface="Footlight MT Light" pitchFamily="18" charset="0"/>
              <a:cs typeface="Times New Roman"/>
            </a:endParaRPr>
          </a:p>
          <a:p>
            <a:pPr>
              <a:defRPr/>
            </a:pPr>
            <a:r>
              <a:rPr lang="en-GB" sz="2000" dirty="0">
                <a:latin typeface="Footlight MT Light" pitchFamily="18" charset="0"/>
                <a:cs typeface="Arial" charset="0"/>
              </a:rPr>
              <a:t>A joint OBC and FBC certificate of compliance was issued 27</a:t>
            </a:r>
            <a:r>
              <a:rPr lang="en-GB" sz="2000" baseline="30000" dirty="0">
                <a:latin typeface="Footlight MT Light" pitchFamily="18" charset="0"/>
                <a:cs typeface="Arial" charset="0"/>
              </a:rPr>
              <a:t>th</a:t>
            </a:r>
            <a:r>
              <a:rPr lang="en-GB" sz="2000" dirty="0">
                <a:latin typeface="Footlight MT Light" pitchFamily="18" charset="0"/>
                <a:cs typeface="Arial" charset="0"/>
              </a:rPr>
              <a:t> February 2018 for PPP Contracts to </a:t>
            </a:r>
            <a:r>
              <a:rPr lang="en-US" sz="2000" dirty="0">
                <a:latin typeface="Footlight MT Light" pitchFamily="18" charset="0"/>
                <a:cs typeface="Arial" charset="0"/>
              </a:rPr>
              <a:t>“Messrs </a:t>
            </a:r>
            <a:r>
              <a:rPr lang="en-US" sz="2000" dirty="0" err="1">
                <a:latin typeface="Footlight MT Light" pitchFamily="18" charset="0"/>
                <a:cs typeface="Arial" charset="0"/>
              </a:rPr>
              <a:t>Proserve</a:t>
            </a:r>
            <a:r>
              <a:rPr lang="en-US" sz="2000" dirty="0">
                <a:latin typeface="Footlight MT Light" pitchFamily="18" charset="0"/>
                <a:cs typeface="Arial" charset="0"/>
              </a:rPr>
              <a:t> Energy Services Consortium Limited</a:t>
            </a:r>
            <a:endParaRPr lang="en-US" sz="2000" dirty="0">
              <a:latin typeface="Arial" charset="0"/>
              <a:cs typeface="Arial" charset="0"/>
            </a:endParaRPr>
          </a:p>
          <a:p>
            <a:pPr>
              <a:defRPr/>
            </a:pPr>
            <a:r>
              <a:rPr lang="en-US" sz="2000" dirty="0">
                <a:latin typeface="Arial" charset="0"/>
                <a:cs typeface="Arial" charset="0"/>
              </a:rPr>
              <a:t> </a:t>
            </a:r>
          </a:p>
        </p:txBody>
      </p:sp>
      <p:pic>
        <p:nvPicPr>
          <p:cNvPr id="4" name="Picture 2" descr="Image result for pictures of solar panels on buildings">
            <a:extLst>
              <a:ext uri="{FF2B5EF4-FFF2-40B4-BE49-F238E27FC236}">
                <a16:creationId xmlns:a16="http://schemas.microsoft.com/office/drawing/2014/main" id="{F18A8623-7C4C-45FE-991C-37CA8B01E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6688"/>
            <a:ext cx="44958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5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8BC0F302-ED1A-4578-8CCC-FF5F8A76989D}"/>
              </a:ext>
            </a:extLst>
          </p:cNvPr>
          <p:cNvPicPr>
            <a:picLocks noChangeAspect="1"/>
          </p:cNvPicPr>
          <p:nvPr/>
        </p:nvPicPr>
        <p:blipFill>
          <a:blip r:embed="rId3"/>
          <a:stretch>
            <a:fillRect/>
          </a:stretch>
        </p:blipFill>
        <p:spPr>
          <a:xfrm>
            <a:off x="115910" y="1336431"/>
            <a:ext cx="11960179" cy="5373858"/>
          </a:xfrm>
          <a:prstGeom prst="rect">
            <a:avLst/>
          </a:prstGeom>
        </p:spPr>
      </p:pic>
      <p:sp>
        <p:nvSpPr>
          <p:cNvPr id="3" name="object 2">
            <a:extLst>
              <a:ext uri="{FF2B5EF4-FFF2-40B4-BE49-F238E27FC236}">
                <a16:creationId xmlns:a16="http://schemas.microsoft.com/office/drawing/2014/main" id="{5FC98608-A1C0-4C85-AF4F-931C8D7F87C2}"/>
              </a:ext>
            </a:extLst>
          </p:cNvPr>
          <p:cNvSpPr txBox="1">
            <a:spLocks/>
          </p:cNvSpPr>
          <p:nvPr/>
        </p:nvSpPr>
        <p:spPr>
          <a:xfrm>
            <a:off x="769938" y="752707"/>
            <a:ext cx="7224712" cy="455381"/>
          </a:xfrm>
          <a:prstGeom prst="rect">
            <a:avLst/>
          </a:prstGeom>
        </p:spPr>
        <p:txBody>
          <a:bodyPr vert="horz"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spcBef>
                <a:spcPts val="1200"/>
              </a:spcBef>
            </a:pPr>
            <a:r>
              <a:rPr lang="en-GB" altLang="en-US" sz="3200" b="1" dirty="0">
                <a:solidFill>
                  <a:schemeClr val="bg1"/>
                </a:solidFill>
              </a:rPr>
              <a:t> APPROVED LOCATIONS FOR TTPS</a:t>
            </a:r>
          </a:p>
        </p:txBody>
      </p:sp>
    </p:spTree>
    <p:extLst>
      <p:ext uri="{BB962C8B-B14F-4D97-AF65-F5344CB8AC3E}">
        <p14:creationId xmlns:p14="http://schemas.microsoft.com/office/powerpoint/2010/main" val="887478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80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3E24D4C2-1630-40A8-8C9F-9379F6618D24}"/>
              </a:ext>
            </a:extLst>
          </p:cNvPr>
          <p:cNvSpPr>
            <a:spLocks noGrp="1"/>
          </p:cNvSpPr>
          <p:nvPr>
            <p:ph type="title"/>
          </p:nvPr>
        </p:nvSpPr>
        <p:spPr>
          <a:xfrm>
            <a:off x="1981200" y="0"/>
            <a:ext cx="8229600" cy="1143000"/>
          </a:xfrm>
        </p:spPr>
        <p:txBody>
          <a:bodyPr/>
          <a:lstStyle/>
          <a:p>
            <a:r>
              <a:rPr lang="en-GB" altLang="en-US" sz="2600" b="1"/>
              <a:t>THANK YOU</a:t>
            </a:r>
          </a:p>
        </p:txBody>
      </p:sp>
      <p:sp>
        <p:nvSpPr>
          <p:cNvPr id="23555" name="Content Placeholder 2">
            <a:extLst>
              <a:ext uri="{FF2B5EF4-FFF2-40B4-BE49-F238E27FC236}">
                <a16:creationId xmlns:a16="http://schemas.microsoft.com/office/drawing/2014/main" id="{5153D388-B45C-4823-A670-04F89FF03F62}"/>
              </a:ext>
            </a:extLst>
          </p:cNvPr>
          <p:cNvSpPr>
            <a:spLocks noGrp="1"/>
          </p:cNvSpPr>
          <p:nvPr>
            <p:ph idx="1"/>
          </p:nvPr>
        </p:nvSpPr>
        <p:spPr>
          <a:xfrm>
            <a:off x="1981200" y="1828801"/>
            <a:ext cx="8229600" cy="4525963"/>
          </a:xfrm>
        </p:spPr>
        <p:txBody>
          <a:bodyPr/>
          <a:lstStyle/>
          <a:p>
            <a:pPr>
              <a:buFont typeface="Arial" charset="0"/>
              <a:buNone/>
              <a:defRPr/>
            </a:pPr>
            <a:endParaRPr lang="en-GB" dirty="0">
              <a:latin typeface="Arial" charset="0"/>
              <a:cs typeface="Arial" charset="0"/>
            </a:endParaRPr>
          </a:p>
          <a:p>
            <a:pPr>
              <a:buFont typeface="Arial" charset="0"/>
              <a:buNone/>
              <a:defRPr/>
            </a:pPr>
            <a:r>
              <a:rPr lang="en-GB" dirty="0">
                <a:latin typeface="Arial" charset="0"/>
                <a:cs typeface="Arial" charset="0"/>
              </a:rPr>
              <a:t>			</a:t>
            </a:r>
            <a:endParaRPr lang="en-GB" sz="6000" b="1" dirty="0">
              <a:latin typeface="Arial" charset="0"/>
              <a:cs typeface="Arial" charset="0"/>
            </a:endParaRPr>
          </a:p>
          <a:p>
            <a:pPr>
              <a:buFont typeface="Arial" charset="0"/>
              <a:buNone/>
              <a:defRPr/>
            </a:pPr>
            <a:endParaRPr lang="en-GB" dirty="0">
              <a:latin typeface="Arial" charset="0"/>
              <a:cs typeface="Arial" charset="0"/>
            </a:endParaRPr>
          </a:p>
          <a:p>
            <a:pPr algn="ctr">
              <a:buFont typeface="Arial" charset="0"/>
              <a:buNone/>
              <a:defRPr/>
            </a:pPr>
            <a:endParaRPr lang="en-GB" sz="1600" dirty="0">
              <a:solidFill>
                <a:srgbClr val="008000"/>
              </a:solidFill>
              <a:latin typeface="Arial" charset="0"/>
              <a:cs typeface="Arial" charset="0"/>
            </a:endParaRPr>
          </a:p>
          <a:p>
            <a:pPr algn="ctr">
              <a:buFont typeface="Arial" charset="0"/>
              <a:buNone/>
              <a:defRPr/>
            </a:pPr>
            <a:endParaRPr lang="en-GB" sz="1600" dirty="0">
              <a:solidFill>
                <a:srgbClr val="008000"/>
              </a:solidFill>
              <a:latin typeface="Arial" charset="0"/>
              <a:cs typeface="Arial" charset="0"/>
            </a:endParaRPr>
          </a:p>
          <a:p>
            <a:pPr algn="ctr">
              <a:buFont typeface="Arial" charset="0"/>
              <a:buNone/>
              <a:defRPr/>
            </a:pPr>
            <a:endParaRPr lang="en-GB" sz="1600" dirty="0">
              <a:solidFill>
                <a:srgbClr val="008000"/>
              </a:solidFill>
              <a:latin typeface="Arial" charset="0"/>
              <a:cs typeface="Arial" charset="0"/>
            </a:endParaRPr>
          </a:p>
          <a:p>
            <a:pPr algn="ctr">
              <a:buFont typeface="Arial" charset="0"/>
              <a:buNone/>
              <a:defRPr/>
            </a:pPr>
            <a:endParaRPr lang="en-GB" sz="1600" dirty="0">
              <a:solidFill>
                <a:srgbClr val="008000"/>
              </a:solidFill>
              <a:latin typeface="Arial" charset="0"/>
              <a:cs typeface="Arial" charset="0"/>
            </a:endParaRPr>
          </a:p>
          <a:p>
            <a:pPr algn="ctr">
              <a:buFontTx/>
              <a:buNone/>
              <a:defRPr/>
            </a:pPr>
            <a:endParaRPr lang="yo-NG" sz="1600" b="1" dirty="0">
              <a:effectLst>
                <a:outerShdw blurRad="38100" dist="38100" dir="2700000" algn="tl">
                  <a:srgbClr val="000000">
                    <a:alpha val="43137"/>
                  </a:srgbClr>
                </a:outerShdw>
              </a:effectLst>
            </a:endParaRPr>
          </a:p>
          <a:p>
            <a:pPr algn="ctr">
              <a:buFontTx/>
              <a:buNone/>
              <a:defRPr/>
            </a:pPr>
            <a:r>
              <a:rPr lang="en-US" sz="1600" b="1" dirty="0">
                <a:effectLst>
                  <a:outerShdw blurRad="38100" dist="38100" dir="2700000" algn="tl">
                    <a:srgbClr val="000000">
                      <a:alpha val="43137"/>
                    </a:srgbClr>
                  </a:outerShdw>
                </a:effectLst>
              </a:rPr>
              <a:t>Infrastructure Concession Regulatory Commission</a:t>
            </a:r>
          </a:p>
          <a:p>
            <a:pPr algn="ctr">
              <a:buFontTx/>
              <a:buNone/>
              <a:defRPr/>
            </a:pPr>
            <a:r>
              <a:rPr lang="en-GB" sz="1600" b="1" dirty="0">
                <a:effectLst>
                  <a:outerShdw blurRad="38100" dist="38100" dir="2700000" algn="tl">
                    <a:srgbClr val="000000">
                      <a:alpha val="43137"/>
                    </a:srgbClr>
                  </a:outerShdw>
                </a:effectLst>
              </a:rPr>
              <a:t>E</a:t>
            </a:r>
            <a:r>
              <a:rPr lang="yo-NG" sz="1600" b="1" dirty="0">
                <a:effectLst>
                  <a:outerShdw blurRad="38100" dist="38100" dir="2700000" algn="tl">
                    <a:srgbClr val="000000">
                      <a:alpha val="43137"/>
                    </a:srgbClr>
                  </a:outerShdw>
                </a:effectLst>
              </a:rPr>
              <a:t>mail: </a:t>
            </a:r>
            <a:r>
              <a:rPr lang="en-GB" sz="1600" b="1" dirty="0">
                <a:effectLst>
                  <a:outerShdw blurRad="38100" dist="38100" dir="2700000" algn="tl">
                    <a:srgbClr val="000000">
                      <a:alpha val="43137"/>
                    </a:srgbClr>
                  </a:outerShdw>
                </a:effectLst>
              </a:rPr>
              <a:t>info</a:t>
            </a:r>
            <a:r>
              <a:rPr lang="yo-NG" sz="1600" b="1" dirty="0">
                <a:effectLst>
                  <a:outerShdw blurRad="38100" dist="38100" dir="2700000" algn="tl">
                    <a:srgbClr val="000000">
                      <a:alpha val="43137"/>
                    </a:srgbClr>
                  </a:outerShdw>
                </a:effectLst>
              </a:rPr>
              <a:t>@icrc.gov.ng</a:t>
            </a:r>
            <a:endParaRPr lang="en-US" sz="1600" b="1" dirty="0">
              <a:effectLst>
                <a:outerShdw blurRad="38100" dist="38100" dir="2700000" algn="tl">
                  <a:srgbClr val="000000">
                    <a:alpha val="43137"/>
                  </a:srgbClr>
                </a:outerShdw>
              </a:effectLst>
            </a:endParaRPr>
          </a:p>
          <a:p>
            <a:pPr algn="ctr">
              <a:buFontTx/>
              <a:buNone/>
              <a:defRPr/>
            </a:pPr>
            <a:r>
              <a:rPr lang="en-US" sz="1600" b="1" dirty="0">
                <a:effectLst>
                  <a:outerShdw blurRad="38100" dist="38100" dir="2700000" algn="tl">
                    <a:srgbClr val="000000">
                      <a:alpha val="43137"/>
                    </a:srgbClr>
                  </a:outerShdw>
                </a:effectLst>
              </a:rPr>
              <a:t>Website: www.icrc.gov.ng</a:t>
            </a:r>
            <a:endParaRPr lang="en-US" sz="1600" dirty="0">
              <a:effectLst>
                <a:outerShdw blurRad="38100" dist="38100" dir="2700000" algn="tl">
                  <a:srgbClr val="000000">
                    <a:alpha val="43137"/>
                  </a:srgbClr>
                </a:outerShdw>
              </a:effectLst>
            </a:endParaRPr>
          </a:p>
          <a:p>
            <a:pPr algn="ctr">
              <a:buFont typeface="Arial" charset="0"/>
              <a:buNone/>
              <a:defRPr/>
            </a:pPr>
            <a:endParaRPr lang="en-GB" sz="1600" dirty="0">
              <a:latin typeface="Arial" charset="0"/>
              <a:cs typeface="Arial" charset="0"/>
            </a:endParaRPr>
          </a:p>
        </p:txBody>
      </p:sp>
      <p:pic>
        <p:nvPicPr>
          <p:cNvPr id="123908" name="Picture 3" descr="TU.jpg">
            <a:extLst>
              <a:ext uri="{FF2B5EF4-FFF2-40B4-BE49-F238E27FC236}">
                <a16:creationId xmlns:a16="http://schemas.microsoft.com/office/drawing/2014/main" id="{08251199-54C8-4AED-8A10-559401516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D9F30-4B8B-46D1-AB73-DC2AB014355D}"/>
              </a:ext>
            </a:extLst>
          </p:cNvPr>
          <p:cNvSpPr txBox="1">
            <a:spLocks/>
          </p:cNvSpPr>
          <p:nvPr/>
        </p:nvSpPr>
        <p:spPr>
          <a:xfrm>
            <a:off x="548640" y="1417320"/>
            <a:ext cx="10256520" cy="5257800"/>
          </a:xfrm>
          <a:prstGeom prst="rect">
            <a:avLst/>
          </a:prstGeom>
          <a:ln cmpd="dbl">
            <a:solidFill>
              <a:srgbClr val="007F00"/>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en-GB" altLang="en-US" sz="2000">
                <a:latin typeface="Footlight MT Light" panose="0204060206030A020304" pitchFamily="18" charset="0"/>
              </a:rPr>
              <a:t>Infrastructure is the capital stock that propels the provision of public goods and services in an economy. </a:t>
            </a:r>
          </a:p>
          <a:p>
            <a:pPr algn="just"/>
            <a:endParaRPr lang="en-US"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It produces various effects, including those on production activities and quality of life for households which thus permeate the entire society and economy of the nation at large. </a:t>
            </a:r>
          </a:p>
          <a:p>
            <a:pPr algn="just"/>
            <a:endParaRPr lang="en-GB"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It is evident, that the absence of robust infrastructure will therefore hamper much needed efficient and effective economic activities to enhance growth, wealth and job creation and overall national development.</a:t>
            </a:r>
          </a:p>
          <a:p>
            <a:pPr algn="just"/>
            <a:endParaRPr lang="en-GB" altLang="en-US" sz="2000">
              <a:latin typeface="Footlight MT Light" panose="0204060206030A020304" pitchFamily="18" charset="0"/>
            </a:endParaRPr>
          </a:p>
          <a:p>
            <a:pPr algn="just">
              <a:buFont typeface="Wingdings" panose="05000000000000000000" pitchFamily="2" charset="2"/>
              <a:buChar char="q"/>
            </a:pPr>
            <a:r>
              <a:rPr lang="en-GB" altLang="en-US" sz="2000">
                <a:latin typeface="Footlight MT Light" panose="0204060206030A020304" pitchFamily="18" charset="0"/>
              </a:rPr>
              <a:t>Infrastructure stock is key to improving our national productivity. By improving productivity, investments in infrastructure reduce poverty.</a:t>
            </a:r>
            <a:endParaRPr lang="en-US" altLang="en-US" sz="2000" dirty="0">
              <a:latin typeface="Footlight MT Light" panose="0204060206030A020304" pitchFamily="18" charset="0"/>
            </a:endParaRPr>
          </a:p>
        </p:txBody>
      </p:sp>
      <p:sp>
        <p:nvSpPr>
          <p:cNvPr id="4" name="Title 1">
            <a:extLst>
              <a:ext uri="{FF2B5EF4-FFF2-40B4-BE49-F238E27FC236}">
                <a16:creationId xmlns:a16="http://schemas.microsoft.com/office/drawing/2014/main" id="{208DE407-67B0-4336-9C58-2AE29B916389}"/>
              </a:ext>
            </a:extLst>
          </p:cNvPr>
          <p:cNvSpPr txBox="1">
            <a:spLocks/>
          </p:cNvSpPr>
          <p:nvPr/>
        </p:nvSpPr>
        <p:spPr>
          <a:xfrm>
            <a:off x="1219200" y="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a:latin typeface="Footlight MT Light" panose="0204060206030A020304" pitchFamily="18" charset="0"/>
              </a:rPr>
              <a:t>Introduction</a:t>
            </a:r>
            <a:endParaRPr lang="en-US" altLang="en-US" sz="2800" dirty="0">
              <a:latin typeface="Footlight MT Light" panose="0204060206030A020304" pitchFamily="18" charset="0"/>
            </a:endParaRPr>
          </a:p>
        </p:txBody>
      </p:sp>
    </p:spTree>
    <p:extLst>
      <p:ext uri="{BB962C8B-B14F-4D97-AF65-F5344CB8AC3E}">
        <p14:creationId xmlns:p14="http://schemas.microsoft.com/office/powerpoint/2010/main" val="414024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80CD2-80D0-4A08-94D8-BDBC456684BF}"/>
              </a:ext>
            </a:extLst>
          </p:cNvPr>
          <p:cNvSpPr/>
          <p:nvPr/>
        </p:nvSpPr>
        <p:spPr>
          <a:xfrm>
            <a:off x="502920" y="1691005"/>
            <a:ext cx="10317480" cy="4031873"/>
          </a:xfrm>
          <a:prstGeom prst="rect">
            <a:avLst/>
          </a:prstGeom>
        </p:spPr>
        <p:txBody>
          <a:bodyPr wrap="square">
            <a:spAutoFit/>
          </a:bodyPr>
          <a:lstStyle/>
          <a:p>
            <a:pPr eaLnBrk="0" fontAlgn="base" hangingPunct="0">
              <a:spcBef>
                <a:spcPct val="20000"/>
              </a:spcBef>
              <a:spcAft>
                <a:spcPts val="1200"/>
              </a:spcAft>
              <a:defRPr/>
            </a:pPr>
            <a:r>
              <a:rPr lang="en-US" sz="2000" dirty="0">
                <a:solidFill>
                  <a:prstClr val="black"/>
                </a:solidFill>
                <a:latin typeface="Footlight MT Light" pitchFamily="18" charset="0"/>
                <a:cs typeface="Arial" panose="020B0604020202020204" pitchFamily="34" charset="0"/>
              </a:rPr>
              <a:t>Based on a 30-year National Integrated Infrastructure Masterplan (NIIMP) :</a:t>
            </a:r>
          </a:p>
          <a:p>
            <a:pPr marL="519113" indent="-342900" eaLnBrk="0" fontAlgn="base" hangingPunct="0">
              <a:spcBef>
                <a:spcPct val="20000"/>
              </a:spcBef>
              <a:spcAft>
                <a:spcPts val="1200"/>
              </a:spcAft>
              <a:buFont typeface="Wingdings" pitchFamily="2" charset="2"/>
              <a:buChar char="§"/>
              <a:defRPr/>
            </a:pPr>
            <a:r>
              <a:rPr lang="en-US" sz="2000" dirty="0">
                <a:solidFill>
                  <a:prstClr val="black"/>
                </a:solidFill>
                <a:latin typeface="Footlight MT Light" pitchFamily="18" charset="0"/>
                <a:cs typeface="Arial" panose="020B0604020202020204" pitchFamily="34" charset="0"/>
              </a:rPr>
              <a:t>Nigeria requires an expenditure of </a:t>
            </a:r>
            <a:r>
              <a:rPr lang="en-US" sz="2000" b="1" dirty="0">
                <a:solidFill>
                  <a:prstClr val="black"/>
                </a:solidFill>
                <a:latin typeface="Footlight MT Light" pitchFamily="18" charset="0"/>
                <a:cs typeface="Arial" panose="020B0604020202020204" pitchFamily="34" charset="0"/>
              </a:rPr>
              <a:t>US$ 3.10 trillion in 30 years</a:t>
            </a:r>
            <a:r>
              <a:rPr lang="en-US" sz="2000" dirty="0">
                <a:solidFill>
                  <a:prstClr val="black"/>
                </a:solidFill>
                <a:latin typeface="Footlight MT Light" pitchFamily="18" charset="0"/>
                <a:cs typeface="Arial" panose="020B0604020202020204" pitchFamily="34" charset="0"/>
              </a:rPr>
              <a:t>. </a:t>
            </a:r>
          </a:p>
          <a:p>
            <a:pPr marL="519113" indent="-342900" eaLnBrk="0" fontAlgn="base" hangingPunct="0">
              <a:spcBef>
                <a:spcPct val="20000"/>
              </a:spcBef>
              <a:spcAft>
                <a:spcPts val="1200"/>
              </a:spcAft>
              <a:buFont typeface="Wingdings" pitchFamily="2" charset="2"/>
              <a:buChar char="§"/>
              <a:defRPr/>
            </a:pPr>
            <a:r>
              <a:rPr lang="en-US" sz="2000" dirty="0">
                <a:solidFill>
                  <a:prstClr val="black"/>
                </a:solidFill>
                <a:latin typeface="Footlight MT Light" pitchFamily="18" charset="0"/>
                <a:cs typeface="Arial" panose="020B0604020202020204" pitchFamily="34" charset="0"/>
              </a:rPr>
              <a:t>The sectors covered are energy, transport, agriculture &amp; water resources, social infrastructure and security. </a:t>
            </a:r>
          </a:p>
          <a:p>
            <a:pPr marL="519113" indent="-342900" eaLnBrk="0" fontAlgn="base" hangingPunct="0">
              <a:spcBef>
                <a:spcPct val="20000"/>
              </a:spcBef>
              <a:spcAft>
                <a:spcPts val="1200"/>
              </a:spcAft>
              <a:buFont typeface="Wingdings" pitchFamily="2" charset="2"/>
              <a:buChar char="§"/>
              <a:defRPr/>
            </a:pPr>
            <a:r>
              <a:rPr lang="en-US" sz="2000" b="1" dirty="0">
                <a:solidFill>
                  <a:prstClr val="black"/>
                </a:solidFill>
                <a:latin typeface="Footlight MT Light" pitchFamily="18" charset="0"/>
                <a:cs typeface="Arial" panose="020B0604020202020204" pitchFamily="34" charset="0"/>
              </a:rPr>
              <a:t>48% </a:t>
            </a:r>
            <a:r>
              <a:rPr lang="en-US" sz="2000" dirty="0">
                <a:solidFill>
                  <a:prstClr val="black"/>
                </a:solidFill>
                <a:latin typeface="Footlight MT Light" pitchFamily="18" charset="0"/>
                <a:cs typeface="Arial" panose="020B0604020202020204" pitchFamily="34" charset="0"/>
              </a:rPr>
              <a:t>of planned investment of US$ 3.10 trillion is expected from the private sector by way of PPP arrangements </a:t>
            </a:r>
          </a:p>
          <a:p>
            <a:pPr marL="519113" indent="-342900" eaLnBrk="0" fontAlgn="base" hangingPunct="0">
              <a:spcBef>
                <a:spcPct val="20000"/>
              </a:spcBef>
              <a:spcAft>
                <a:spcPts val="1200"/>
              </a:spcAft>
              <a:buFont typeface="Wingdings" pitchFamily="2" charset="2"/>
              <a:buChar char="§"/>
              <a:defRPr/>
            </a:pPr>
            <a:r>
              <a:rPr lang="en-US" sz="2000" dirty="0">
                <a:solidFill>
                  <a:prstClr val="black"/>
                </a:solidFill>
                <a:latin typeface="Footlight MT Light" pitchFamily="18" charset="0"/>
                <a:cs typeface="Arial" panose="020B0604020202020204" pitchFamily="34" charset="0"/>
              </a:rPr>
              <a:t>The expenditure requirement for the first five years of the plan comprises Energy (US$13bn), Transport (US$11bn), Agric. (US$3.2bn) and ICT (US$3.7bn). Others are Housing (US$1.4bn), Social Information (US$2.1bn) and Vital Registration &amp; Security (US$ 0.6bn).</a:t>
            </a:r>
          </a:p>
        </p:txBody>
      </p:sp>
      <p:sp>
        <p:nvSpPr>
          <p:cNvPr id="4" name="Title 3">
            <a:extLst>
              <a:ext uri="{FF2B5EF4-FFF2-40B4-BE49-F238E27FC236}">
                <a16:creationId xmlns:a16="http://schemas.microsoft.com/office/drawing/2014/main" id="{18C6E33B-F24E-4873-AB8F-44BF646AB8F0}"/>
              </a:ext>
            </a:extLst>
          </p:cNvPr>
          <p:cNvSpPr txBox="1">
            <a:spLocks/>
          </p:cNvSpPr>
          <p:nvPr/>
        </p:nvSpPr>
        <p:spPr bwMode="auto">
          <a:xfrm>
            <a:off x="1905000" y="457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800">
                <a:solidFill>
                  <a:prstClr val="black"/>
                </a:solidFill>
                <a:latin typeface="Footlight MT Light" panose="0204060206030A020304" pitchFamily="18" charset="0"/>
              </a:rPr>
              <a:t>Investment Needs &amp; Opportunities</a:t>
            </a:r>
            <a:endParaRPr lang="yo-NG" altLang="en-US" sz="2800">
              <a:solidFill>
                <a:prstClr val="black"/>
              </a:solidFill>
              <a:latin typeface="Footlight MT Light" panose="0204060206030A020304" pitchFamily="18" charset="0"/>
            </a:endParaRPr>
          </a:p>
        </p:txBody>
      </p:sp>
      <p:sp>
        <p:nvSpPr>
          <p:cNvPr id="5" name="TextBox 3">
            <a:extLst>
              <a:ext uri="{FF2B5EF4-FFF2-40B4-BE49-F238E27FC236}">
                <a16:creationId xmlns:a16="http://schemas.microsoft.com/office/drawing/2014/main" id="{68A66F91-BE88-46A4-B3D3-0DFB08E70533}"/>
              </a:ext>
            </a:extLst>
          </p:cNvPr>
          <p:cNvSpPr txBox="1">
            <a:spLocks noChangeArrowheads="1"/>
          </p:cNvSpPr>
          <p:nvPr/>
        </p:nvSpPr>
        <p:spPr bwMode="auto">
          <a:xfrm>
            <a:off x="1600200" y="6597651"/>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NG" sz="1200">
                <a:solidFill>
                  <a:prstClr val="black"/>
                </a:solidFill>
              </a:rPr>
              <a:t>Source: NPC</a:t>
            </a:r>
          </a:p>
        </p:txBody>
      </p:sp>
    </p:spTree>
    <p:extLst>
      <p:ext uri="{BB962C8B-B14F-4D97-AF65-F5344CB8AC3E}">
        <p14:creationId xmlns:p14="http://schemas.microsoft.com/office/powerpoint/2010/main" val="294083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7E2-961A-4673-9C3A-1392FE48B798}"/>
              </a:ext>
            </a:extLst>
          </p:cNvPr>
          <p:cNvSpPr txBox="1">
            <a:spLocks/>
          </p:cNvSpPr>
          <p:nvPr/>
        </p:nvSpPr>
        <p:spPr>
          <a:xfrm>
            <a:off x="1752600" y="396240"/>
            <a:ext cx="8686800"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2800">
                <a:latin typeface="Footlight MT Light" panose="0204060206030A020304" pitchFamily="18" charset="0"/>
              </a:rPr>
              <a:t>Nigeria’s infrastructure deficit</a:t>
            </a:r>
            <a:endParaRPr lang="en-US" altLang="en-US" sz="2800">
              <a:latin typeface="Footlight MT Light" panose="0204060206030A020304" pitchFamily="18" charset="0"/>
            </a:endParaRPr>
          </a:p>
        </p:txBody>
      </p:sp>
      <p:sp>
        <p:nvSpPr>
          <p:cNvPr id="3" name="Content Placeholder 6">
            <a:extLst>
              <a:ext uri="{FF2B5EF4-FFF2-40B4-BE49-F238E27FC236}">
                <a16:creationId xmlns:a16="http://schemas.microsoft.com/office/drawing/2014/main" id="{975A89BC-39D1-4D1C-9243-6DA505E75114}"/>
              </a:ext>
            </a:extLst>
          </p:cNvPr>
          <p:cNvSpPr txBox="1">
            <a:spLocks/>
          </p:cNvSpPr>
          <p:nvPr/>
        </p:nvSpPr>
        <p:spPr>
          <a:xfrm>
            <a:off x="1828800" y="1966278"/>
            <a:ext cx="8229600"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en-GB" altLang="en-US" sz="1800">
                <a:latin typeface="Footlight MT Light" panose="0204060206030A020304" pitchFamily="18" charset="0"/>
              </a:rPr>
              <a:t>The National Integrated Infrastructure Master Plan (NIIMP) estimates that USD 3trillion will be required for infrastructure development over the next 30 years, averaging about USD 33billion per annum, for the period 2014 – 2019.</a:t>
            </a:r>
          </a:p>
          <a:p>
            <a:pPr algn="just"/>
            <a:endParaRPr lang="en-GB" altLang="en-US" sz="1800">
              <a:latin typeface="Footlight MT Light" panose="0204060206030A020304" pitchFamily="18" charset="0"/>
            </a:endParaRPr>
          </a:p>
          <a:p>
            <a:pPr algn="just">
              <a:buFont typeface="Wingdings" panose="05000000000000000000" pitchFamily="2" charset="2"/>
              <a:buChar char="q"/>
            </a:pPr>
            <a:r>
              <a:rPr lang="en-GB" altLang="en-US" sz="1800">
                <a:latin typeface="Footlight MT Light" panose="0204060206030A020304" pitchFamily="18" charset="0"/>
              </a:rPr>
              <a:t>The infrastructure deficit is underscored by macroeconomic indicators which suggest that, with a population of 170million (est.), a large portion (70%) of which are youths in the 15 – 30 age bracket; the nation’s greatest social challenge is perhaps creating gainful employment for her teeming youth population that stream into the labour force every year.</a:t>
            </a:r>
          </a:p>
          <a:p>
            <a:pPr algn="just"/>
            <a:endParaRPr lang="en-GB" altLang="en-US" sz="1800">
              <a:latin typeface="Footlight MT Light" panose="0204060206030A020304" pitchFamily="18" charset="0"/>
            </a:endParaRPr>
          </a:p>
          <a:p>
            <a:pPr algn="just">
              <a:buFont typeface="Wingdings" panose="05000000000000000000" pitchFamily="2" charset="2"/>
              <a:buChar char="q"/>
            </a:pPr>
            <a:r>
              <a:rPr lang="en-GB" altLang="en-US" sz="1800">
                <a:latin typeface="Footlight MT Light" panose="0204060206030A020304" pitchFamily="18" charset="0"/>
              </a:rPr>
              <a:t>Nigeria’s stock of basic infrastructure largely falls short of the minimum required to engender sustainable economic growth.  Water supply, sewerage, sanitation, drainage, roads, electricity, security and most urban infrastructure, all suffer from years of neglect and under-funding.</a:t>
            </a:r>
            <a:endParaRPr lang="en-US" altLang="en-US" sz="1800">
              <a:latin typeface="Footlight MT Light" panose="0204060206030A020304" pitchFamily="18" charset="0"/>
            </a:endParaRPr>
          </a:p>
        </p:txBody>
      </p:sp>
      <p:sp>
        <p:nvSpPr>
          <p:cNvPr id="4" name="Rectangle 4">
            <a:extLst>
              <a:ext uri="{FF2B5EF4-FFF2-40B4-BE49-F238E27FC236}">
                <a16:creationId xmlns:a16="http://schemas.microsoft.com/office/drawing/2014/main" id="{AF17B28B-1CBD-4E8C-A17B-0AED15852AB6}"/>
              </a:ext>
            </a:extLst>
          </p:cNvPr>
          <p:cNvSpPr>
            <a:spLocks noChangeArrowheads="1"/>
          </p:cNvSpPr>
          <p:nvPr/>
        </p:nvSpPr>
        <p:spPr bwMode="auto">
          <a:xfrm>
            <a:off x="2362201" y="1310641"/>
            <a:ext cx="4157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800">
                <a:solidFill>
                  <a:prstClr val="black"/>
                </a:solidFill>
                <a:latin typeface="Footlight MT Light" panose="0204060206030A020304" pitchFamily="18" charset="0"/>
              </a:rPr>
              <a:t>What it costs the Economy </a:t>
            </a:r>
            <a:endParaRPr lang="en-US" altLang="en-NG" sz="2800">
              <a:solidFill>
                <a:prstClr val="black"/>
              </a:solidFill>
            </a:endParaRPr>
          </a:p>
        </p:txBody>
      </p:sp>
    </p:spTree>
    <p:extLst>
      <p:ext uri="{BB962C8B-B14F-4D97-AF65-F5344CB8AC3E}">
        <p14:creationId xmlns:p14="http://schemas.microsoft.com/office/powerpoint/2010/main" val="112891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7E22-5E2A-46C4-8D02-28113CA0A909}"/>
              </a:ext>
            </a:extLst>
          </p:cNvPr>
          <p:cNvSpPr txBox="1">
            <a:spLocks/>
          </p:cNvSpPr>
          <p:nvPr/>
        </p:nvSpPr>
        <p:spPr>
          <a:xfrm>
            <a:off x="1752600" y="335281"/>
            <a:ext cx="8610600" cy="7921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a:latin typeface="Footlight MT Light" panose="0204060206030A020304" pitchFamily="18" charset="0"/>
              </a:rPr>
              <a:t>Nigeria’s Projection and Plans for the Future</a:t>
            </a:r>
          </a:p>
        </p:txBody>
      </p:sp>
      <p:sp>
        <p:nvSpPr>
          <p:cNvPr id="3" name="Content Placeholder 4">
            <a:extLst>
              <a:ext uri="{FF2B5EF4-FFF2-40B4-BE49-F238E27FC236}">
                <a16:creationId xmlns:a16="http://schemas.microsoft.com/office/drawing/2014/main" id="{A825D947-A433-4042-868A-280DCE5D07B3}"/>
              </a:ext>
            </a:extLst>
          </p:cNvPr>
          <p:cNvSpPr txBox="1">
            <a:spLocks/>
          </p:cNvSpPr>
          <p:nvPr/>
        </p:nvSpPr>
        <p:spPr>
          <a:xfrm>
            <a:off x="609600" y="1706881"/>
            <a:ext cx="10972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yo-NG" altLang="en-US" sz="1800">
                <a:latin typeface="Footlight MT Light" panose="0204060206030A020304" pitchFamily="18" charset="0"/>
              </a:rPr>
              <a:t>Based on the rebased GDP figures and the country’s economic growth aspirations, it is estimated that a total investment of USD 3.0 trillion1 will be required over the next 30 years to build and maintain infrastructure for Nigeria. </a:t>
            </a:r>
            <a:endParaRPr lang="en-US" altLang="en-US" sz="1800">
              <a:latin typeface="Footlight MT Light" panose="0204060206030A020304" pitchFamily="18" charset="0"/>
            </a:endParaRPr>
          </a:p>
          <a:p>
            <a:pPr algn="just"/>
            <a:endParaRPr lang="en-US" altLang="en-US" sz="1800">
              <a:latin typeface="Footlight MT Light" panose="0204060206030A020304" pitchFamily="18" charset="0"/>
            </a:endParaRPr>
          </a:p>
          <a:p>
            <a:pPr algn="just">
              <a:buFont typeface="Wingdings" panose="05000000000000000000" pitchFamily="2" charset="2"/>
              <a:buChar char="q"/>
            </a:pPr>
            <a:r>
              <a:rPr lang="yo-NG" altLang="en-US" sz="1800">
                <a:latin typeface="Footlight MT Light" panose="0204060206030A020304" pitchFamily="18" charset="0"/>
              </a:rPr>
              <a:t>In the preferred growth path, Nigeria would need to increase investments in infrastructure from the current USD 10 billion p.a. to USD 15.9 billion p.a. in 2014 and USD 51.1 billion in 2018, averaging USD 33 billion p.a. (5.4% of GDP) for the 5-year period 2014–18.</a:t>
            </a:r>
            <a:endParaRPr lang="en-US" altLang="en-US" sz="1800">
              <a:latin typeface="Footlight MT Light" panose="0204060206030A020304" pitchFamily="18" charset="0"/>
            </a:endParaRPr>
          </a:p>
          <a:p>
            <a:pPr algn="just"/>
            <a:endParaRPr lang="en-US" altLang="en-US" sz="1800">
              <a:latin typeface="Footlight MT Light" panose="0204060206030A020304" pitchFamily="18" charset="0"/>
            </a:endParaRPr>
          </a:p>
          <a:p>
            <a:pPr algn="just">
              <a:buFont typeface="Wingdings" panose="05000000000000000000" pitchFamily="2" charset="2"/>
              <a:buChar char="q"/>
            </a:pPr>
            <a:r>
              <a:rPr lang="yo-NG" altLang="en-US" sz="1800">
                <a:latin typeface="Footlight MT Light" panose="0204060206030A020304" pitchFamily="18" charset="0"/>
              </a:rPr>
              <a:t>Thereafter, the investment rate should further increase to 7.9% of GDP by the 2019–23 period, and remain above or close to 7% of GDP for the rest of the 30-year plan until 2043.</a:t>
            </a:r>
            <a:endParaRPr lang="en-US" altLang="en-US" sz="1800">
              <a:latin typeface="Footlight MT Light" panose="0204060206030A020304" pitchFamily="18" charset="0"/>
            </a:endParaRPr>
          </a:p>
        </p:txBody>
      </p:sp>
    </p:spTree>
    <p:extLst>
      <p:ext uri="{BB962C8B-B14F-4D97-AF65-F5344CB8AC3E}">
        <p14:creationId xmlns:p14="http://schemas.microsoft.com/office/powerpoint/2010/main" val="89578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2A22-D57B-437E-BF8C-B7ACB478E464}"/>
              </a:ext>
            </a:extLst>
          </p:cNvPr>
          <p:cNvSpPr txBox="1">
            <a:spLocks/>
          </p:cNvSpPr>
          <p:nvPr/>
        </p:nvSpPr>
        <p:spPr>
          <a:xfrm>
            <a:off x="1763713" y="566738"/>
            <a:ext cx="8229600" cy="576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a:latin typeface="Footlight MT Light" panose="0204060206030A020304" pitchFamily="18" charset="0"/>
              </a:rPr>
              <a:t>Cont’</a:t>
            </a:r>
          </a:p>
        </p:txBody>
      </p:sp>
      <p:sp>
        <p:nvSpPr>
          <p:cNvPr id="3" name="Content Placeholder 4">
            <a:extLst>
              <a:ext uri="{FF2B5EF4-FFF2-40B4-BE49-F238E27FC236}">
                <a16:creationId xmlns:a16="http://schemas.microsoft.com/office/drawing/2014/main" id="{3D6DA935-DCFC-42DA-BFE5-09E607313F7B}"/>
              </a:ext>
            </a:extLst>
          </p:cNvPr>
          <p:cNvSpPr txBox="1">
            <a:spLocks/>
          </p:cNvSpPr>
          <p:nvPr/>
        </p:nvSpPr>
        <p:spPr>
          <a:xfrm>
            <a:off x="472440" y="1371600"/>
            <a:ext cx="10591800" cy="5410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itchFamily="2" charset="2"/>
              <a:buChar char="q"/>
              <a:defRPr/>
            </a:pPr>
            <a:r>
              <a:rPr lang="yo-NG" altLang="en-US" sz="1800" dirty="0">
                <a:latin typeface="Footlight MT Light" pitchFamily="18" charset="0"/>
                <a:cs typeface="Arial" charset="0"/>
              </a:rPr>
              <a:t>Based on sector growth strategies, outcome targets, and international benchmarks, the total investment of USD 3.0 trillion over 2014–43 should comprise investments in:</a:t>
            </a:r>
            <a:endParaRPr lang="en-US" altLang="en-US" sz="18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Energy – USD 1,000 billion, 33%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Transport – USD 775 billion, 25%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Agriculture, Water and Mining – USD 400 billion, 13%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Housing and Regional Development – USD 350 billion, 11%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ICT – USD 325 billion, 11%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Social Infrastructure – USD 150 billion, 5% of total;</a:t>
            </a:r>
            <a:endParaRPr lang="en-US" altLang="en-US" sz="1600" dirty="0">
              <a:latin typeface="Footlight MT Light" pitchFamily="18" charset="0"/>
              <a:cs typeface="Arial" charset="0"/>
            </a:endParaRPr>
          </a:p>
          <a:p>
            <a:pPr marL="900113" algn="just">
              <a:buFont typeface="Courier New" pitchFamily="49" charset="0"/>
              <a:buChar char="o"/>
              <a:defRPr/>
            </a:pPr>
            <a:r>
              <a:rPr lang="yo-NG" altLang="en-US" sz="1600" dirty="0">
                <a:latin typeface="Footlight MT Light" pitchFamily="18" charset="0"/>
                <a:cs typeface="Arial" charset="0"/>
              </a:rPr>
              <a:t>Vital Registration and Security – USD 50 billion, 2% of total.</a:t>
            </a:r>
            <a:endParaRPr lang="en-US" altLang="en-US" sz="1600" dirty="0">
              <a:latin typeface="Footlight MT Light" pitchFamily="18" charset="0"/>
              <a:cs typeface="Arial" charset="0"/>
            </a:endParaRPr>
          </a:p>
          <a:p>
            <a:pPr marL="900113" algn="just">
              <a:defRPr/>
            </a:pPr>
            <a:endParaRPr lang="en-US" altLang="en-US" sz="1600" dirty="0">
              <a:latin typeface="Footlight MT Light" pitchFamily="18" charset="0"/>
              <a:cs typeface="Arial" charset="0"/>
            </a:endParaRPr>
          </a:p>
          <a:p>
            <a:pPr algn="just">
              <a:buFont typeface="Wingdings" pitchFamily="2" charset="2"/>
              <a:buChar char="q"/>
              <a:defRPr/>
            </a:pPr>
            <a:r>
              <a:rPr lang="yo-NG" altLang="en-US" sz="1800" dirty="0">
                <a:latin typeface="Footlight MT Light" pitchFamily="18" charset="0"/>
                <a:cs typeface="Arial" charset="0"/>
              </a:rPr>
              <a:t>In the </a:t>
            </a:r>
            <a:r>
              <a:rPr lang="en-US" altLang="en-US" sz="1800" dirty="0">
                <a:latin typeface="Footlight MT Light" pitchFamily="18" charset="0"/>
                <a:cs typeface="Arial" charset="0"/>
              </a:rPr>
              <a:t>next </a:t>
            </a:r>
            <a:r>
              <a:rPr lang="yo-NG" altLang="en-US" sz="1800" dirty="0">
                <a:latin typeface="Footlight MT Light" pitchFamily="18" charset="0"/>
                <a:cs typeface="Arial" charset="0"/>
              </a:rPr>
              <a:t>5 years, investments in Energy, Transport, Social Infrastructure, and Housing should be given the majority of the largest attention due to their current relative level of underinvestment.</a:t>
            </a:r>
            <a:endParaRPr lang="en-US" altLang="en-US" sz="1800" dirty="0">
              <a:latin typeface="Footlight MT Light" pitchFamily="18" charset="0"/>
              <a:cs typeface="Arial" charset="0"/>
            </a:endParaRPr>
          </a:p>
          <a:p>
            <a:pPr algn="just">
              <a:buFont typeface="Arial" charset="0"/>
              <a:buNone/>
              <a:defRPr/>
            </a:pPr>
            <a:endParaRPr lang="en-US" altLang="en-US" sz="1800" dirty="0">
              <a:latin typeface="Footlight MT Light" pitchFamily="18" charset="0"/>
              <a:cs typeface="Arial" charset="0"/>
            </a:endParaRPr>
          </a:p>
          <a:p>
            <a:pPr algn="just">
              <a:buFont typeface="Wingdings" pitchFamily="2" charset="2"/>
              <a:buChar char="q"/>
              <a:defRPr/>
            </a:pPr>
            <a:r>
              <a:rPr lang="yo-NG" altLang="en-US" sz="1800" dirty="0">
                <a:latin typeface="Footlight MT Light" pitchFamily="18" charset="0"/>
                <a:cs typeface="Arial" charset="0"/>
              </a:rPr>
              <a:t>It is expected that the investments will grow over the next 5 years at an annual growth rate of 50% for Energy, 39% for Transport, 32% for Social Infrastructure, and 23% for Housing. </a:t>
            </a:r>
            <a:r>
              <a:rPr lang="en-US" altLang="en-US" sz="1800" dirty="0">
                <a:latin typeface="Footlight MT Light" pitchFamily="18" charset="0"/>
                <a:cs typeface="Arial" charset="0"/>
              </a:rPr>
              <a:t>Other sectors to grow at lower growth rates of 6-16% </a:t>
            </a:r>
          </a:p>
        </p:txBody>
      </p:sp>
    </p:spTree>
    <p:extLst>
      <p:ext uri="{BB962C8B-B14F-4D97-AF65-F5344CB8AC3E}">
        <p14:creationId xmlns:p14="http://schemas.microsoft.com/office/powerpoint/2010/main" val="42696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E40B-4E29-4686-95F6-724C6F5D2622}"/>
              </a:ext>
            </a:extLst>
          </p:cNvPr>
          <p:cNvSpPr txBox="1">
            <a:spLocks/>
          </p:cNvSpPr>
          <p:nvPr/>
        </p:nvSpPr>
        <p:spPr>
          <a:xfrm>
            <a:off x="1184204" y="487998"/>
            <a:ext cx="8797996" cy="639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a:latin typeface="Footlight MT Light" panose="0204060206030A020304" pitchFamily="18" charset="0"/>
              </a:rPr>
              <a:t>Cont’</a:t>
            </a:r>
          </a:p>
        </p:txBody>
      </p:sp>
      <p:sp>
        <p:nvSpPr>
          <p:cNvPr id="3" name="Content Placeholder 4">
            <a:extLst>
              <a:ext uri="{FF2B5EF4-FFF2-40B4-BE49-F238E27FC236}">
                <a16:creationId xmlns:a16="http://schemas.microsoft.com/office/drawing/2014/main" id="{F018A303-E92E-4BB2-96C1-FEB3DC0D78AD}"/>
              </a:ext>
            </a:extLst>
          </p:cNvPr>
          <p:cNvSpPr txBox="1">
            <a:spLocks/>
          </p:cNvSpPr>
          <p:nvPr/>
        </p:nvSpPr>
        <p:spPr>
          <a:xfrm>
            <a:off x="548640" y="1432560"/>
            <a:ext cx="10363200" cy="533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q"/>
            </a:pPr>
            <a:r>
              <a:rPr lang="yo-NG" altLang="en-US" sz="1800" dirty="0">
                <a:latin typeface="Footlight MT Light" panose="0204060206030A020304" pitchFamily="18" charset="0"/>
              </a:rPr>
              <a:t>As a result, the investments required for the first 5 years of the plan would be USD 60 billion in Energy; USD 51 billion in Transport; USD 22 billion in ICT; USD 18 billion in Water, Agriculture and Mining; USD 7 billion in Social Infrastructure; USD 5 billion in Housing; and USD 2.5 billion in Vital Registration and Security</a:t>
            </a:r>
            <a:r>
              <a:rPr lang="en-US" altLang="en-US" sz="1800" dirty="0">
                <a:latin typeface="Footlight MT Light" panose="0204060206030A020304" pitchFamily="18" charset="0"/>
              </a:rPr>
              <a:t>.</a:t>
            </a:r>
          </a:p>
          <a:p>
            <a:pPr algn="just"/>
            <a:endParaRPr lang="en-US" altLang="en-US" sz="1800" dirty="0">
              <a:latin typeface="Footlight MT Light" panose="0204060206030A020304" pitchFamily="18" charset="0"/>
            </a:endParaRPr>
          </a:p>
          <a:p>
            <a:pPr algn="just">
              <a:buFont typeface="Wingdings" panose="05000000000000000000" pitchFamily="2" charset="2"/>
              <a:buChar char="q"/>
            </a:pPr>
            <a:r>
              <a:rPr lang="yo-NG" altLang="en-US" sz="1800" dirty="0">
                <a:latin typeface="Footlight MT Light" panose="0204060206030A020304" pitchFamily="18" charset="0"/>
              </a:rPr>
              <a:t>The investments across the regions should be aligned with socio-economic priorities for each region. </a:t>
            </a:r>
            <a:endParaRPr lang="en-US" altLang="en-US" sz="1800" dirty="0">
              <a:latin typeface="Footlight MT Light" panose="0204060206030A020304" pitchFamily="18" charset="0"/>
            </a:endParaRPr>
          </a:p>
          <a:p>
            <a:pPr algn="just"/>
            <a:endParaRPr lang="en-US" altLang="en-US" sz="1800" dirty="0">
              <a:latin typeface="Footlight MT Light" panose="0204060206030A020304" pitchFamily="18" charset="0"/>
            </a:endParaRPr>
          </a:p>
          <a:p>
            <a:pPr algn="just">
              <a:buFont typeface="Wingdings" panose="05000000000000000000" pitchFamily="2" charset="2"/>
              <a:buChar char="q"/>
            </a:pPr>
            <a:r>
              <a:rPr lang="yo-NG" altLang="en-US" sz="1800" dirty="0">
                <a:latin typeface="Footlight MT Light" panose="0204060206030A020304" pitchFamily="18" charset="0"/>
              </a:rPr>
              <a:t>The total investment of USD 3.0 trillion across Nigeria is required across the regions as follows: North West: USD 481 billion, North East: USD 316 billion, North Central: USD 482 billion, South West: USD 717 billion, South East: USD 419 billion, South South: USD 585 billion. </a:t>
            </a:r>
            <a:endParaRPr lang="en-US" altLang="en-US" sz="1800" dirty="0">
              <a:latin typeface="Footlight MT Light" panose="0204060206030A020304" pitchFamily="18" charset="0"/>
            </a:endParaRPr>
          </a:p>
          <a:p>
            <a:pPr algn="just"/>
            <a:endParaRPr lang="en-US" altLang="en-US" sz="1800" dirty="0">
              <a:latin typeface="Footlight MT Light" panose="0204060206030A020304" pitchFamily="18" charset="0"/>
            </a:endParaRPr>
          </a:p>
          <a:p>
            <a:pPr algn="just">
              <a:buFont typeface="Wingdings" panose="05000000000000000000" pitchFamily="2" charset="2"/>
              <a:buChar char="q"/>
            </a:pPr>
            <a:r>
              <a:rPr lang="yo-NG" altLang="en-US" sz="1800" dirty="0">
                <a:latin typeface="Footlight MT Light" panose="0204060206030A020304" pitchFamily="18" charset="0"/>
              </a:rPr>
              <a:t>Whilst increased investments are required in all regions, a relatively larger proportion of total investments would be required in the Northern Regions (43% of total, up from current level of 31%) to bridge the current gap.</a:t>
            </a:r>
            <a:endParaRPr lang="en-US" altLang="en-US" sz="1800" dirty="0">
              <a:latin typeface="Footlight MT Light" panose="0204060206030A020304" pitchFamily="18" charset="0"/>
            </a:endParaRPr>
          </a:p>
          <a:p>
            <a:pPr algn="just">
              <a:buFont typeface="Wingdings" panose="05000000000000000000" pitchFamily="2" charset="2"/>
              <a:buChar char="q"/>
            </a:pPr>
            <a:endParaRPr lang="en-US" altLang="en-US" sz="1800" dirty="0">
              <a:latin typeface="Footlight MT Light" panose="0204060206030A020304" pitchFamily="18" charset="0"/>
            </a:endParaRPr>
          </a:p>
        </p:txBody>
      </p:sp>
    </p:spTree>
    <p:extLst>
      <p:ext uri="{BB962C8B-B14F-4D97-AF65-F5344CB8AC3E}">
        <p14:creationId xmlns:p14="http://schemas.microsoft.com/office/powerpoint/2010/main" val="300302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3340</Words>
  <Application>Microsoft Office PowerPoint</Application>
  <PresentationFormat>Widescreen</PresentationFormat>
  <Paragraphs>262</Paragraphs>
  <Slides>35</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47" baseType="lpstr">
      <vt:lpstr>Arial</vt:lpstr>
      <vt:lpstr>Arial Black</vt:lpstr>
      <vt:lpstr>Calibri</vt:lpstr>
      <vt:lpstr>Calibri Light</vt:lpstr>
      <vt:lpstr>Cambria</vt:lpstr>
      <vt:lpstr>Courier New</vt:lpstr>
      <vt:lpstr>Footlight MT Light</vt:lpstr>
      <vt:lpstr>Helvetica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evuralaydin@gmail.com</dc:creator>
  <cp:lastModifiedBy>emmanuel onwodi</cp:lastModifiedBy>
  <cp:revision>10</cp:revision>
  <dcterms:created xsi:type="dcterms:W3CDTF">2021-09-16T14:08:43Z</dcterms:created>
  <dcterms:modified xsi:type="dcterms:W3CDTF">2021-12-09T08:15:12Z</dcterms:modified>
</cp:coreProperties>
</file>