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7" r:id="rId4"/>
    <p:sldId id="259" r:id="rId5"/>
    <p:sldId id="264" r:id="rId6"/>
    <p:sldId id="265" r:id="rId7"/>
    <p:sldId id="266" r:id="rId8"/>
    <p:sldId id="267" r:id="rId9"/>
    <p:sldId id="268" r:id="rId10"/>
    <p:sldId id="269" r:id="rId11"/>
    <p:sldId id="270" r:id="rId12"/>
    <p:sldId id="271" r:id="rId13"/>
    <p:sldId id="263" r:id="rId14"/>
    <p:sldId id="272" r:id="rId15"/>
    <p:sldId id="273" r:id="rId16"/>
    <p:sldId id="274" r:id="rId17"/>
    <p:sldId id="275" r:id="rId18"/>
    <p:sldId id="276" r:id="rId19"/>
    <p:sldId id="277" r:id="rId20"/>
    <p:sldId id="278" r:id="rId21"/>
    <p:sldId id="279" r:id="rId22"/>
    <p:sldId id="280" r:id="rId23"/>
    <p:sldId id="281" r:id="rId24"/>
    <p:sldId id="282" r:id="rId25"/>
    <p:sldId id="258" r:id="rId26"/>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651"/>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24"/>
    <p:restoredTop sz="94670"/>
  </p:normalViewPr>
  <p:slideViewPr>
    <p:cSldViewPr snapToGrid="0" snapToObjects="1">
      <p:cViewPr varScale="1">
        <p:scale>
          <a:sx n="104" d="100"/>
          <a:sy n="104" d="100"/>
        </p:scale>
        <p:origin x="256" y="2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5532-074E-2A46-8372-013711F9DB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044C553A-54D4-3643-BC10-28828C2BFC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EEA2F32C-024B-2E42-99F3-DC097654C1D8}"/>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5" name="Footer Placeholder 4">
            <a:extLst>
              <a:ext uri="{FF2B5EF4-FFF2-40B4-BE49-F238E27FC236}">
                <a16:creationId xmlns:a16="http://schemas.microsoft.com/office/drawing/2014/main" id="{55F8A7DD-99D9-EF44-8DC2-5235467940CA}"/>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FE13AF21-E0F1-3742-8596-D2AADB3B8616}"/>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192780325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20EE-20BF-B242-BDD9-BF7C093CBB7D}"/>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CFFE3C9C-AD9A-354F-9D9A-31234F8D4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6269F501-E95E-6E4E-B5C3-5E36CA37EA34}"/>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5" name="Footer Placeholder 4">
            <a:extLst>
              <a:ext uri="{FF2B5EF4-FFF2-40B4-BE49-F238E27FC236}">
                <a16:creationId xmlns:a16="http://schemas.microsoft.com/office/drawing/2014/main" id="{FFD390E8-50BD-7740-8087-60FD66029F26}"/>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59A1C75-488E-1142-AC09-C2B7CCB452A5}"/>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412710146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E6A20-FFD0-D04C-B9E4-A949D143CE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1920DE12-3991-F541-8DAF-0447509D52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426E809C-9592-B34C-84D3-5FDD4F81EC54}"/>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5" name="Footer Placeholder 4">
            <a:extLst>
              <a:ext uri="{FF2B5EF4-FFF2-40B4-BE49-F238E27FC236}">
                <a16:creationId xmlns:a16="http://schemas.microsoft.com/office/drawing/2014/main" id="{72CFAC2A-B652-8448-9B6A-A4426CB036A4}"/>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F4F53F56-2405-7C46-BA84-2692C846C876}"/>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315887134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DDD7-FC51-3345-8FB9-39E39DDBE412}"/>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B46D715C-4E37-564F-A639-4F96AF4C8A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45A0DDC2-000E-1649-A46B-75BA994A1F7F}"/>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5" name="Footer Placeholder 4">
            <a:extLst>
              <a:ext uri="{FF2B5EF4-FFF2-40B4-BE49-F238E27FC236}">
                <a16:creationId xmlns:a16="http://schemas.microsoft.com/office/drawing/2014/main" id="{896927A1-4330-6F46-9F75-71DDD9BB4A1F}"/>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A67D280-3C4F-B142-8078-634ADAD2EFF2}"/>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198364886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7ED2F-BD0C-7543-8242-9AA77B387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068776DD-555F-A84A-A7C8-43E0451486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0FE2A-3143-2742-BE76-4EBA53F55DE2}"/>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5" name="Footer Placeholder 4">
            <a:extLst>
              <a:ext uri="{FF2B5EF4-FFF2-40B4-BE49-F238E27FC236}">
                <a16:creationId xmlns:a16="http://schemas.microsoft.com/office/drawing/2014/main" id="{892D2F77-EAF0-1843-9585-D76628452A31}"/>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38A5550A-7A94-F64A-B847-FC484EC1AE28}"/>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46887128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E096-CC29-B341-B163-5A0923BC04EA}"/>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150614A9-7E80-5040-8706-1A85B13258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2560A333-40BD-7548-8203-0121E0C76B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004D0AA1-141B-7343-9625-27F77B50194D}"/>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6" name="Footer Placeholder 5">
            <a:extLst>
              <a:ext uri="{FF2B5EF4-FFF2-40B4-BE49-F238E27FC236}">
                <a16:creationId xmlns:a16="http://schemas.microsoft.com/office/drawing/2014/main" id="{D2AB32A9-835C-EB47-A2C5-0B1A66C23C79}"/>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067FD82-C3D3-B847-8FD1-EDFF41B73F20}"/>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51146084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3D15-CB3A-4749-8B7E-0B8A003E0116}"/>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652456A4-8E68-9643-BB3E-7C6F63B02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40ECF-435F-C646-8E90-C7C0745D4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CA6E669E-66A6-F44A-83C5-5CC4CD96C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6C57C-C04D-984C-9161-911A893C20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04EFCCAF-7E03-2048-88A1-5D169044C759}"/>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8" name="Footer Placeholder 7">
            <a:extLst>
              <a:ext uri="{FF2B5EF4-FFF2-40B4-BE49-F238E27FC236}">
                <a16:creationId xmlns:a16="http://schemas.microsoft.com/office/drawing/2014/main" id="{6618FA5A-0864-8346-8317-3A2E9DE45FB1}"/>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24E9D489-BBA4-E24F-9AC6-8BF6E3D0B229}"/>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4331046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4F8B-0E93-FF41-9F63-9B2B1488290B}"/>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58BCF4F4-38F9-4841-885A-58CAA7BF6CE9}"/>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4" name="Footer Placeholder 3">
            <a:extLst>
              <a:ext uri="{FF2B5EF4-FFF2-40B4-BE49-F238E27FC236}">
                <a16:creationId xmlns:a16="http://schemas.microsoft.com/office/drawing/2014/main" id="{742502C3-F97C-334A-916C-4A5E3ED6CFB9}"/>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32FA263A-363E-B148-BE88-D49B7449F943}"/>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321307432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2FF8F-1050-4245-A710-47021DBA347C}"/>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3" name="Footer Placeholder 2">
            <a:extLst>
              <a:ext uri="{FF2B5EF4-FFF2-40B4-BE49-F238E27FC236}">
                <a16:creationId xmlns:a16="http://schemas.microsoft.com/office/drawing/2014/main" id="{14F1837C-2BEB-B045-A1F2-9142D4BF6A4A}"/>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15F173BB-F5A5-2348-A720-69A1823CD5E6}"/>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153393060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DF2C-ADD3-8742-8E6B-03E72DED9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DD38678C-3D10-E342-8680-7C5AC1809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55A36AB0-9EC6-EB49-9CB3-1C92F7371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93FBC-A8D4-1B43-A471-9BAA0630F56C}"/>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6" name="Footer Placeholder 5">
            <a:extLst>
              <a:ext uri="{FF2B5EF4-FFF2-40B4-BE49-F238E27FC236}">
                <a16:creationId xmlns:a16="http://schemas.microsoft.com/office/drawing/2014/main" id="{F494388D-F61D-6040-9405-E863C8B6641F}"/>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3B788EEB-7E4C-A047-85B6-5C436C85EF46}"/>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305398059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A998-6784-8841-BCAA-A3B99D1F7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C5BAED75-10A8-434E-8045-B055914FA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5C568BE2-8299-094E-8738-C120E7EEB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508B9-3E5A-4D46-BC86-8D321E3A2B0D}"/>
              </a:ext>
            </a:extLst>
          </p:cNvPr>
          <p:cNvSpPr>
            <a:spLocks noGrp="1"/>
          </p:cNvSpPr>
          <p:nvPr>
            <p:ph type="dt" sz="half" idx="10"/>
          </p:nvPr>
        </p:nvSpPr>
        <p:spPr/>
        <p:txBody>
          <a:bodyPr/>
          <a:lstStyle/>
          <a:p>
            <a:fld id="{97196778-E376-3C4C-9CED-C4DC6D39C554}" type="datetimeFigureOut">
              <a:rPr lang="en-TR" smtClean="0"/>
              <a:t>12/5/21</a:t>
            </a:fld>
            <a:endParaRPr lang="en-TR"/>
          </a:p>
        </p:txBody>
      </p:sp>
      <p:sp>
        <p:nvSpPr>
          <p:cNvPr id="6" name="Footer Placeholder 5">
            <a:extLst>
              <a:ext uri="{FF2B5EF4-FFF2-40B4-BE49-F238E27FC236}">
                <a16:creationId xmlns:a16="http://schemas.microsoft.com/office/drawing/2014/main" id="{AC7C354D-08CF-4942-9F10-A0B4AC3FD89A}"/>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61D69955-8F9E-2142-982E-D02AB413B544}"/>
              </a:ext>
            </a:extLst>
          </p:cNvPr>
          <p:cNvSpPr>
            <a:spLocks noGrp="1"/>
          </p:cNvSpPr>
          <p:nvPr>
            <p:ph type="sldNum" sz="quarter" idx="12"/>
          </p:nvPr>
        </p:nvSpPr>
        <p:spPr/>
        <p:txBody>
          <a:bodyPr/>
          <a:lstStyle/>
          <a:p>
            <a:fld id="{56CECF83-4ECD-A543-A95C-DBD85A2AEAC5}" type="slidenum">
              <a:rPr lang="en-TR" smtClean="0"/>
              <a:t>‹#›</a:t>
            </a:fld>
            <a:endParaRPr lang="en-TR"/>
          </a:p>
        </p:txBody>
      </p:sp>
    </p:spTree>
    <p:extLst>
      <p:ext uri="{BB962C8B-B14F-4D97-AF65-F5344CB8AC3E}">
        <p14:creationId xmlns:p14="http://schemas.microsoft.com/office/powerpoint/2010/main" val="156593493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B84A2-F016-2D47-8CA3-FDF90E8FA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50A69763-1852-6245-8CB0-1078B278B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7E327BB6-E684-2A47-B471-99DDB466B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6778-E376-3C4C-9CED-C4DC6D39C554}" type="datetimeFigureOut">
              <a:rPr lang="en-TR" smtClean="0"/>
              <a:t>12/5/21</a:t>
            </a:fld>
            <a:endParaRPr lang="en-TR"/>
          </a:p>
        </p:txBody>
      </p:sp>
      <p:sp>
        <p:nvSpPr>
          <p:cNvPr id="5" name="Footer Placeholder 4">
            <a:extLst>
              <a:ext uri="{FF2B5EF4-FFF2-40B4-BE49-F238E27FC236}">
                <a16:creationId xmlns:a16="http://schemas.microsoft.com/office/drawing/2014/main" id="{540888F7-CBC3-6946-BD8F-755BA9319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786D3B4C-D6DB-DD47-98C8-814D1CA5E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ECF83-4ECD-A543-A95C-DBD85A2AEAC5}" type="slidenum">
              <a:rPr lang="en-TR" smtClean="0"/>
              <a:t>‹#›</a:t>
            </a:fld>
            <a:endParaRPr lang="en-TR"/>
          </a:p>
        </p:txBody>
      </p:sp>
    </p:spTree>
    <p:extLst>
      <p:ext uri="{BB962C8B-B14F-4D97-AF65-F5344CB8AC3E}">
        <p14:creationId xmlns:p14="http://schemas.microsoft.com/office/powerpoint/2010/main" val="22484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isrc-ppp.org/"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hyperlink" Target="mailto:baxterintdev@gmaill.com" TargetMode="External"/><Relationship Id="rId4" Type="http://schemas.openxmlformats.org/officeDocument/2006/relationships/hyperlink" Target="https://wappp.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88290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LIFE-CYCLE MONITORING CHALLENGES FOR PPP PROJECTS </a:t>
            </a:r>
          </a:p>
        </p:txBody>
      </p:sp>
      <p:sp>
        <p:nvSpPr>
          <p:cNvPr id="5" name="TextBox 4">
            <a:extLst>
              <a:ext uri="{FF2B5EF4-FFF2-40B4-BE49-F238E27FC236}">
                <a16:creationId xmlns:a16="http://schemas.microsoft.com/office/drawing/2014/main" id="{7B761D6A-9A64-FD42-BEB4-4669DA570052}"/>
              </a:ext>
            </a:extLst>
          </p:cNvPr>
          <p:cNvSpPr txBox="1"/>
          <p:nvPr/>
        </p:nvSpPr>
        <p:spPr>
          <a:xfrm>
            <a:off x="268930" y="1641907"/>
            <a:ext cx="10703869" cy="4801314"/>
          </a:xfrm>
          <a:prstGeom prst="rect">
            <a:avLst/>
          </a:prstGeom>
          <a:noFill/>
        </p:spPr>
        <p:txBody>
          <a:bodyPr wrap="square" rtlCol="0">
            <a:spAutoFit/>
          </a:bodyPr>
          <a:lstStyle/>
          <a:p>
            <a:pPr marL="285750" indent="-285750">
              <a:buFont typeface="Wingdings" pitchFamily="2" charset="2"/>
              <a:buChar char="§"/>
            </a:pPr>
            <a:r>
              <a:rPr lang="en-US" dirty="0">
                <a:solidFill>
                  <a:schemeClr val="tx1">
                    <a:lumMod val="50000"/>
                    <a:lumOff val="50000"/>
                  </a:schemeClr>
                </a:solidFill>
              </a:rPr>
              <a:t>During construction monitoring is focused on ensuring that standards and quality materials are used as specified</a:t>
            </a:r>
          </a:p>
          <a:p>
            <a:pPr marL="285750" indent="-285750">
              <a:buFont typeface="Wingdings" pitchFamily="2" charset="2"/>
              <a:buChar char="§"/>
            </a:pPr>
            <a:r>
              <a:rPr lang="en-US" dirty="0">
                <a:solidFill>
                  <a:schemeClr val="tx1">
                    <a:lumMod val="50000"/>
                    <a:lumOff val="50000"/>
                  </a:schemeClr>
                </a:solidFill>
              </a:rPr>
              <a:t>During operations monitoring seeks to ensure that the asset is meeting service performance requirements (i.e. service standards or target levels of services)</a:t>
            </a:r>
          </a:p>
          <a:p>
            <a:pPr marL="285750" indent="-285750">
              <a:buFont typeface="Wingdings" pitchFamily="2" charset="2"/>
              <a:buChar char="§"/>
            </a:pPr>
            <a:r>
              <a:rPr lang="en-US" dirty="0">
                <a:solidFill>
                  <a:schemeClr val="tx1">
                    <a:lumMod val="50000"/>
                    <a:lumOff val="50000"/>
                  </a:schemeClr>
                </a:solidFill>
              </a:rPr>
              <a:t>During maintenance monitoring focuses on whether the specification around maintenance are being met so that the infrastructure maintains operational standards</a:t>
            </a:r>
          </a:p>
          <a:p>
            <a:pPr marL="285750" indent="-285750">
              <a:buFont typeface="Wingdings" pitchFamily="2" charset="2"/>
              <a:buChar char="§"/>
            </a:pPr>
            <a:r>
              <a:rPr lang="en-US" dirty="0">
                <a:solidFill>
                  <a:schemeClr val="tx1">
                    <a:lumMod val="50000"/>
                    <a:lumOff val="50000"/>
                  </a:schemeClr>
                </a:solidFill>
              </a:rPr>
              <a:t>Updating of key performance indictors (KPIs) throughout the life cycle of the project can ensure performance resilience</a:t>
            </a:r>
          </a:p>
          <a:p>
            <a:pPr marL="285750" indent="-285750">
              <a:buFont typeface="Wingdings" pitchFamily="2" charset="2"/>
              <a:buChar char="§"/>
            </a:pPr>
            <a:r>
              <a:rPr lang="en-US" dirty="0">
                <a:solidFill>
                  <a:schemeClr val="tx1">
                    <a:lumMod val="50000"/>
                    <a:lumOff val="50000"/>
                  </a:schemeClr>
                </a:solidFill>
              </a:rPr>
              <a:t>Internal and external stakeholders should be involved in monitoring at all times (this can include legal, technical, financial or independent entities</a:t>
            </a:r>
          </a:p>
          <a:p>
            <a:pPr marL="285750" indent="-285750">
              <a:buFont typeface="Wingdings" pitchFamily="2" charset="2"/>
              <a:buChar char="§"/>
            </a:pPr>
            <a:r>
              <a:rPr lang="en-US" i="1" dirty="0">
                <a:solidFill>
                  <a:srgbClr val="C00000"/>
                </a:solidFill>
              </a:rPr>
              <a:t>At times independent engineers and independent certifiers that provide independent technical assessments should be consulted – actions include review, inspection and monitoring of construction works, examining the designs and drawings for their conformity with the concession agreement and conducting tests and issuing completion certificates during the construction period. During the O&amp;M phase, the Independent Engineer is expected to monitor compliance with the performance and maintenance standards (Global Center for Adaptation </a:t>
            </a:r>
            <a:r>
              <a:rPr lang="en-US" dirty="0">
                <a:solidFill>
                  <a:srgbClr val="C00000"/>
                </a:solidFill>
              </a:rPr>
              <a:t>– </a:t>
            </a:r>
            <a:r>
              <a:rPr lang="en-US" dirty="0">
                <a:solidFill>
                  <a:schemeClr val="tx1">
                    <a:lumMod val="50000"/>
                    <a:lumOff val="50000"/>
                  </a:schemeClr>
                </a:solidFill>
              </a:rPr>
              <a:t>Climate Resilient PPPs Handbook)</a:t>
            </a:r>
          </a:p>
          <a:p>
            <a:pPr marL="285750" indent="-285750">
              <a:buFont typeface="Wingdings" pitchFamily="2" charset="2"/>
              <a:buChar char="§"/>
            </a:pPr>
            <a:endParaRPr lang="en-US" dirty="0">
              <a:solidFill>
                <a:schemeClr val="tx1">
                  <a:lumMod val="50000"/>
                  <a:lumOff val="50000"/>
                </a:schemeClr>
              </a:solidFill>
            </a:endParaRPr>
          </a:p>
        </p:txBody>
      </p:sp>
    </p:spTree>
    <p:extLst>
      <p:ext uri="{BB962C8B-B14F-4D97-AF65-F5344CB8AC3E}">
        <p14:creationId xmlns:p14="http://schemas.microsoft.com/office/powerpoint/2010/main" val="400075324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CONSTRUCTION MONITORING OF PPP PROJECTS </a:t>
            </a:r>
          </a:p>
        </p:txBody>
      </p:sp>
      <p:sp>
        <p:nvSpPr>
          <p:cNvPr id="5" name="TextBox 4">
            <a:extLst>
              <a:ext uri="{FF2B5EF4-FFF2-40B4-BE49-F238E27FC236}">
                <a16:creationId xmlns:a16="http://schemas.microsoft.com/office/drawing/2014/main" id="{7B761D6A-9A64-FD42-BEB4-4669DA570052}"/>
              </a:ext>
            </a:extLst>
          </p:cNvPr>
          <p:cNvSpPr txBox="1"/>
          <p:nvPr/>
        </p:nvSpPr>
        <p:spPr>
          <a:xfrm>
            <a:off x="6330779" y="2335427"/>
            <a:ext cx="4876799" cy="3877985"/>
          </a:xfrm>
          <a:prstGeom prst="rect">
            <a:avLst/>
          </a:prstGeom>
          <a:noFill/>
        </p:spPr>
        <p:txBody>
          <a:bodyPr wrap="square" rtlCol="0">
            <a:spAutoFit/>
          </a:bodyPr>
          <a:lstStyle/>
          <a:p>
            <a:r>
              <a:rPr lang="en-US" sz="1400" i="1" dirty="0">
                <a:solidFill>
                  <a:srgbClr val="C00000"/>
                </a:solidFill>
              </a:rPr>
              <a:t>Performance monitoring may be defined as an assurance role played by the government (primarily through the contract management team although other affected agencies and departments may also be involved) where assurance is obtained that the private partner has:</a:t>
            </a:r>
          </a:p>
          <a:p>
            <a:pPr marL="285750" indent="-285750">
              <a:buFont typeface="Wingdings" pitchFamily="2" charset="2"/>
              <a:buChar char="§"/>
            </a:pPr>
            <a:r>
              <a:rPr lang="en-US" sz="1400" i="1" dirty="0">
                <a:solidFill>
                  <a:srgbClr val="C00000"/>
                </a:solidFill>
              </a:rPr>
              <a:t>Adequate systems, policies, procedures, and resources in place to perform the specific performance-related obligations set out in the PPP contract (the output specification)</a:t>
            </a:r>
          </a:p>
          <a:p>
            <a:pPr marL="285750" indent="-285750">
              <a:buFont typeface="Wingdings" pitchFamily="2" charset="2"/>
              <a:buChar char="§"/>
            </a:pPr>
            <a:r>
              <a:rPr lang="en-US" sz="1400" i="1" dirty="0">
                <a:solidFill>
                  <a:srgbClr val="C00000"/>
                </a:solidFill>
              </a:rPr>
              <a:t>functional quality assurance system in place to do self-monitoring and</a:t>
            </a:r>
          </a:p>
          <a:p>
            <a:pPr marL="285750" indent="-285750">
              <a:buFont typeface="Wingdings" pitchFamily="2" charset="2"/>
              <a:buChar char="§"/>
            </a:pPr>
            <a:r>
              <a:rPr lang="en-US" sz="1400" i="1" dirty="0">
                <a:solidFill>
                  <a:srgbClr val="C00000"/>
                </a:solidFill>
              </a:rPr>
              <a:t>Achieved the required outputs to meet the specification</a:t>
            </a:r>
          </a:p>
          <a:p>
            <a:pPr marL="285750" indent="-285750">
              <a:buFont typeface="Wingdings" pitchFamily="2" charset="2"/>
              <a:buChar char="§"/>
            </a:pPr>
            <a:endParaRPr lang="en-US" dirty="0">
              <a:solidFill>
                <a:schemeClr val="tx1">
                  <a:lumMod val="50000"/>
                  <a:lumOff val="50000"/>
                </a:schemeClr>
              </a:solidFill>
            </a:endParaRPr>
          </a:p>
          <a:p>
            <a:r>
              <a:rPr lang="en-US" sz="1400" dirty="0">
                <a:solidFill>
                  <a:schemeClr val="tx1">
                    <a:lumMod val="50000"/>
                    <a:lumOff val="50000"/>
                  </a:schemeClr>
                </a:solidFill>
              </a:rPr>
              <a:t>Source:  https://ppp-</a:t>
            </a:r>
            <a:r>
              <a:rPr lang="en-US" sz="1400" dirty="0" err="1">
                <a:solidFill>
                  <a:schemeClr val="tx1">
                    <a:lumMod val="50000"/>
                    <a:lumOff val="50000"/>
                  </a:schemeClr>
                </a:solidFill>
              </a:rPr>
              <a:t>certification.com</a:t>
            </a:r>
            <a:r>
              <a:rPr lang="en-US" sz="1400" dirty="0">
                <a:solidFill>
                  <a:schemeClr val="tx1">
                    <a:lumMod val="50000"/>
                    <a:lumOff val="50000"/>
                  </a:schemeClr>
                </a:solidFill>
              </a:rPr>
              <a:t>/ppp-certification-guide/71-understanding-monitoring-performance-and-risk-monitoring</a:t>
            </a:r>
          </a:p>
          <a:p>
            <a:pPr marL="285750" indent="-285750">
              <a:buFont typeface="Wingdings" pitchFamily="2" charset="2"/>
              <a:buChar char="§"/>
            </a:pPr>
            <a:endParaRPr lang="en-US" dirty="0">
              <a:solidFill>
                <a:schemeClr val="tx1">
                  <a:lumMod val="50000"/>
                  <a:lumOff val="50000"/>
                </a:schemeClr>
              </a:solidFill>
            </a:endParaRPr>
          </a:p>
        </p:txBody>
      </p:sp>
      <p:sp>
        <p:nvSpPr>
          <p:cNvPr id="3" name="TextBox 2">
            <a:extLst>
              <a:ext uri="{FF2B5EF4-FFF2-40B4-BE49-F238E27FC236}">
                <a16:creationId xmlns:a16="http://schemas.microsoft.com/office/drawing/2014/main" id="{6AA03D97-E117-7C41-A984-BE44CD784DA7}"/>
              </a:ext>
            </a:extLst>
          </p:cNvPr>
          <p:cNvSpPr txBox="1"/>
          <p:nvPr/>
        </p:nvSpPr>
        <p:spPr>
          <a:xfrm>
            <a:off x="268930" y="1618735"/>
            <a:ext cx="5674670" cy="3970318"/>
          </a:xfrm>
          <a:prstGeom prst="rect">
            <a:avLst/>
          </a:prstGeom>
          <a:noFill/>
        </p:spPr>
        <p:txBody>
          <a:bodyPr wrap="square" rtlCol="0">
            <a:spAutoFit/>
          </a:bodyPr>
          <a:lstStyle/>
          <a:p>
            <a:r>
              <a:rPr lang="en-US" dirty="0">
                <a:solidFill>
                  <a:schemeClr val="tx1">
                    <a:lumMod val="50000"/>
                    <a:lumOff val="50000"/>
                  </a:schemeClr>
                </a:solidFill>
              </a:rPr>
              <a:t>Construction monitoring tasks include – </a:t>
            </a:r>
          </a:p>
          <a:p>
            <a:endParaRPr lang="en-US" dirty="0">
              <a:solidFill>
                <a:schemeClr val="tx1">
                  <a:lumMod val="50000"/>
                  <a:lumOff val="50000"/>
                </a:schemeClr>
              </a:solidFill>
            </a:endParaRPr>
          </a:p>
          <a:p>
            <a:pPr marL="285750" indent="-285750">
              <a:buFont typeface="Wingdings" pitchFamily="2" charset="2"/>
              <a:buChar char="§"/>
            </a:pPr>
            <a:r>
              <a:rPr lang="en-US" dirty="0">
                <a:solidFill>
                  <a:schemeClr val="tx1">
                    <a:lumMod val="50000"/>
                    <a:lumOff val="50000"/>
                  </a:schemeClr>
                </a:solidFill>
              </a:rPr>
              <a:t>Schedule Monitoring</a:t>
            </a:r>
          </a:p>
          <a:p>
            <a:pPr marL="285750" indent="-285750">
              <a:buFont typeface="Wingdings" pitchFamily="2" charset="2"/>
              <a:buChar char="§"/>
            </a:pPr>
            <a:r>
              <a:rPr lang="en-US" dirty="0">
                <a:solidFill>
                  <a:schemeClr val="tx1">
                    <a:lumMod val="50000"/>
                    <a:lumOff val="50000"/>
                  </a:schemeClr>
                </a:solidFill>
              </a:rPr>
              <a:t>Scope Monitoring</a:t>
            </a:r>
          </a:p>
          <a:p>
            <a:pPr marL="285750" indent="-285750">
              <a:buFont typeface="Wingdings" pitchFamily="2" charset="2"/>
              <a:buChar char="§"/>
            </a:pPr>
            <a:r>
              <a:rPr lang="en-US" dirty="0">
                <a:solidFill>
                  <a:schemeClr val="tx1">
                    <a:lumMod val="50000"/>
                    <a:lumOff val="50000"/>
                  </a:schemeClr>
                </a:solidFill>
              </a:rPr>
              <a:t>Performance and compliance monitoring with applicable laws and regulations;</a:t>
            </a:r>
          </a:p>
          <a:p>
            <a:pPr marL="285750" indent="-285750">
              <a:buFont typeface="Wingdings" pitchFamily="2" charset="2"/>
              <a:buChar char="§"/>
            </a:pPr>
            <a:r>
              <a:rPr lang="en-US" dirty="0">
                <a:solidFill>
                  <a:schemeClr val="tx1">
                    <a:lumMod val="50000"/>
                    <a:lumOff val="50000"/>
                  </a:schemeClr>
                </a:solidFill>
              </a:rPr>
              <a:t>Monitoring of quality control and materials</a:t>
            </a:r>
          </a:p>
          <a:p>
            <a:pPr marL="285750" indent="-285750">
              <a:buFont typeface="Wingdings" pitchFamily="2" charset="2"/>
              <a:buChar char="§"/>
            </a:pPr>
            <a:r>
              <a:rPr lang="en-US" dirty="0">
                <a:solidFill>
                  <a:schemeClr val="tx1">
                    <a:lumMod val="50000"/>
                    <a:lumOff val="50000"/>
                  </a:schemeClr>
                </a:solidFill>
              </a:rPr>
              <a:t>Monitoring relationships with the private part and stakeholders</a:t>
            </a:r>
          </a:p>
          <a:p>
            <a:pPr marL="285750" indent="-285750">
              <a:buFont typeface="Wingdings" pitchFamily="2" charset="2"/>
              <a:buChar char="§"/>
            </a:pPr>
            <a:r>
              <a:rPr lang="en-US" dirty="0">
                <a:solidFill>
                  <a:srgbClr val="C00000"/>
                </a:solidFill>
              </a:rPr>
              <a:t>Risk Management is critically important – this requires that </a:t>
            </a:r>
            <a:r>
              <a:rPr lang="en-US" dirty="0" err="1">
                <a:solidFill>
                  <a:srgbClr val="C00000"/>
                </a:solidFill>
              </a:rPr>
              <a:t>aqccountabilty</a:t>
            </a:r>
            <a:r>
              <a:rPr lang="en-US" dirty="0">
                <a:solidFill>
                  <a:srgbClr val="C00000"/>
                </a:solidFill>
              </a:rPr>
              <a:t> protocols and systems be established for both parties – requires the use of a risk matrix.</a:t>
            </a:r>
            <a:br>
              <a:rPr lang="en-US" dirty="0">
                <a:solidFill>
                  <a:schemeClr val="tx1">
                    <a:lumMod val="50000"/>
                    <a:lumOff val="50000"/>
                  </a:schemeClr>
                </a:solidFill>
              </a:rPr>
            </a:br>
            <a:endParaRPr lang="en-US" dirty="0">
              <a:solidFill>
                <a:schemeClr val="tx1">
                  <a:lumMod val="50000"/>
                  <a:lumOff val="50000"/>
                </a:schemeClr>
              </a:solidFill>
            </a:endParaRPr>
          </a:p>
        </p:txBody>
      </p:sp>
    </p:spTree>
    <p:extLst>
      <p:ext uri="{BB962C8B-B14F-4D97-AF65-F5344CB8AC3E}">
        <p14:creationId xmlns:p14="http://schemas.microsoft.com/office/powerpoint/2010/main" val="173777206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CONSTRUCTION MONITORING OF PPP PROJECTS </a:t>
            </a:r>
          </a:p>
        </p:txBody>
      </p:sp>
      <p:sp>
        <p:nvSpPr>
          <p:cNvPr id="3" name="TextBox 2">
            <a:extLst>
              <a:ext uri="{FF2B5EF4-FFF2-40B4-BE49-F238E27FC236}">
                <a16:creationId xmlns:a16="http://schemas.microsoft.com/office/drawing/2014/main" id="{6AA03D97-E117-7C41-A984-BE44CD784DA7}"/>
              </a:ext>
            </a:extLst>
          </p:cNvPr>
          <p:cNvSpPr txBox="1"/>
          <p:nvPr/>
        </p:nvSpPr>
        <p:spPr>
          <a:xfrm>
            <a:off x="553135" y="2384854"/>
            <a:ext cx="9715329" cy="3139321"/>
          </a:xfrm>
          <a:prstGeom prst="rect">
            <a:avLst/>
          </a:prstGeom>
          <a:noFill/>
        </p:spPr>
        <p:txBody>
          <a:bodyPr wrap="square" rtlCol="0">
            <a:spAutoFit/>
          </a:bodyPr>
          <a:lstStyle/>
          <a:p>
            <a:r>
              <a:rPr lang="en-US" dirty="0">
                <a:solidFill>
                  <a:schemeClr val="tx1">
                    <a:lumMod val="50000"/>
                    <a:lumOff val="50000"/>
                  </a:schemeClr>
                </a:solidFill>
              </a:rPr>
              <a:t>Construction monitoring tasks include – </a:t>
            </a:r>
          </a:p>
          <a:p>
            <a:endParaRPr lang="en-US" dirty="0">
              <a:solidFill>
                <a:schemeClr val="tx1">
                  <a:lumMod val="50000"/>
                  <a:lumOff val="50000"/>
                </a:schemeClr>
              </a:solidFill>
            </a:endParaRPr>
          </a:p>
          <a:p>
            <a:pPr marL="285750" indent="-285750">
              <a:buFont typeface="Wingdings" pitchFamily="2" charset="2"/>
              <a:buChar char="§"/>
            </a:pPr>
            <a:r>
              <a:rPr lang="en-US" dirty="0">
                <a:solidFill>
                  <a:schemeClr val="tx1">
                    <a:lumMod val="50000"/>
                    <a:lumOff val="50000"/>
                  </a:schemeClr>
                </a:solidFill>
              </a:rPr>
              <a:t>Schedule Monitoring</a:t>
            </a:r>
          </a:p>
          <a:p>
            <a:pPr marL="285750" indent="-285750">
              <a:buFont typeface="Wingdings" pitchFamily="2" charset="2"/>
              <a:buChar char="§"/>
            </a:pPr>
            <a:r>
              <a:rPr lang="en-US" dirty="0">
                <a:solidFill>
                  <a:schemeClr val="tx1">
                    <a:lumMod val="50000"/>
                    <a:lumOff val="50000"/>
                  </a:schemeClr>
                </a:solidFill>
              </a:rPr>
              <a:t>Scope Monitoring</a:t>
            </a:r>
          </a:p>
          <a:p>
            <a:pPr marL="285750" indent="-285750">
              <a:buFont typeface="Wingdings" pitchFamily="2" charset="2"/>
              <a:buChar char="§"/>
            </a:pPr>
            <a:r>
              <a:rPr lang="en-US" dirty="0">
                <a:solidFill>
                  <a:schemeClr val="tx1">
                    <a:lumMod val="50000"/>
                    <a:lumOff val="50000"/>
                  </a:schemeClr>
                </a:solidFill>
              </a:rPr>
              <a:t>Performance and compliance monitoring with applicable laws and regulations;</a:t>
            </a:r>
          </a:p>
          <a:p>
            <a:pPr marL="285750" indent="-285750">
              <a:buFont typeface="Wingdings" pitchFamily="2" charset="2"/>
              <a:buChar char="§"/>
            </a:pPr>
            <a:r>
              <a:rPr lang="en-US" dirty="0">
                <a:solidFill>
                  <a:schemeClr val="tx1">
                    <a:lumMod val="50000"/>
                    <a:lumOff val="50000"/>
                  </a:schemeClr>
                </a:solidFill>
              </a:rPr>
              <a:t>Monitoring of quality control and materials</a:t>
            </a:r>
          </a:p>
          <a:p>
            <a:pPr marL="285750" indent="-285750">
              <a:buFont typeface="Wingdings" pitchFamily="2" charset="2"/>
              <a:buChar char="§"/>
            </a:pPr>
            <a:r>
              <a:rPr lang="en-US" dirty="0">
                <a:solidFill>
                  <a:schemeClr val="tx1">
                    <a:lumMod val="50000"/>
                    <a:lumOff val="50000"/>
                  </a:schemeClr>
                </a:solidFill>
              </a:rPr>
              <a:t>Monitoring relationships with the private part and stakeholders</a:t>
            </a:r>
          </a:p>
          <a:p>
            <a:pPr marL="285750" indent="-285750">
              <a:buFont typeface="Wingdings" pitchFamily="2" charset="2"/>
              <a:buChar char="§"/>
            </a:pPr>
            <a:endParaRPr lang="en-US" dirty="0">
              <a:solidFill>
                <a:schemeClr val="tx1">
                  <a:lumMod val="50000"/>
                  <a:lumOff val="50000"/>
                </a:schemeClr>
              </a:solidFill>
            </a:endParaRPr>
          </a:p>
          <a:p>
            <a:r>
              <a:rPr lang="en-US" dirty="0">
                <a:solidFill>
                  <a:srgbClr val="C00000"/>
                </a:solidFill>
              </a:rPr>
              <a:t>Risk Management is critically important – this requires that accountability protocols and systems be established for both parties – requires the use of a risk matrix.</a:t>
            </a:r>
            <a:br>
              <a:rPr lang="en-US" dirty="0">
                <a:solidFill>
                  <a:schemeClr val="tx1">
                    <a:lumMod val="50000"/>
                    <a:lumOff val="50000"/>
                  </a:schemeClr>
                </a:solidFill>
              </a:rPr>
            </a:br>
            <a:endParaRPr lang="en-US" dirty="0">
              <a:solidFill>
                <a:schemeClr val="tx1">
                  <a:lumMod val="50000"/>
                  <a:lumOff val="50000"/>
                </a:schemeClr>
              </a:solidFill>
            </a:endParaRPr>
          </a:p>
        </p:txBody>
      </p:sp>
    </p:spTree>
    <p:extLst>
      <p:ext uri="{BB962C8B-B14F-4D97-AF65-F5344CB8AC3E}">
        <p14:creationId xmlns:p14="http://schemas.microsoft.com/office/powerpoint/2010/main" val="88292399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53AF37-E82B-754A-AA6A-9B2F0D04DF03}"/>
              </a:ext>
            </a:extLst>
          </p:cNvPr>
          <p:cNvPicPr>
            <a:picLocks noChangeAspect="1"/>
          </p:cNvPicPr>
          <p:nvPr/>
        </p:nvPicPr>
        <p:blipFill>
          <a:blip r:embed="rId3">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1425190" y="1409528"/>
            <a:ext cx="9341620" cy="5300192"/>
          </a:xfrm>
          <a:prstGeom prst="rect">
            <a:avLst/>
          </a:prstGeom>
        </p:spPr>
      </p:pic>
    </p:spTree>
    <p:extLst>
      <p:ext uri="{BB962C8B-B14F-4D97-AF65-F5344CB8AC3E}">
        <p14:creationId xmlns:p14="http://schemas.microsoft.com/office/powerpoint/2010/main" val="71945358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OPERATIONAL MONITORING OF PPP PROJECTS </a:t>
            </a:r>
          </a:p>
        </p:txBody>
      </p:sp>
      <p:sp>
        <p:nvSpPr>
          <p:cNvPr id="3" name="TextBox 2">
            <a:extLst>
              <a:ext uri="{FF2B5EF4-FFF2-40B4-BE49-F238E27FC236}">
                <a16:creationId xmlns:a16="http://schemas.microsoft.com/office/drawing/2014/main" id="{6AA03D97-E117-7C41-A984-BE44CD784DA7}"/>
              </a:ext>
            </a:extLst>
          </p:cNvPr>
          <p:cNvSpPr txBox="1"/>
          <p:nvPr/>
        </p:nvSpPr>
        <p:spPr>
          <a:xfrm>
            <a:off x="268929" y="1618735"/>
            <a:ext cx="5514033" cy="5909310"/>
          </a:xfrm>
          <a:prstGeom prst="rect">
            <a:avLst/>
          </a:prstGeom>
          <a:noFill/>
        </p:spPr>
        <p:txBody>
          <a:bodyPr wrap="square" rtlCol="0">
            <a:spAutoFit/>
          </a:bodyPr>
          <a:lstStyle/>
          <a:p>
            <a:pPr marL="285750" indent="-285750">
              <a:buFont typeface="Wingdings" pitchFamily="2" charset="2"/>
              <a:buChar char="§"/>
            </a:pPr>
            <a:r>
              <a:rPr lang="en-US" dirty="0">
                <a:solidFill>
                  <a:schemeClr val="tx1">
                    <a:lumMod val="50000"/>
                    <a:lumOff val="50000"/>
                  </a:schemeClr>
                </a:solidFill>
              </a:rPr>
              <a:t>During operational and maintenance monitoring focus is on project delivery and availability of the services in accordance with the output specification</a:t>
            </a:r>
          </a:p>
          <a:p>
            <a:pPr marL="285750" indent="-285750">
              <a:buFont typeface="Wingdings" pitchFamily="2" charset="2"/>
              <a:buChar char="§"/>
            </a:pPr>
            <a:r>
              <a:rPr lang="en-US" dirty="0">
                <a:solidFill>
                  <a:schemeClr val="tx1">
                    <a:lumMod val="50000"/>
                    <a:lumOff val="50000"/>
                  </a:schemeClr>
                </a:solidFill>
              </a:rPr>
              <a:t>O&amp;M monitoring relies on the self-reporting of the private partner and the oversight and assurance systems applied by the government</a:t>
            </a:r>
          </a:p>
          <a:p>
            <a:pPr marL="285750" indent="-285750">
              <a:buFont typeface="Wingdings" pitchFamily="2" charset="2"/>
              <a:buChar char="§"/>
            </a:pPr>
            <a:r>
              <a:rPr lang="en-US" dirty="0">
                <a:solidFill>
                  <a:schemeClr val="tx1">
                    <a:lumMod val="50000"/>
                    <a:lumOff val="50000"/>
                  </a:schemeClr>
                </a:solidFill>
              </a:rPr>
              <a:t>This requires protocols (rules) and specified data collection</a:t>
            </a:r>
          </a:p>
          <a:p>
            <a:pPr marL="285750" indent="-285750">
              <a:buFont typeface="Wingdings" pitchFamily="2" charset="2"/>
              <a:buChar char="§"/>
            </a:pPr>
            <a:r>
              <a:rPr lang="en-US" dirty="0">
                <a:solidFill>
                  <a:schemeClr val="tx1">
                    <a:lumMod val="50000"/>
                    <a:lumOff val="50000"/>
                  </a:schemeClr>
                </a:solidFill>
              </a:rPr>
              <a:t>Performance monitoring is linked to the penalty regime but should also delivery and incentivization rewards</a:t>
            </a:r>
          </a:p>
          <a:p>
            <a:pPr marL="285750" indent="-285750">
              <a:buFont typeface="Wingdings" pitchFamily="2" charset="2"/>
              <a:buChar char="§"/>
            </a:pPr>
            <a:r>
              <a:rPr lang="en-US" dirty="0">
                <a:solidFill>
                  <a:schemeClr val="tx1">
                    <a:lumMod val="50000"/>
                    <a:lumOff val="50000"/>
                  </a:schemeClr>
                </a:solidFill>
              </a:rPr>
              <a:t>Monitoring and lessons learned should lead to feedback actions for mitigations for existing and future projects</a:t>
            </a:r>
          </a:p>
          <a:p>
            <a:pPr marL="285750" indent="-285750">
              <a:buFont typeface="Wingdings" pitchFamily="2" charset="2"/>
              <a:buChar char="§"/>
            </a:pPr>
            <a:r>
              <a:rPr lang="en-US" dirty="0">
                <a:solidFill>
                  <a:schemeClr val="tx1">
                    <a:lumMod val="50000"/>
                    <a:lumOff val="50000"/>
                  </a:schemeClr>
                </a:solidFill>
              </a:rPr>
              <a:t>It could / should lead to flexible decision regarding unexpected events (e.g. force majeure actions and decisions related to the pandemic) revealed during monitoring</a:t>
            </a:r>
          </a:p>
          <a:p>
            <a:pPr marL="285750" indent="-285750">
              <a:buFont typeface="Wingdings" pitchFamily="2" charset="2"/>
              <a:buChar char="§"/>
            </a:pPr>
            <a:endParaRPr lang="en-US" dirty="0">
              <a:solidFill>
                <a:schemeClr val="tx1">
                  <a:lumMod val="50000"/>
                  <a:lumOff val="50000"/>
                </a:schemeClr>
              </a:solidFill>
            </a:endParaRPr>
          </a:p>
          <a:p>
            <a:br>
              <a:rPr lang="en-US" dirty="0">
                <a:solidFill>
                  <a:schemeClr val="tx1">
                    <a:lumMod val="50000"/>
                    <a:lumOff val="50000"/>
                  </a:schemeClr>
                </a:solidFill>
              </a:rPr>
            </a:br>
            <a:endParaRPr lang="en-US" dirty="0">
              <a:solidFill>
                <a:schemeClr val="tx1">
                  <a:lumMod val="50000"/>
                  <a:lumOff val="50000"/>
                </a:schemeClr>
              </a:solidFill>
            </a:endParaRPr>
          </a:p>
        </p:txBody>
      </p:sp>
      <p:pic>
        <p:nvPicPr>
          <p:cNvPr id="8" name="Picture 7">
            <a:extLst>
              <a:ext uri="{FF2B5EF4-FFF2-40B4-BE49-F238E27FC236}">
                <a16:creationId xmlns:a16="http://schemas.microsoft.com/office/drawing/2014/main" id="{4F5839A0-8A8E-6144-94F8-883239E870D4}"/>
              </a:ext>
            </a:extLst>
          </p:cNvPr>
          <p:cNvPicPr>
            <a:picLocks noChangeAspect="1"/>
          </p:cNvPicPr>
          <p:nvPr/>
        </p:nvPicPr>
        <p:blipFill>
          <a:blip r:embed="rId3"/>
          <a:stretch>
            <a:fillRect/>
          </a:stretch>
        </p:blipFill>
        <p:spPr>
          <a:xfrm>
            <a:off x="5782962" y="1505648"/>
            <a:ext cx="5194300" cy="2825750"/>
          </a:xfrm>
          <a:prstGeom prst="rect">
            <a:avLst/>
          </a:prstGeom>
        </p:spPr>
      </p:pic>
      <p:pic>
        <p:nvPicPr>
          <p:cNvPr id="10" name="Picture 9">
            <a:extLst>
              <a:ext uri="{FF2B5EF4-FFF2-40B4-BE49-F238E27FC236}">
                <a16:creationId xmlns:a16="http://schemas.microsoft.com/office/drawing/2014/main" id="{DD819F68-CAAB-0940-8D78-82D756B31B96}"/>
              </a:ext>
            </a:extLst>
          </p:cNvPr>
          <p:cNvPicPr>
            <a:picLocks noChangeAspect="1"/>
          </p:cNvPicPr>
          <p:nvPr/>
        </p:nvPicPr>
        <p:blipFill>
          <a:blip r:embed="rId4"/>
          <a:stretch>
            <a:fillRect/>
          </a:stretch>
        </p:blipFill>
        <p:spPr>
          <a:xfrm>
            <a:off x="5782962" y="4331398"/>
            <a:ext cx="5194300" cy="2321262"/>
          </a:xfrm>
          <a:prstGeom prst="rect">
            <a:avLst/>
          </a:prstGeom>
        </p:spPr>
      </p:pic>
    </p:spTree>
    <p:extLst>
      <p:ext uri="{BB962C8B-B14F-4D97-AF65-F5344CB8AC3E}">
        <p14:creationId xmlns:p14="http://schemas.microsoft.com/office/powerpoint/2010/main" val="140300562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MONITORING OF PPP PROJECTS -  CASE STUDY</a:t>
            </a:r>
          </a:p>
        </p:txBody>
      </p:sp>
      <p:pic>
        <p:nvPicPr>
          <p:cNvPr id="5" name="Picture 4">
            <a:extLst>
              <a:ext uri="{FF2B5EF4-FFF2-40B4-BE49-F238E27FC236}">
                <a16:creationId xmlns:a16="http://schemas.microsoft.com/office/drawing/2014/main" id="{1ECBA5AB-C94B-4044-84BA-1560197DABE6}"/>
              </a:ext>
            </a:extLst>
          </p:cNvPr>
          <p:cNvPicPr>
            <a:picLocks noChangeAspect="1"/>
          </p:cNvPicPr>
          <p:nvPr/>
        </p:nvPicPr>
        <p:blipFill rotWithShape="1">
          <a:blip r:embed="rId3" cstate="hqprint">
            <a:duotone>
              <a:prstClr val="black"/>
              <a:srgbClr val="941651">
                <a:tint val="45000"/>
                <a:satMod val="400000"/>
              </a:srgbClr>
            </a:duotone>
            <a:extLst>
              <a:ext uri="{28A0092B-C50C-407E-A947-70E740481C1C}">
                <a14:useLocalDpi xmlns:a14="http://schemas.microsoft.com/office/drawing/2010/main"/>
              </a:ext>
            </a:extLst>
          </a:blip>
          <a:srcRect/>
          <a:stretch/>
        </p:blipFill>
        <p:spPr>
          <a:xfrm>
            <a:off x="573731" y="1416518"/>
            <a:ext cx="4409750" cy="528908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C9A15F5-B29F-8E40-8F2B-F1A7689B2538}"/>
              </a:ext>
            </a:extLst>
          </p:cNvPr>
          <p:cNvPicPr>
            <a:picLocks noChangeAspect="1"/>
          </p:cNvPicPr>
          <p:nvPr/>
        </p:nvPicPr>
        <p:blipFill>
          <a:blip r:embed="rId4"/>
          <a:stretch>
            <a:fillRect/>
          </a:stretch>
        </p:blipFill>
        <p:spPr>
          <a:xfrm>
            <a:off x="6834933" y="1492719"/>
            <a:ext cx="3926313" cy="5136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052637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THE MDOT – MTA PURPLE LINE PPP PROJECT – A LOST OPPORTUNTITY</a:t>
            </a:r>
            <a:endParaRPr lang="en-US" dirty="0">
              <a:solidFill>
                <a:schemeClr val="bg1"/>
              </a:solidFill>
            </a:endParaRPr>
          </a:p>
        </p:txBody>
      </p:sp>
      <p:sp>
        <p:nvSpPr>
          <p:cNvPr id="6" name="TextBox 5">
            <a:extLst>
              <a:ext uri="{FF2B5EF4-FFF2-40B4-BE49-F238E27FC236}">
                <a16:creationId xmlns:a16="http://schemas.microsoft.com/office/drawing/2014/main" id="{8A6C61B4-34A1-794E-8AD1-9F916F7C8445}"/>
              </a:ext>
            </a:extLst>
          </p:cNvPr>
          <p:cNvSpPr txBox="1"/>
          <p:nvPr/>
        </p:nvSpPr>
        <p:spPr>
          <a:xfrm>
            <a:off x="169762" y="1774677"/>
            <a:ext cx="5926238" cy="4611519"/>
          </a:xfrm>
          <a:prstGeom prst="rect">
            <a:avLst/>
          </a:prstGeom>
          <a:noFill/>
        </p:spPr>
        <p:txBody>
          <a:bodyPr wrap="square" rtlCol="0">
            <a:spAutoFit/>
          </a:bodyPr>
          <a:lstStyle/>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Purple line is a 16.2-mile light rail project in Maryland - USA</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Launched as a 36-year PPP by the Maryland Department of Transportation (MDOT) and the Maryland Transit Administration (MTA)</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completion date was set for 2022 for the eastern sector of the project.</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21-station project was envisioned as a loop connector that would improve connectivity to users of the Metropolitan Metro System.  </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Seen as an economic contributor Montgomery and Prince George’s counties</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Enjoyed political support</a:t>
            </a:r>
          </a:p>
          <a:p>
            <a:endParaRPr lang="en-US" dirty="0"/>
          </a:p>
        </p:txBody>
      </p:sp>
      <p:pic>
        <p:nvPicPr>
          <p:cNvPr id="8" name="Picture 7">
            <a:extLst>
              <a:ext uri="{FF2B5EF4-FFF2-40B4-BE49-F238E27FC236}">
                <a16:creationId xmlns:a16="http://schemas.microsoft.com/office/drawing/2014/main" id="{4A722CF5-0AEC-C443-8C93-18BF2A4778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67450" y="1456889"/>
            <a:ext cx="4648200" cy="2880389"/>
          </a:xfrm>
          <a:prstGeom prst="rect">
            <a:avLst/>
          </a:prstGeom>
        </p:spPr>
      </p:pic>
      <p:sp>
        <p:nvSpPr>
          <p:cNvPr id="9" name="TextBox 8">
            <a:extLst>
              <a:ext uri="{FF2B5EF4-FFF2-40B4-BE49-F238E27FC236}">
                <a16:creationId xmlns:a16="http://schemas.microsoft.com/office/drawing/2014/main" id="{9C19E560-5DDC-9C46-A5E0-015B5B0CF9E9}"/>
              </a:ext>
            </a:extLst>
          </p:cNvPr>
          <p:cNvSpPr txBox="1"/>
          <p:nvPr/>
        </p:nvSpPr>
        <p:spPr>
          <a:xfrm>
            <a:off x="6138428" y="4337278"/>
            <a:ext cx="4906244" cy="2083647"/>
          </a:xfrm>
          <a:prstGeom prst="rect">
            <a:avLst/>
          </a:prstGeom>
          <a:noFill/>
        </p:spPr>
        <p:txBody>
          <a:bodyPr wrap="square" rtlCol="0">
            <a:spAutoFit/>
          </a:bodyPr>
          <a:lstStyle/>
          <a:p>
            <a:pPr lvl="0" algn="ctr">
              <a:lnSpc>
                <a:spcPct val="90000"/>
              </a:lnSpc>
              <a:spcBef>
                <a:spcPts val="1000"/>
              </a:spcBef>
              <a:buClr>
                <a:schemeClr val="accent1"/>
              </a:buClr>
              <a:buSzPct val="75000"/>
            </a:pPr>
            <a:r>
              <a:rPr lang="en-US" b="1" dirty="0">
                <a:solidFill>
                  <a:srgbClr val="C00000"/>
                </a:solidFill>
                <a:latin typeface="Roboto" panose="02000000000000000000" pitchFamily="2" charset="0"/>
              </a:rPr>
              <a:t>Environmental Benefits</a:t>
            </a:r>
          </a:p>
          <a:p>
            <a:pPr marL="228600" lvl="0" indent="-228600">
              <a:lnSpc>
                <a:spcPct val="90000"/>
              </a:lnSpc>
              <a:spcBef>
                <a:spcPts val="1000"/>
              </a:spcBef>
              <a:buClr>
                <a:schemeClr val="accent1"/>
              </a:buClr>
              <a:buSzPct val="75000"/>
              <a:buFont typeface="Zapf Dingbats"/>
              <a:buChar char="❍"/>
            </a:pPr>
            <a:r>
              <a:rPr lang="en-US" sz="1400" dirty="0">
                <a:solidFill>
                  <a:srgbClr val="C00000"/>
                </a:solidFill>
                <a:latin typeface="Roboto" panose="02000000000000000000" pitchFamily="2" charset="0"/>
              </a:rPr>
              <a:t>The Purple Line is estimated to take 17,000 cars off of the road daily and saving 1 million gallons of gas (petrol) within 20 years.</a:t>
            </a:r>
          </a:p>
          <a:p>
            <a:pPr marL="228600" lvl="0" indent="-228600">
              <a:lnSpc>
                <a:spcPct val="90000"/>
              </a:lnSpc>
              <a:spcBef>
                <a:spcPts val="1000"/>
              </a:spcBef>
              <a:buClr>
                <a:schemeClr val="accent1"/>
              </a:buClr>
              <a:buSzPct val="75000"/>
              <a:buFont typeface="Zapf Dingbats"/>
              <a:buChar char="❍"/>
            </a:pPr>
            <a:r>
              <a:rPr lang="en-US" sz="1400" dirty="0">
                <a:solidFill>
                  <a:srgbClr val="C00000"/>
                </a:solidFill>
                <a:latin typeface="Roboto" panose="02000000000000000000" pitchFamily="2" charset="0"/>
              </a:rPr>
              <a:t>Electric power of light rail system means no polluting air emissions into the immediate environment</a:t>
            </a:r>
          </a:p>
          <a:p>
            <a:pPr marL="228600" lvl="0" indent="-228600">
              <a:lnSpc>
                <a:spcPct val="90000"/>
              </a:lnSpc>
              <a:spcBef>
                <a:spcPts val="1000"/>
              </a:spcBef>
              <a:buClr>
                <a:schemeClr val="accent1"/>
              </a:buClr>
              <a:buSzPct val="75000"/>
              <a:buFont typeface="Zapf Dingbats"/>
              <a:buChar char="❍"/>
            </a:pPr>
            <a:r>
              <a:rPr lang="en-US" sz="1400" dirty="0">
                <a:solidFill>
                  <a:srgbClr val="C00000"/>
                </a:solidFill>
                <a:latin typeface="Roboto" panose="02000000000000000000" pitchFamily="2" charset="0"/>
              </a:rPr>
              <a:t>Purple Line’s use of existing roadways (ROWs) minimizes effects on land and water resources</a:t>
            </a:r>
          </a:p>
        </p:txBody>
      </p:sp>
    </p:spTree>
    <p:extLst>
      <p:ext uri="{BB962C8B-B14F-4D97-AF65-F5344CB8AC3E}">
        <p14:creationId xmlns:p14="http://schemas.microsoft.com/office/powerpoint/2010/main" val="345723506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THE MDOT – MTA PURPLE LINE PPP PROJECT – A LOST OPPORTUNTITY</a:t>
            </a:r>
            <a:endParaRPr lang="en-US" dirty="0">
              <a:solidFill>
                <a:schemeClr val="bg1"/>
              </a:solidFill>
            </a:endParaRPr>
          </a:p>
        </p:txBody>
      </p:sp>
      <p:sp>
        <p:nvSpPr>
          <p:cNvPr id="7" name="TextBox 6">
            <a:extLst>
              <a:ext uri="{FF2B5EF4-FFF2-40B4-BE49-F238E27FC236}">
                <a16:creationId xmlns:a16="http://schemas.microsoft.com/office/drawing/2014/main" id="{0DF4BE8F-AFAC-604E-8C84-8F7BD075EE9A}"/>
              </a:ext>
            </a:extLst>
          </p:cNvPr>
          <p:cNvSpPr txBox="1"/>
          <p:nvPr/>
        </p:nvSpPr>
        <p:spPr>
          <a:xfrm>
            <a:off x="268930" y="1669751"/>
            <a:ext cx="10475270" cy="4158061"/>
          </a:xfrm>
          <a:prstGeom prst="rect">
            <a:avLst/>
          </a:prstGeom>
          <a:noFill/>
        </p:spPr>
        <p:txBody>
          <a:bodyPr wrap="square" rtlCol="0">
            <a:spAutoFit/>
          </a:bodyPr>
          <a:lstStyle/>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Due to the shortage of public funds a PPP procurement was decided on</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It promised innovative delivery and time saving</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There was some opposition from residents, and environmental and financial concerns</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Two camps of stakeholders: those who strongly supported the project for its traffic alleviating values and those who strongly opposed it mainly for environmental concerns</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competitively bid contract was awarded to a construction consortium called the Purple Line Transit Constructors (PLTC) - a partnership of Flour, Lane Contraction, and Taylor Brothers</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Under the PPP agreement, PLTC held the larger $5.6 billion Purple Line design-build, and operating contract with the PPP consortium partners PLTP (Purple Line Transit Partners includes </a:t>
            </a:r>
            <a:r>
              <a:rPr lang="en-US" sz="2000" dirty="0" err="1">
                <a:solidFill>
                  <a:schemeClr val="tx1">
                    <a:lumMod val="50000"/>
                    <a:lumOff val="50000"/>
                  </a:schemeClr>
                </a:solidFill>
                <a:latin typeface="Roboto" panose="02000000000000000000" pitchFamily="2" charset="0"/>
              </a:rPr>
              <a:t>Meridiam</a:t>
            </a:r>
            <a:r>
              <a:rPr lang="en-US" sz="2000" dirty="0">
                <a:solidFill>
                  <a:schemeClr val="tx1">
                    <a:lumMod val="50000"/>
                    <a:lumOff val="50000"/>
                  </a:schemeClr>
                </a:solidFill>
                <a:latin typeface="Roboto" panose="02000000000000000000" pitchFamily="2" charset="0"/>
              </a:rPr>
              <a:t>, Flour, and Star America Infrastructure Partner</a:t>
            </a:r>
          </a:p>
          <a:p>
            <a:pPr marL="228600" indent="-228600">
              <a:lnSpc>
                <a:spcPct val="90000"/>
              </a:lnSpc>
              <a:spcBef>
                <a:spcPts val="1000"/>
              </a:spcBef>
              <a:buClr>
                <a:schemeClr val="accent1"/>
              </a:buClr>
              <a:buSzPct val="75000"/>
              <a:buFont typeface="Zapf Dingbats"/>
              <a:buChar char="❍"/>
            </a:pPr>
            <a:endParaRPr lang="en-US" dirty="0">
              <a:solidFill>
                <a:srgbClr val="0070C0"/>
              </a:solidFill>
              <a:latin typeface="Roboto" panose="02000000000000000000" pitchFamily="2" charset="0"/>
            </a:endParaRPr>
          </a:p>
        </p:txBody>
      </p:sp>
    </p:spTree>
    <p:extLst>
      <p:ext uri="{BB962C8B-B14F-4D97-AF65-F5344CB8AC3E}">
        <p14:creationId xmlns:p14="http://schemas.microsoft.com/office/powerpoint/2010/main" val="314805746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THE MDOT – MTA PURPLE LINE PPP PROJECT – A LOST OPPORTUNTITY</a:t>
            </a:r>
            <a:endParaRPr lang="en-US" dirty="0">
              <a:solidFill>
                <a:schemeClr val="bg1"/>
              </a:solidFill>
            </a:endParaRPr>
          </a:p>
        </p:txBody>
      </p:sp>
      <p:sp>
        <p:nvSpPr>
          <p:cNvPr id="4" name="TextBox 3">
            <a:extLst>
              <a:ext uri="{FF2B5EF4-FFF2-40B4-BE49-F238E27FC236}">
                <a16:creationId xmlns:a16="http://schemas.microsoft.com/office/drawing/2014/main" id="{2A786B96-AF76-C844-8459-7F1665DFC166}"/>
              </a:ext>
            </a:extLst>
          </p:cNvPr>
          <p:cNvSpPr txBox="1"/>
          <p:nvPr/>
        </p:nvSpPr>
        <p:spPr>
          <a:xfrm>
            <a:off x="268930" y="1599218"/>
            <a:ext cx="10322870" cy="4591000"/>
          </a:xfrm>
          <a:prstGeom prst="rect">
            <a:avLst/>
          </a:prstGeom>
          <a:noFill/>
        </p:spPr>
        <p:txBody>
          <a:bodyPr wrap="square" rtlCol="0">
            <a:spAutoFit/>
          </a:bodyPr>
          <a:lstStyle/>
          <a:p>
            <a:pPr>
              <a:lnSpc>
                <a:spcPct val="90000"/>
              </a:lnSpc>
              <a:spcBef>
                <a:spcPts val="1000"/>
              </a:spcBef>
              <a:buClr>
                <a:schemeClr val="accent1"/>
              </a:buClr>
              <a:buSzPct val="75000"/>
            </a:pPr>
            <a:r>
              <a:rPr lang="en-US" sz="2000" b="1" dirty="0">
                <a:solidFill>
                  <a:schemeClr val="tx1">
                    <a:lumMod val="50000"/>
                    <a:lumOff val="50000"/>
                  </a:schemeClr>
                </a:solidFill>
                <a:latin typeface="Roboto" panose="02000000000000000000" pitchFamily="2" charset="0"/>
              </a:rPr>
              <a:t>Challenges: </a:t>
            </a:r>
          </a:p>
          <a:p>
            <a:pPr marL="342900" indent="-342900">
              <a:lnSpc>
                <a:spcPct val="90000"/>
              </a:lnSpc>
              <a:spcBef>
                <a:spcPts val="1000"/>
              </a:spcBef>
              <a:buClr>
                <a:schemeClr val="accent1"/>
              </a:buClr>
              <a:buSzPct val="75000"/>
              <a:buFont typeface="Wingdings" pitchFamily="2" charset="2"/>
              <a:buChar char="§"/>
            </a:pPr>
            <a:endParaRPr lang="en-US" sz="2000" b="1" dirty="0">
              <a:solidFill>
                <a:schemeClr val="tx1">
                  <a:lumMod val="50000"/>
                  <a:lumOff val="50000"/>
                </a:schemeClr>
              </a:solidFill>
              <a:latin typeface="Roboto" panose="02000000000000000000" pitchFamily="2" charset="0"/>
            </a:endParaRPr>
          </a:p>
          <a:p>
            <a:pPr marL="342900" indent="-342900">
              <a:lnSpc>
                <a:spcPct val="90000"/>
              </a:lnSpc>
              <a:spcBef>
                <a:spcPts val="1000"/>
              </a:spcBef>
              <a:buClr>
                <a:schemeClr val="accent1"/>
              </a:buClr>
              <a:buSzPct val="75000"/>
              <a:buFont typeface="Wingdings" pitchFamily="2" charset="2"/>
              <a:buChar char="§"/>
            </a:pPr>
            <a:r>
              <a:rPr lang="en-US" sz="2000" b="1" dirty="0">
                <a:solidFill>
                  <a:schemeClr val="tx1">
                    <a:lumMod val="50000"/>
                    <a:lumOff val="50000"/>
                  </a:schemeClr>
                </a:solidFill>
                <a:latin typeface="Roboto" panose="02000000000000000000" pitchFamily="2" charset="0"/>
              </a:rPr>
              <a:t>Financial risk </a:t>
            </a:r>
            <a:r>
              <a:rPr lang="en-US" sz="2000" dirty="0">
                <a:solidFill>
                  <a:schemeClr val="tx1">
                    <a:lumMod val="50000"/>
                    <a:lumOff val="50000"/>
                  </a:schemeClr>
                </a:solidFill>
                <a:latin typeface="Roboto" panose="02000000000000000000" pitchFamily="2" charset="0"/>
              </a:rPr>
              <a:t>may have been disproportionately been assumed by the state</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acceptance of a </a:t>
            </a:r>
            <a:r>
              <a:rPr lang="en-US" sz="2000" b="1" dirty="0">
                <a:solidFill>
                  <a:schemeClr val="tx1">
                    <a:lumMod val="50000"/>
                    <a:lumOff val="50000"/>
                  </a:schemeClr>
                </a:solidFill>
                <a:latin typeface="Roboto" panose="02000000000000000000" pitchFamily="2" charset="0"/>
              </a:rPr>
              <a:t>low-bid construction contract selection </a:t>
            </a:r>
            <a:r>
              <a:rPr lang="en-US" sz="2000" dirty="0">
                <a:solidFill>
                  <a:schemeClr val="tx1">
                    <a:lumMod val="50000"/>
                    <a:lumOff val="50000"/>
                  </a:schemeClr>
                </a:solidFill>
                <a:latin typeface="Roboto" panose="02000000000000000000" pitchFamily="2" charset="0"/>
              </a:rPr>
              <a:t>- due to state pressure</a:t>
            </a:r>
          </a:p>
          <a:p>
            <a:pPr marL="342900" indent="-342900">
              <a:lnSpc>
                <a:spcPct val="90000"/>
              </a:lnSpc>
              <a:spcBef>
                <a:spcPts val="1000"/>
              </a:spcBef>
              <a:buClr>
                <a:schemeClr val="accent1"/>
              </a:buClr>
              <a:buSzPct val="75000"/>
              <a:buFont typeface="Wingdings" pitchFamily="2" charset="2"/>
              <a:buChar char="§"/>
            </a:pPr>
            <a:r>
              <a:rPr lang="en-US" sz="2000" b="1" dirty="0">
                <a:solidFill>
                  <a:schemeClr val="tx1">
                    <a:lumMod val="50000"/>
                    <a:lumOff val="50000"/>
                  </a:schemeClr>
                </a:solidFill>
                <a:latin typeface="Roboto" panose="02000000000000000000" pitchFamily="2" charset="0"/>
              </a:rPr>
              <a:t>Project delays, environmental challenges, construction costs overruns</a:t>
            </a:r>
            <a:r>
              <a:rPr lang="en-US" sz="2000" dirty="0">
                <a:solidFill>
                  <a:schemeClr val="tx1">
                    <a:lumMod val="50000"/>
                    <a:lumOff val="50000"/>
                  </a:schemeClr>
                </a:solidFill>
                <a:latin typeface="Roboto" panose="02000000000000000000" pitchFamily="2" charset="0"/>
              </a:rPr>
              <a:t>, and delays in resolving responsibility, led to poor communication of challenges and an adversarial approach to emerging challenges</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In 2020 </a:t>
            </a:r>
            <a:r>
              <a:rPr lang="en-US" sz="2000" b="1" dirty="0">
                <a:solidFill>
                  <a:schemeClr val="tx1">
                    <a:lumMod val="50000"/>
                    <a:lumOff val="50000"/>
                  </a:schemeClr>
                </a:solidFill>
                <a:latin typeface="Roboto" panose="02000000000000000000" pitchFamily="2" charset="0"/>
              </a:rPr>
              <a:t>serious disagreements </a:t>
            </a:r>
            <a:r>
              <a:rPr lang="en-US" sz="2000" dirty="0">
                <a:solidFill>
                  <a:schemeClr val="tx1">
                    <a:lumMod val="50000"/>
                    <a:lumOff val="50000"/>
                  </a:schemeClr>
                </a:solidFill>
                <a:latin typeface="Roboto" panose="02000000000000000000" pitchFamily="2" charset="0"/>
              </a:rPr>
              <a:t>between PLTC and MDOT / MTA threatened the project’s completion and PLTC sought ways to exit the project</a:t>
            </a:r>
          </a:p>
          <a:p>
            <a:pPr marL="342900" indent="-342900">
              <a:lnSpc>
                <a:spcPct val="90000"/>
              </a:lnSpc>
              <a:spcBef>
                <a:spcPts val="1000"/>
              </a:spcBef>
              <a:buClr>
                <a:schemeClr val="accent1"/>
              </a:buClr>
              <a:buSzPct val="75000"/>
              <a:buFont typeface="Wingdings" pitchFamily="2" charset="2"/>
              <a:buChar char="§"/>
            </a:pPr>
            <a:r>
              <a:rPr lang="en-US" sz="2000" b="1" dirty="0">
                <a:solidFill>
                  <a:schemeClr val="tx1">
                    <a:lumMod val="50000"/>
                    <a:lumOff val="50000"/>
                  </a:schemeClr>
                </a:solidFill>
                <a:latin typeface="Roboto" panose="02000000000000000000" pitchFamily="2" charset="0"/>
              </a:rPr>
              <a:t>Legal actions </a:t>
            </a:r>
            <a:r>
              <a:rPr lang="en-US" sz="2000" dirty="0">
                <a:solidFill>
                  <a:schemeClr val="tx1">
                    <a:lumMod val="50000"/>
                    <a:lumOff val="50000"/>
                  </a:schemeClr>
                </a:solidFill>
                <a:latin typeface="Roboto" panose="02000000000000000000" pitchFamily="2" charset="0"/>
              </a:rPr>
              <a:t>were launched to mitigate the impacts of litigation and ongoing change order requests on project schedule delays and costs</a:t>
            </a:r>
          </a:p>
          <a:p>
            <a:pPr marL="342900" indent="-342900">
              <a:lnSpc>
                <a:spcPct val="90000"/>
              </a:lnSpc>
              <a:spcBef>
                <a:spcPts val="1000"/>
              </a:spcBef>
              <a:buClr>
                <a:schemeClr val="accent1"/>
              </a:buClr>
              <a:buSzPct val="75000"/>
              <a:buFont typeface="Wingdings" pitchFamily="2" charset="2"/>
              <a:buChar char="§"/>
            </a:pPr>
            <a:r>
              <a:rPr lang="en-US" sz="2000" b="1" dirty="0">
                <a:solidFill>
                  <a:schemeClr val="tx1">
                    <a:lumMod val="50000"/>
                    <a:lumOff val="50000"/>
                  </a:schemeClr>
                </a:solidFill>
                <a:latin typeface="Roboto" panose="02000000000000000000" pitchFamily="2" charset="0"/>
              </a:rPr>
              <a:t>Delays</a:t>
            </a:r>
            <a:r>
              <a:rPr lang="en-US" sz="2000" dirty="0">
                <a:solidFill>
                  <a:schemeClr val="tx1">
                    <a:lumMod val="50000"/>
                    <a:lumOff val="50000"/>
                  </a:schemeClr>
                </a:solidFill>
                <a:latin typeface="Roboto" panose="02000000000000000000" pitchFamily="2" charset="0"/>
              </a:rPr>
              <a:t> - inclusive of difficulties in receiving environmental approvals - caused a 2.5-year delay and added $519 million to the overall project costs</a:t>
            </a:r>
          </a:p>
        </p:txBody>
      </p:sp>
    </p:spTree>
    <p:extLst>
      <p:ext uri="{BB962C8B-B14F-4D97-AF65-F5344CB8AC3E}">
        <p14:creationId xmlns:p14="http://schemas.microsoft.com/office/powerpoint/2010/main" val="161261314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THE MDOT – MTA PURPLE LINE PPP PROJECT – A LOST OPPORTUNTITY</a:t>
            </a:r>
            <a:endParaRPr lang="en-US" dirty="0">
              <a:solidFill>
                <a:schemeClr val="bg1"/>
              </a:solidFill>
            </a:endParaRPr>
          </a:p>
        </p:txBody>
      </p:sp>
      <p:sp>
        <p:nvSpPr>
          <p:cNvPr id="5" name="TextBox 4">
            <a:extLst>
              <a:ext uri="{FF2B5EF4-FFF2-40B4-BE49-F238E27FC236}">
                <a16:creationId xmlns:a16="http://schemas.microsoft.com/office/drawing/2014/main" id="{47669025-7E46-8443-B787-408CC3C5263B}"/>
              </a:ext>
            </a:extLst>
          </p:cNvPr>
          <p:cNvSpPr txBox="1"/>
          <p:nvPr/>
        </p:nvSpPr>
        <p:spPr>
          <a:xfrm>
            <a:off x="268930" y="1565608"/>
            <a:ext cx="7598720" cy="5394297"/>
          </a:xfrm>
          <a:prstGeom prst="rect">
            <a:avLst/>
          </a:prstGeom>
          <a:noFill/>
        </p:spPr>
        <p:txBody>
          <a:bodyPr wrap="square" rtlCol="0">
            <a:spAutoFit/>
          </a:bodyPr>
          <a:lstStyle/>
          <a:p>
            <a:pPr>
              <a:lnSpc>
                <a:spcPct val="90000"/>
              </a:lnSpc>
              <a:spcBef>
                <a:spcPts val="1000"/>
              </a:spcBef>
              <a:buClr>
                <a:schemeClr val="accent1"/>
              </a:buClr>
              <a:buSzPct val="75000"/>
            </a:pPr>
            <a:r>
              <a:rPr lang="en-US" sz="2000" dirty="0">
                <a:solidFill>
                  <a:schemeClr val="tx1">
                    <a:lumMod val="50000"/>
                    <a:lumOff val="50000"/>
                  </a:schemeClr>
                </a:solidFill>
                <a:latin typeface="Roboto" panose="02000000000000000000" pitchFamily="2" charset="0"/>
              </a:rPr>
              <a:t>Things Fall Apart:</a:t>
            </a:r>
          </a:p>
          <a:p>
            <a:pPr marL="228600" indent="-228600">
              <a:lnSpc>
                <a:spcPct val="90000"/>
              </a:lnSpc>
              <a:spcBef>
                <a:spcPts val="1000"/>
              </a:spcBef>
              <a:buClr>
                <a:schemeClr val="accent1"/>
              </a:buClr>
              <a:buSzPct val="75000"/>
              <a:buFont typeface="Zapf Dingbats"/>
              <a:buChar char="❍"/>
            </a:pPr>
            <a:endParaRPr lang="en-US" sz="2000" dirty="0">
              <a:solidFill>
                <a:schemeClr val="tx1">
                  <a:lumMod val="50000"/>
                  <a:lumOff val="50000"/>
                </a:schemeClr>
              </a:solidFill>
              <a:latin typeface="Roboto" panose="02000000000000000000" pitchFamily="2" charset="0"/>
            </a:endParaRP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project experienced 976 days in delays</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project company stated that it was unable to complete the project under current circumstance as it was unable to obtain the time and cost relief to which it felt it was entitled to</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In April 2020 PLTC had notified MDOT / MTA that it needed an additional $187.7 millions and an extra-five months was needed to complete construction of the east phase</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Negotiations broke down and PLTC then announced that it would vacate the projects construction sites after a 60 to 90 days orderly transition</a:t>
            </a:r>
          </a:p>
          <a:p>
            <a:pPr marL="342900" indent="-342900">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decision the PPP consortium partners PLPT   in a difficult position as they had to scramble to find new construction firms to replace PLTC</a:t>
            </a:r>
          </a:p>
          <a:p>
            <a:pPr marL="228600" indent="-228600">
              <a:lnSpc>
                <a:spcPct val="90000"/>
              </a:lnSpc>
              <a:spcBef>
                <a:spcPts val="1000"/>
              </a:spcBef>
              <a:buClr>
                <a:schemeClr val="accent1"/>
              </a:buClr>
              <a:buSzPct val="75000"/>
              <a:buFont typeface="Zapf Dingbats"/>
              <a:buChar char="❍"/>
            </a:pPr>
            <a:endParaRPr lang="en-US" dirty="0">
              <a:solidFill>
                <a:srgbClr val="0070C0"/>
              </a:solidFill>
              <a:latin typeface="Roboto" panose="02000000000000000000" pitchFamily="2" charset="0"/>
            </a:endParaRPr>
          </a:p>
        </p:txBody>
      </p:sp>
      <p:pic>
        <p:nvPicPr>
          <p:cNvPr id="6" name="Picture 5">
            <a:extLst>
              <a:ext uri="{FF2B5EF4-FFF2-40B4-BE49-F238E27FC236}">
                <a16:creationId xmlns:a16="http://schemas.microsoft.com/office/drawing/2014/main" id="{5B3FD7BE-A778-9942-93CB-AFC92695A94F}"/>
              </a:ext>
            </a:extLst>
          </p:cNvPr>
          <p:cNvPicPr>
            <a:picLocks noChangeAspect="1"/>
          </p:cNvPicPr>
          <p:nvPr/>
        </p:nvPicPr>
        <p:blipFill>
          <a:blip r:embed="rId3" cstate="hqprint">
            <a:duotone>
              <a:prstClr val="black"/>
              <a:srgbClr val="941651">
                <a:tint val="45000"/>
                <a:satMod val="400000"/>
              </a:srgbClr>
            </a:duotone>
            <a:extLst>
              <a:ext uri="{28A0092B-C50C-407E-A947-70E740481C1C}">
                <a14:useLocalDpi xmlns:a14="http://schemas.microsoft.com/office/drawing/2010/main"/>
              </a:ext>
            </a:extLst>
          </a:blip>
          <a:stretch>
            <a:fillRect/>
          </a:stretch>
        </p:blipFill>
        <p:spPr>
          <a:xfrm>
            <a:off x="8299261" y="2965665"/>
            <a:ext cx="2520735" cy="2520735"/>
          </a:xfrm>
          <a:prstGeom prst="rect">
            <a:avLst/>
          </a:prstGeom>
        </p:spPr>
      </p:pic>
    </p:spTree>
    <p:extLst>
      <p:ext uri="{BB962C8B-B14F-4D97-AF65-F5344CB8AC3E}">
        <p14:creationId xmlns:p14="http://schemas.microsoft.com/office/powerpoint/2010/main" val="283163529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E91CF6-E4B2-EA47-9BD6-D8E30AF19D37}"/>
              </a:ext>
            </a:extLst>
          </p:cNvPr>
          <p:cNvSpPr txBox="1"/>
          <p:nvPr/>
        </p:nvSpPr>
        <p:spPr>
          <a:xfrm>
            <a:off x="630194" y="1643449"/>
            <a:ext cx="10367320" cy="3508653"/>
          </a:xfrm>
          <a:prstGeom prst="rect">
            <a:avLst/>
          </a:prstGeom>
          <a:noFill/>
        </p:spPr>
        <p:txBody>
          <a:bodyPr wrap="square" rtlCol="0">
            <a:spAutoFit/>
          </a:bodyPr>
          <a:lstStyle/>
          <a:p>
            <a:pPr algn="ctr"/>
            <a:r>
              <a:rPr lang="en-US" sz="3600" dirty="0">
                <a:solidFill>
                  <a:schemeClr val="bg1"/>
                </a:solidFill>
              </a:rPr>
              <a:t>PPP Project Life-Cycle Monitoring and Lessons Learned</a:t>
            </a:r>
          </a:p>
          <a:p>
            <a:pPr algn="ctr"/>
            <a:endParaRPr lang="en-US" dirty="0">
              <a:solidFill>
                <a:schemeClr val="bg1"/>
              </a:solidFill>
            </a:endParaRPr>
          </a:p>
          <a:p>
            <a:pPr algn="ctr"/>
            <a:endParaRPr lang="en-US" sz="2000" dirty="0">
              <a:solidFill>
                <a:schemeClr val="bg1"/>
              </a:solidFill>
            </a:endParaRPr>
          </a:p>
          <a:p>
            <a:pPr algn="ctr"/>
            <a:r>
              <a:rPr lang="en-US" sz="2000" dirty="0">
                <a:solidFill>
                  <a:schemeClr val="bg1"/>
                </a:solidFill>
              </a:rPr>
              <a:t>Istanbul PPP Week 2021</a:t>
            </a:r>
          </a:p>
          <a:p>
            <a:pPr algn="ctr"/>
            <a:endParaRPr lang="en-US" dirty="0">
              <a:solidFill>
                <a:schemeClr val="bg1"/>
              </a:solidFill>
            </a:endParaRPr>
          </a:p>
          <a:p>
            <a:pPr algn="ctr"/>
            <a:r>
              <a:rPr lang="en-US" sz="2000" dirty="0">
                <a:solidFill>
                  <a:schemeClr val="bg1"/>
                </a:solidFill>
              </a:rPr>
              <a:t>December the 6</a:t>
            </a:r>
            <a:r>
              <a:rPr lang="en-US" sz="2000" baseline="30000" dirty="0">
                <a:solidFill>
                  <a:schemeClr val="bg1"/>
                </a:solidFill>
              </a:rPr>
              <a:t>th</a:t>
            </a: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Presented by David Baxter</a:t>
            </a:r>
          </a:p>
          <a:p>
            <a:pPr algn="ctr"/>
            <a:endParaRPr lang="en-US" dirty="0">
              <a:solidFill>
                <a:schemeClr val="bg1"/>
              </a:solidFill>
            </a:endParaRPr>
          </a:p>
          <a:p>
            <a:pPr algn="ctr"/>
            <a:r>
              <a:rPr lang="en-US" sz="1600" dirty="0">
                <a:solidFill>
                  <a:schemeClr val="bg1"/>
                </a:solidFill>
              </a:rPr>
              <a:t>Steering Committee of the World Association of PPP Units and Professionals (WAPPP) and the International Sustainable Resilience Center (ISRC)</a:t>
            </a:r>
          </a:p>
        </p:txBody>
      </p:sp>
    </p:spTree>
    <p:extLst>
      <p:ext uri="{BB962C8B-B14F-4D97-AF65-F5344CB8AC3E}">
        <p14:creationId xmlns:p14="http://schemas.microsoft.com/office/powerpoint/2010/main" val="122851910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THE MDOT – MTA PURPLE LINE PPP PROJECT – A LOST OPPORTUNTITY</a:t>
            </a:r>
            <a:endParaRPr lang="en-US" dirty="0">
              <a:solidFill>
                <a:schemeClr val="bg1"/>
              </a:solidFill>
            </a:endParaRPr>
          </a:p>
        </p:txBody>
      </p:sp>
      <p:sp>
        <p:nvSpPr>
          <p:cNvPr id="7" name="TextBox 6">
            <a:extLst>
              <a:ext uri="{FF2B5EF4-FFF2-40B4-BE49-F238E27FC236}">
                <a16:creationId xmlns:a16="http://schemas.microsoft.com/office/drawing/2014/main" id="{331EA8A9-6C5E-8B40-AAD9-E1B372A94FB3}"/>
              </a:ext>
            </a:extLst>
          </p:cNvPr>
          <p:cNvSpPr txBox="1"/>
          <p:nvPr/>
        </p:nvSpPr>
        <p:spPr>
          <a:xfrm>
            <a:off x="268930" y="1615539"/>
            <a:ext cx="10646719" cy="5242461"/>
          </a:xfrm>
          <a:prstGeom prst="rect">
            <a:avLst/>
          </a:prstGeom>
          <a:noFill/>
        </p:spPr>
        <p:txBody>
          <a:bodyPr wrap="square" rtlCol="0">
            <a:spAutoFit/>
          </a:bodyPr>
          <a:lstStyle/>
          <a:p>
            <a:pPr>
              <a:lnSpc>
                <a:spcPct val="90000"/>
              </a:lnSpc>
              <a:spcBef>
                <a:spcPts val="1000"/>
              </a:spcBef>
              <a:buClr>
                <a:schemeClr val="accent1"/>
              </a:buClr>
              <a:buSzPct val="75000"/>
            </a:pPr>
            <a:r>
              <a:rPr lang="en-US" b="1" dirty="0">
                <a:solidFill>
                  <a:schemeClr val="tx1">
                    <a:lumMod val="50000"/>
                    <a:lumOff val="50000"/>
                  </a:schemeClr>
                </a:solidFill>
                <a:latin typeface="Roboto" panose="02000000000000000000" pitchFamily="2" charset="0"/>
              </a:rPr>
              <a:t>Stop Throwing Money at a Failing Project </a:t>
            </a:r>
          </a:p>
          <a:p>
            <a:pPr>
              <a:lnSpc>
                <a:spcPct val="90000"/>
              </a:lnSpc>
              <a:spcBef>
                <a:spcPts val="1000"/>
              </a:spcBef>
              <a:buClr>
                <a:schemeClr val="accent1"/>
              </a:buClr>
              <a:buSzPct val="75000"/>
            </a:pPr>
            <a:endParaRPr lang="en-US" b="1" dirty="0">
              <a:solidFill>
                <a:schemeClr val="tx1">
                  <a:lumMod val="50000"/>
                  <a:lumOff val="50000"/>
                </a:schemeClr>
              </a:solidFill>
              <a:latin typeface="Roboto" panose="02000000000000000000" pitchFamily="2" charset="0"/>
            </a:endParaRPr>
          </a:p>
          <a:p>
            <a:pPr>
              <a:lnSpc>
                <a:spcPct val="90000"/>
              </a:lnSpc>
              <a:spcBef>
                <a:spcPts val="1000"/>
              </a:spcBef>
              <a:buClr>
                <a:schemeClr val="accent1"/>
              </a:buClr>
              <a:buSzPct val="75000"/>
            </a:pPr>
            <a:r>
              <a:rPr lang="en-US" b="1" dirty="0">
                <a:solidFill>
                  <a:schemeClr val="tx1">
                    <a:lumMod val="50000"/>
                    <a:lumOff val="50000"/>
                  </a:schemeClr>
                </a:solidFill>
                <a:latin typeface="Roboto" panose="02000000000000000000" pitchFamily="2" charset="0"/>
              </a:rPr>
              <a:t>What was the solution?</a:t>
            </a:r>
            <a:endParaRPr lang="en-US" dirty="0">
              <a:solidFill>
                <a:schemeClr val="tx1">
                  <a:lumMod val="50000"/>
                  <a:lumOff val="50000"/>
                </a:schemeClr>
              </a:solidFill>
              <a:latin typeface="Roboto" panose="02000000000000000000" pitchFamily="2" charset="0"/>
            </a:endParaRPr>
          </a:p>
          <a:p>
            <a:pPr marL="228600" indent="-228600">
              <a:lnSpc>
                <a:spcPct val="90000"/>
              </a:lnSpc>
              <a:spcBef>
                <a:spcPts val="1000"/>
              </a:spcBef>
              <a:buClr>
                <a:schemeClr val="accent1"/>
              </a:buClr>
              <a:buSzPct val="75000"/>
              <a:buFont typeface="Zapf Dingbats"/>
              <a:buChar char="❍"/>
            </a:pPr>
            <a:r>
              <a:rPr lang="en-US" dirty="0">
                <a:solidFill>
                  <a:schemeClr val="tx1">
                    <a:lumMod val="50000"/>
                    <a:lumOff val="50000"/>
                  </a:schemeClr>
                </a:solidFill>
                <a:latin typeface="Roboto" panose="02000000000000000000" pitchFamily="2" charset="0"/>
              </a:rPr>
              <a:t>Scenarios were considered which included cancelling the project, the state taking over the project and becoming the de facto operator;  finding a new private partner who could take over the project or reaching an agreement with PLTC</a:t>
            </a:r>
          </a:p>
          <a:p>
            <a:pPr marL="228600" indent="-228600">
              <a:lnSpc>
                <a:spcPct val="90000"/>
              </a:lnSpc>
              <a:spcBef>
                <a:spcPts val="1000"/>
              </a:spcBef>
              <a:buClr>
                <a:schemeClr val="accent1"/>
              </a:buClr>
              <a:buSzPct val="75000"/>
              <a:buFont typeface="Zapf Dingbats"/>
              <a:buChar char="❍"/>
            </a:pPr>
            <a:r>
              <a:rPr lang="en-US" dirty="0">
                <a:solidFill>
                  <a:schemeClr val="tx1">
                    <a:lumMod val="50000"/>
                    <a:lumOff val="50000"/>
                  </a:schemeClr>
                </a:solidFill>
                <a:latin typeface="Roboto" panose="02000000000000000000" pitchFamily="2" charset="0"/>
              </a:rPr>
              <a:t>No matter the scenario the state would still have to throw extra unbudgeted money at the distressed project</a:t>
            </a:r>
          </a:p>
          <a:p>
            <a:pPr marL="228600" indent="-228600">
              <a:lnSpc>
                <a:spcPct val="90000"/>
              </a:lnSpc>
              <a:spcBef>
                <a:spcPts val="1000"/>
              </a:spcBef>
              <a:buClr>
                <a:schemeClr val="accent1"/>
              </a:buClr>
              <a:buSzPct val="75000"/>
              <a:buFont typeface="Zapf Dingbats"/>
              <a:buChar char="❍"/>
            </a:pPr>
            <a:r>
              <a:rPr lang="en-US" dirty="0">
                <a:solidFill>
                  <a:schemeClr val="tx1">
                    <a:lumMod val="50000"/>
                    <a:lumOff val="50000"/>
                  </a:schemeClr>
                </a:solidFill>
                <a:latin typeface="Roboto" panose="02000000000000000000" pitchFamily="2" charset="0"/>
              </a:rPr>
              <a:t>The question whether it made sense to throw any more money at the project was being widely asked</a:t>
            </a:r>
          </a:p>
          <a:p>
            <a:pPr>
              <a:lnSpc>
                <a:spcPct val="90000"/>
              </a:lnSpc>
              <a:spcBef>
                <a:spcPts val="1000"/>
              </a:spcBef>
              <a:buClr>
                <a:schemeClr val="accent1"/>
              </a:buClr>
              <a:buSzPct val="75000"/>
            </a:pPr>
            <a:r>
              <a:rPr lang="en-US" b="1" dirty="0">
                <a:solidFill>
                  <a:schemeClr val="tx1">
                    <a:lumMod val="50000"/>
                    <a:lumOff val="50000"/>
                  </a:schemeClr>
                </a:solidFill>
                <a:latin typeface="Roboto" panose="02000000000000000000" pitchFamily="2" charset="0"/>
              </a:rPr>
              <a:t>Consequence</a:t>
            </a:r>
            <a:endParaRPr lang="en-US" dirty="0">
              <a:solidFill>
                <a:schemeClr val="tx1">
                  <a:lumMod val="50000"/>
                  <a:lumOff val="50000"/>
                </a:schemeClr>
              </a:solidFill>
              <a:latin typeface="Roboto" panose="02000000000000000000" pitchFamily="2" charset="0"/>
            </a:endParaRPr>
          </a:p>
          <a:p>
            <a:pPr marL="228600" indent="-228600">
              <a:lnSpc>
                <a:spcPct val="90000"/>
              </a:lnSpc>
              <a:spcBef>
                <a:spcPts val="1000"/>
              </a:spcBef>
              <a:buClr>
                <a:schemeClr val="accent1"/>
              </a:buClr>
              <a:buSzPct val="75000"/>
              <a:buFont typeface="Zapf Dingbats"/>
              <a:buChar char="❍"/>
            </a:pPr>
            <a:r>
              <a:rPr lang="en-US" dirty="0">
                <a:solidFill>
                  <a:schemeClr val="tx1">
                    <a:lumMod val="50000"/>
                    <a:lumOff val="50000"/>
                  </a:schemeClr>
                </a:solidFill>
                <a:latin typeface="Roboto" panose="02000000000000000000" pitchFamily="2" charset="0"/>
              </a:rPr>
              <a:t>The state did not agree with the contractor’s assessment of $519 million in cost overruns </a:t>
            </a:r>
          </a:p>
          <a:p>
            <a:pPr marL="228600" indent="-228600">
              <a:lnSpc>
                <a:spcPct val="90000"/>
              </a:lnSpc>
              <a:spcBef>
                <a:spcPts val="1000"/>
              </a:spcBef>
              <a:buClr>
                <a:schemeClr val="accent1"/>
              </a:buClr>
              <a:buSzPct val="75000"/>
              <a:buFont typeface="Zapf Dingbats"/>
              <a:buChar char="❍"/>
            </a:pPr>
            <a:r>
              <a:rPr lang="en-US" dirty="0">
                <a:solidFill>
                  <a:schemeClr val="tx1">
                    <a:lumMod val="50000"/>
                    <a:lumOff val="50000"/>
                  </a:schemeClr>
                </a:solidFill>
                <a:latin typeface="Roboto" panose="02000000000000000000" pitchFamily="2" charset="0"/>
              </a:rPr>
              <a:t>The contractor was now saying that the project would only be completed by mid-2025</a:t>
            </a:r>
          </a:p>
          <a:p>
            <a:pPr marL="228600" indent="-228600">
              <a:lnSpc>
                <a:spcPct val="90000"/>
              </a:lnSpc>
              <a:spcBef>
                <a:spcPts val="1000"/>
              </a:spcBef>
              <a:buClr>
                <a:schemeClr val="accent1"/>
              </a:buClr>
              <a:buSzPct val="75000"/>
              <a:buFont typeface="Zapf Dingbats"/>
              <a:buChar char="❍"/>
            </a:pPr>
            <a:r>
              <a:rPr lang="en-US" dirty="0">
                <a:solidFill>
                  <a:schemeClr val="tx1">
                    <a:lumMod val="50000"/>
                    <a:lumOff val="50000"/>
                  </a:schemeClr>
                </a:solidFill>
                <a:latin typeface="Roboto" panose="02000000000000000000" pitchFamily="2" charset="0"/>
              </a:rPr>
              <a:t>The contractor stepped away</a:t>
            </a:r>
          </a:p>
          <a:p>
            <a:pPr marL="228600" indent="-228600">
              <a:lnSpc>
                <a:spcPct val="90000"/>
              </a:lnSpc>
              <a:spcBef>
                <a:spcPts val="1000"/>
              </a:spcBef>
              <a:buClr>
                <a:schemeClr val="accent1"/>
              </a:buClr>
              <a:buSzPct val="75000"/>
              <a:buFont typeface="Zapf Dingbats"/>
              <a:buChar char="❍"/>
            </a:pPr>
            <a:r>
              <a:rPr lang="en-US" dirty="0">
                <a:solidFill>
                  <a:schemeClr val="tx1">
                    <a:lumMod val="50000"/>
                    <a:lumOff val="50000"/>
                  </a:schemeClr>
                </a:solidFill>
                <a:latin typeface="Roboto" panose="02000000000000000000" pitchFamily="2" charset="0"/>
              </a:rPr>
              <a:t>Project stalled and construction sites had to be secured at great cost</a:t>
            </a:r>
          </a:p>
          <a:p>
            <a:pPr marL="228600" indent="-228600">
              <a:lnSpc>
                <a:spcPct val="90000"/>
              </a:lnSpc>
              <a:spcBef>
                <a:spcPts val="1000"/>
              </a:spcBef>
              <a:buClr>
                <a:schemeClr val="accent1"/>
              </a:buClr>
              <a:buSzPct val="75000"/>
              <a:buFont typeface="Zapf Dingbats"/>
              <a:buChar char="❍"/>
            </a:pPr>
            <a:endParaRPr lang="en-US" dirty="0">
              <a:solidFill>
                <a:srgbClr val="0070C0"/>
              </a:solidFill>
              <a:latin typeface="Roboto" panose="02000000000000000000" pitchFamily="2" charset="0"/>
            </a:endParaRPr>
          </a:p>
        </p:txBody>
      </p:sp>
      <p:pic>
        <p:nvPicPr>
          <p:cNvPr id="8" name="Picture 7">
            <a:extLst>
              <a:ext uri="{FF2B5EF4-FFF2-40B4-BE49-F238E27FC236}">
                <a16:creationId xmlns:a16="http://schemas.microsoft.com/office/drawing/2014/main" id="{E9FBEECD-6BFA-644D-8403-31C80EE730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59225" y="5023064"/>
            <a:ext cx="1156424" cy="1621758"/>
          </a:xfrm>
          <a:prstGeom prst="rect">
            <a:avLst/>
          </a:prstGeom>
        </p:spPr>
      </p:pic>
    </p:spTree>
    <p:extLst>
      <p:ext uri="{BB962C8B-B14F-4D97-AF65-F5344CB8AC3E}">
        <p14:creationId xmlns:p14="http://schemas.microsoft.com/office/powerpoint/2010/main" val="155819273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THE MDOT – MTA PURPLE LINE PPP PROJECT – A LOST OPPORTUNTITY</a:t>
            </a:r>
            <a:endParaRPr lang="en-US" dirty="0">
              <a:solidFill>
                <a:schemeClr val="bg1"/>
              </a:solidFill>
            </a:endParaRPr>
          </a:p>
        </p:txBody>
      </p:sp>
      <p:sp>
        <p:nvSpPr>
          <p:cNvPr id="5" name="TextBox 4">
            <a:extLst>
              <a:ext uri="{FF2B5EF4-FFF2-40B4-BE49-F238E27FC236}">
                <a16:creationId xmlns:a16="http://schemas.microsoft.com/office/drawing/2014/main" id="{A02D5F8E-6BB8-F243-9E32-3A5DC1FDB87F}"/>
              </a:ext>
            </a:extLst>
          </p:cNvPr>
          <p:cNvSpPr txBox="1"/>
          <p:nvPr/>
        </p:nvSpPr>
        <p:spPr>
          <a:xfrm>
            <a:off x="438002" y="1551481"/>
            <a:ext cx="9899435" cy="5225020"/>
          </a:xfrm>
          <a:prstGeom prst="rect">
            <a:avLst/>
          </a:prstGeom>
          <a:noFill/>
        </p:spPr>
        <p:txBody>
          <a:bodyPr wrap="square" rtlCol="0">
            <a:spAutoFit/>
          </a:bodyPr>
          <a:lstStyle/>
          <a:p>
            <a:pPr fontAlgn="auto">
              <a:lnSpc>
                <a:spcPct val="90000"/>
              </a:lnSpc>
              <a:spcBef>
                <a:spcPts val="1000"/>
              </a:spcBef>
              <a:buClr>
                <a:schemeClr val="accent1"/>
              </a:buClr>
              <a:buSzPct val="75000"/>
            </a:pPr>
            <a:r>
              <a:rPr lang="en-US" sz="2000" b="1" dirty="0">
                <a:solidFill>
                  <a:schemeClr val="tx1">
                    <a:lumMod val="50000"/>
                    <a:lumOff val="50000"/>
                  </a:schemeClr>
                </a:solidFill>
                <a:latin typeface="Roboto" panose="02000000000000000000" pitchFamily="2" charset="0"/>
              </a:rPr>
              <a:t>What could have been done better?</a:t>
            </a:r>
          </a:p>
          <a:p>
            <a:pPr marL="342900" indent="-342900" fontAlgn="auto">
              <a:lnSpc>
                <a:spcPct val="90000"/>
              </a:lnSpc>
              <a:spcBef>
                <a:spcPts val="1000"/>
              </a:spcBef>
              <a:buClr>
                <a:schemeClr val="accent1"/>
              </a:buClr>
              <a:buSzPct val="75000"/>
              <a:buFont typeface="Wingdings" pitchFamily="2" charset="2"/>
              <a:buChar char="§"/>
            </a:pPr>
            <a:endParaRPr lang="en-US" sz="2000" dirty="0">
              <a:solidFill>
                <a:schemeClr val="tx1">
                  <a:lumMod val="50000"/>
                  <a:lumOff val="50000"/>
                </a:schemeClr>
              </a:solidFill>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Reactive and responsive monitoring</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Avoiding political procurement interference would not have resulted in a “low bid” being accepted</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Environmental concerns should have been addressed before the project even started</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Better stakeholder consultation would have helped alleviate tensions</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Early solution seeking, partner trust building, better conflict resolution protocols, and acceptance of realities on the ground could have resulted in proactive actions</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MDOT/MTA should have been more assertive in its project monitoring.  </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consortia members should have formed a more cohesive team</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Project risks should have been more astutely allocated</a:t>
            </a:r>
            <a:endParaRPr lang="en-US" dirty="0">
              <a:solidFill>
                <a:schemeClr val="tx1">
                  <a:lumMod val="50000"/>
                  <a:lumOff val="50000"/>
                </a:schemeClr>
              </a:solidFill>
              <a:latin typeface="Roboto" panose="02000000000000000000" pitchFamily="2" charset="0"/>
            </a:endParaRPr>
          </a:p>
          <a:p>
            <a:pPr marL="228600" indent="-228600">
              <a:lnSpc>
                <a:spcPct val="90000"/>
              </a:lnSpc>
              <a:spcBef>
                <a:spcPts val="1000"/>
              </a:spcBef>
              <a:buClr>
                <a:schemeClr val="accent1"/>
              </a:buClr>
              <a:buSzPct val="75000"/>
              <a:buFont typeface="Zapf Dingbats"/>
              <a:buChar char="❍"/>
            </a:pPr>
            <a:endParaRPr lang="en-US" dirty="0">
              <a:solidFill>
                <a:srgbClr val="0070C0"/>
              </a:solidFill>
              <a:latin typeface="Roboto" panose="02000000000000000000" pitchFamily="2" charset="0"/>
            </a:endParaRPr>
          </a:p>
        </p:txBody>
      </p:sp>
    </p:spTree>
    <p:extLst>
      <p:ext uri="{BB962C8B-B14F-4D97-AF65-F5344CB8AC3E}">
        <p14:creationId xmlns:p14="http://schemas.microsoft.com/office/powerpoint/2010/main" val="256191741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THE MDOT – MTA PURPLE LINE PPP PROJECT – A LOST OPPORTUNTITY</a:t>
            </a:r>
            <a:endParaRPr lang="en-US" dirty="0">
              <a:solidFill>
                <a:schemeClr val="bg1"/>
              </a:solidFill>
            </a:endParaRPr>
          </a:p>
        </p:txBody>
      </p:sp>
      <p:sp>
        <p:nvSpPr>
          <p:cNvPr id="4" name="TextBox 3">
            <a:extLst>
              <a:ext uri="{FF2B5EF4-FFF2-40B4-BE49-F238E27FC236}">
                <a16:creationId xmlns:a16="http://schemas.microsoft.com/office/drawing/2014/main" id="{DF1BFDA8-2079-1748-B1A3-2854B3264629}"/>
              </a:ext>
            </a:extLst>
          </p:cNvPr>
          <p:cNvSpPr txBox="1"/>
          <p:nvPr/>
        </p:nvSpPr>
        <p:spPr>
          <a:xfrm>
            <a:off x="135580" y="1682184"/>
            <a:ext cx="7389170" cy="4739759"/>
          </a:xfrm>
          <a:prstGeom prst="rect">
            <a:avLst/>
          </a:prstGeom>
          <a:noFill/>
        </p:spPr>
        <p:txBody>
          <a:bodyPr wrap="square" rtlCol="0">
            <a:spAutoFit/>
          </a:bodyPr>
          <a:lstStyle/>
          <a:p>
            <a:pPr fontAlgn="auto">
              <a:lnSpc>
                <a:spcPct val="90000"/>
              </a:lnSpc>
              <a:spcBef>
                <a:spcPts val="1000"/>
              </a:spcBef>
              <a:buClr>
                <a:schemeClr val="accent1"/>
              </a:buClr>
              <a:buSzPct val="75000"/>
            </a:pPr>
            <a:r>
              <a:rPr lang="en-US" sz="2000" b="1" dirty="0">
                <a:solidFill>
                  <a:schemeClr val="tx1">
                    <a:lumMod val="50000"/>
                    <a:lumOff val="50000"/>
                  </a:schemeClr>
                </a:solidFill>
                <a:latin typeface="Roboto" panose="02000000000000000000" pitchFamily="2" charset="0"/>
              </a:rPr>
              <a:t>Post-Script</a:t>
            </a:r>
            <a:endParaRPr lang="en-US" sz="2000" dirty="0">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Selection of a new contractor for Maryland’s much-delayed Purple Line light rail project is likely to occur in December 2021, with a contract finalized by February 2022</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A new timeline for the project is likely to be determined when the new contractor is selected</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A new cost estimate for the light rail line will have to be selected</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project has been in limbo since September 2020</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There are $700 million in unpaid cost overruns</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The new schedule must be approved by the state Board of Public Works because it changes terms of a $250 million settlement with the builders while allowing two of the three primary contractors to remain</a:t>
            </a:r>
          </a:p>
        </p:txBody>
      </p:sp>
      <p:pic>
        <p:nvPicPr>
          <p:cNvPr id="6" name="Picture 5">
            <a:extLst>
              <a:ext uri="{FF2B5EF4-FFF2-40B4-BE49-F238E27FC236}">
                <a16:creationId xmlns:a16="http://schemas.microsoft.com/office/drawing/2014/main" id="{38F7D8E3-F5EE-C14F-B4E2-341A2E3144F8}"/>
              </a:ext>
            </a:extLst>
          </p:cNvPr>
          <p:cNvPicPr>
            <a:picLocks noChangeAspect="1"/>
          </p:cNvPicPr>
          <p:nvPr/>
        </p:nvPicPr>
        <p:blipFill>
          <a:blip r:embed="rId3"/>
          <a:stretch>
            <a:fillRect/>
          </a:stretch>
        </p:blipFill>
        <p:spPr>
          <a:xfrm>
            <a:off x="7524750" y="1348302"/>
            <a:ext cx="4667250" cy="2704965"/>
          </a:xfrm>
          <a:prstGeom prst="rect">
            <a:avLst/>
          </a:prstGeom>
        </p:spPr>
      </p:pic>
      <p:pic>
        <p:nvPicPr>
          <p:cNvPr id="7" name="Picture 6">
            <a:extLst>
              <a:ext uri="{FF2B5EF4-FFF2-40B4-BE49-F238E27FC236}">
                <a16:creationId xmlns:a16="http://schemas.microsoft.com/office/drawing/2014/main" id="{75A96B6F-B84F-E644-9CEC-AF407E05C5F8}"/>
              </a:ext>
            </a:extLst>
          </p:cNvPr>
          <p:cNvPicPr>
            <a:picLocks noChangeAspect="1"/>
          </p:cNvPicPr>
          <p:nvPr/>
        </p:nvPicPr>
        <p:blipFill>
          <a:blip r:embed="rId4"/>
          <a:stretch>
            <a:fillRect/>
          </a:stretch>
        </p:blipFill>
        <p:spPr>
          <a:xfrm>
            <a:off x="7524750" y="4053268"/>
            <a:ext cx="4667250" cy="2804732"/>
          </a:xfrm>
          <a:prstGeom prst="rect">
            <a:avLst/>
          </a:prstGeom>
        </p:spPr>
      </p:pic>
    </p:spTree>
    <p:extLst>
      <p:ext uri="{BB962C8B-B14F-4D97-AF65-F5344CB8AC3E}">
        <p14:creationId xmlns:p14="http://schemas.microsoft.com/office/powerpoint/2010/main" val="235558384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CONCLUSION</a:t>
            </a:r>
            <a:endParaRPr lang="en-US" dirty="0">
              <a:solidFill>
                <a:schemeClr val="bg1"/>
              </a:solidFill>
            </a:endParaRPr>
          </a:p>
        </p:txBody>
      </p:sp>
      <p:sp>
        <p:nvSpPr>
          <p:cNvPr id="4" name="TextBox 3">
            <a:extLst>
              <a:ext uri="{FF2B5EF4-FFF2-40B4-BE49-F238E27FC236}">
                <a16:creationId xmlns:a16="http://schemas.microsoft.com/office/drawing/2014/main" id="{DF1BFDA8-2079-1748-B1A3-2854B3264629}"/>
              </a:ext>
            </a:extLst>
          </p:cNvPr>
          <p:cNvSpPr txBox="1"/>
          <p:nvPr/>
        </p:nvSpPr>
        <p:spPr>
          <a:xfrm>
            <a:off x="268930" y="2013488"/>
            <a:ext cx="11512253" cy="3206006"/>
          </a:xfrm>
          <a:prstGeom prst="rect">
            <a:avLst/>
          </a:prstGeom>
          <a:noFill/>
        </p:spPr>
        <p:txBody>
          <a:bodyPr wrap="square" rtlCol="0">
            <a:spAutoFit/>
          </a:bodyPr>
          <a:lstStyle/>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Many moving parts</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All parties are responsible</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PPPs require a long-term monitoring plan – strategy</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Costs can be enormous for failed projects</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All phases should be monitored</a:t>
            </a:r>
          </a:p>
          <a:p>
            <a:pPr marL="342900" indent="-342900" fontAlgn="auto">
              <a:lnSpc>
                <a:spcPct val="90000"/>
              </a:lnSpc>
              <a:spcBef>
                <a:spcPts val="1000"/>
              </a:spcBef>
              <a:buClr>
                <a:schemeClr val="accent1"/>
              </a:buClr>
              <a:buSzPct val="75000"/>
              <a:buFont typeface="Wingdings" pitchFamily="2" charset="2"/>
              <a:buChar char="§"/>
            </a:pPr>
            <a:endParaRPr lang="en-US" sz="2000" dirty="0">
              <a:solidFill>
                <a:schemeClr val="tx1">
                  <a:lumMod val="50000"/>
                  <a:lumOff val="50000"/>
                </a:schemeClr>
              </a:solidFill>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endParaRPr lang="en-US" sz="2000" dirty="0">
              <a:solidFill>
                <a:schemeClr val="tx1">
                  <a:lumMod val="50000"/>
                  <a:lumOff val="50000"/>
                </a:schemeClr>
              </a:solidFill>
              <a:latin typeface="Roboto" panose="02000000000000000000" pitchFamily="2" charset="0"/>
            </a:endParaRPr>
          </a:p>
          <a:p>
            <a:pPr algn="ctr" fontAlgn="auto">
              <a:lnSpc>
                <a:spcPct val="90000"/>
              </a:lnSpc>
              <a:spcBef>
                <a:spcPts val="1000"/>
              </a:spcBef>
              <a:buClr>
                <a:schemeClr val="accent1"/>
              </a:buClr>
              <a:buSzPct val="75000"/>
            </a:pPr>
            <a:r>
              <a:rPr lang="en-US" sz="2000" dirty="0">
                <a:solidFill>
                  <a:schemeClr val="tx1">
                    <a:lumMod val="50000"/>
                    <a:lumOff val="50000"/>
                  </a:schemeClr>
                </a:solidFill>
                <a:latin typeface="Roboto" panose="02000000000000000000" pitchFamily="2" charset="0"/>
              </a:rPr>
              <a:t>QUESTIONS?</a:t>
            </a:r>
          </a:p>
        </p:txBody>
      </p:sp>
    </p:spTree>
    <p:extLst>
      <p:ext uri="{BB962C8B-B14F-4D97-AF65-F5344CB8AC3E}">
        <p14:creationId xmlns:p14="http://schemas.microsoft.com/office/powerpoint/2010/main" val="70772986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8551220" cy="369332"/>
          </a:xfrm>
          <a:prstGeom prst="rect">
            <a:avLst/>
          </a:prstGeom>
          <a:noFill/>
        </p:spPr>
        <p:txBody>
          <a:bodyPr wrap="square" rtlCol="0">
            <a:spAutoFit/>
          </a:bodyPr>
          <a:lstStyle/>
          <a:p>
            <a:r>
              <a:rPr lang="en-US" b="1" dirty="0">
                <a:solidFill>
                  <a:schemeClr val="bg1"/>
                </a:solidFill>
              </a:rPr>
              <a:t>CONTACT INFORMATION</a:t>
            </a:r>
            <a:endParaRPr lang="en-US" dirty="0">
              <a:solidFill>
                <a:schemeClr val="bg1"/>
              </a:solidFill>
            </a:endParaRPr>
          </a:p>
        </p:txBody>
      </p:sp>
      <p:sp>
        <p:nvSpPr>
          <p:cNvPr id="4" name="TextBox 3">
            <a:extLst>
              <a:ext uri="{FF2B5EF4-FFF2-40B4-BE49-F238E27FC236}">
                <a16:creationId xmlns:a16="http://schemas.microsoft.com/office/drawing/2014/main" id="{DF1BFDA8-2079-1748-B1A3-2854B3264629}"/>
              </a:ext>
            </a:extLst>
          </p:cNvPr>
          <p:cNvSpPr txBox="1"/>
          <p:nvPr/>
        </p:nvSpPr>
        <p:spPr>
          <a:xfrm>
            <a:off x="5698435" y="2053244"/>
            <a:ext cx="4572000" cy="4591000"/>
          </a:xfrm>
          <a:prstGeom prst="rect">
            <a:avLst/>
          </a:prstGeom>
          <a:noFill/>
        </p:spPr>
        <p:txBody>
          <a:bodyPr wrap="square" rtlCol="0">
            <a:spAutoFit/>
          </a:bodyPr>
          <a:lstStyle/>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Senior Advisor to the International Sustainable Resilience Center (ISRC) for PPPs-  </a:t>
            </a:r>
            <a:r>
              <a:rPr lang="en-US" sz="2000" dirty="0">
                <a:solidFill>
                  <a:schemeClr val="tx1">
                    <a:lumMod val="50000"/>
                    <a:lumOff val="50000"/>
                  </a:schemeClr>
                </a:solidFill>
                <a:latin typeface="Roboto" panose="02000000000000000000" pitchFamily="2" charset="0"/>
                <a:hlinkClick r:id="rId3"/>
              </a:rPr>
              <a:t>https://isrc-ppp.org/</a:t>
            </a:r>
            <a:endParaRPr lang="en-US" sz="2000" dirty="0">
              <a:solidFill>
                <a:schemeClr val="tx1">
                  <a:lumMod val="50000"/>
                  <a:lumOff val="50000"/>
                </a:schemeClr>
              </a:solidFill>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Steering Committee Member of the World Association of PPP Units and Professionals </a:t>
            </a:r>
            <a:r>
              <a:rPr lang="en-US" sz="2000" dirty="0">
                <a:solidFill>
                  <a:schemeClr val="tx1">
                    <a:lumMod val="50000"/>
                    <a:lumOff val="50000"/>
                  </a:schemeClr>
                </a:solidFill>
                <a:latin typeface="Roboto" panose="02000000000000000000" pitchFamily="2" charset="0"/>
                <a:hlinkClick r:id="rId4"/>
              </a:rPr>
              <a:t>https://wappp.org/</a:t>
            </a:r>
            <a:endParaRPr lang="en-US" sz="2000" dirty="0">
              <a:solidFill>
                <a:schemeClr val="tx1">
                  <a:lumMod val="50000"/>
                  <a:lumOff val="50000"/>
                </a:schemeClr>
              </a:solidFill>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Email – </a:t>
            </a:r>
            <a:r>
              <a:rPr lang="en-US" sz="2000" dirty="0">
                <a:solidFill>
                  <a:schemeClr val="tx1">
                    <a:lumMod val="50000"/>
                    <a:lumOff val="50000"/>
                  </a:schemeClr>
                </a:solidFill>
                <a:latin typeface="Roboto" panose="02000000000000000000" pitchFamily="2" charset="0"/>
                <a:hlinkClick r:id="rId5"/>
              </a:rPr>
              <a:t>baxterintdev@gmaill.com</a:t>
            </a:r>
            <a:endParaRPr lang="en-US" sz="2000" dirty="0">
              <a:solidFill>
                <a:schemeClr val="tx1">
                  <a:lumMod val="50000"/>
                  <a:lumOff val="50000"/>
                </a:schemeClr>
              </a:solidFill>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WhatsApp - +17034623661</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Skype – david.baxter22209</a:t>
            </a:r>
          </a:p>
          <a:p>
            <a:pPr marL="342900" indent="-342900" fontAlgn="auto">
              <a:lnSpc>
                <a:spcPct val="90000"/>
              </a:lnSpc>
              <a:spcBef>
                <a:spcPts val="1000"/>
              </a:spcBef>
              <a:buClr>
                <a:schemeClr val="accent1"/>
              </a:buClr>
              <a:buSzPct val="75000"/>
              <a:buFont typeface="Wingdings" pitchFamily="2" charset="2"/>
              <a:buChar char="§"/>
            </a:pPr>
            <a:r>
              <a:rPr lang="en-US" sz="2000" dirty="0">
                <a:solidFill>
                  <a:schemeClr val="tx1">
                    <a:lumMod val="50000"/>
                    <a:lumOff val="50000"/>
                  </a:schemeClr>
                </a:solidFill>
                <a:latin typeface="Roboto" panose="02000000000000000000" pitchFamily="2" charset="0"/>
              </a:rPr>
              <a:t>Twitter – @</a:t>
            </a:r>
            <a:r>
              <a:rPr lang="en-US" sz="2000" dirty="0" err="1">
                <a:solidFill>
                  <a:schemeClr val="tx1">
                    <a:lumMod val="50000"/>
                    <a:lumOff val="50000"/>
                  </a:schemeClr>
                </a:solidFill>
                <a:latin typeface="Roboto" panose="02000000000000000000" pitchFamily="2" charset="0"/>
              </a:rPr>
              <a:t>BaxterDevelop</a:t>
            </a:r>
            <a:endParaRPr lang="en-US" sz="2000" dirty="0">
              <a:solidFill>
                <a:schemeClr val="tx1">
                  <a:lumMod val="50000"/>
                  <a:lumOff val="50000"/>
                </a:schemeClr>
              </a:solidFill>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endParaRPr lang="en-US" sz="2000" dirty="0">
              <a:solidFill>
                <a:schemeClr val="tx1">
                  <a:lumMod val="50000"/>
                  <a:lumOff val="50000"/>
                </a:schemeClr>
              </a:solidFill>
              <a:latin typeface="Roboto" panose="02000000000000000000" pitchFamily="2" charset="0"/>
            </a:endParaRPr>
          </a:p>
          <a:p>
            <a:pPr marL="342900" indent="-342900" fontAlgn="auto">
              <a:lnSpc>
                <a:spcPct val="90000"/>
              </a:lnSpc>
              <a:spcBef>
                <a:spcPts val="1000"/>
              </a:spcBef>
              <a:buClr>
                <a:schemeClr val="accent1"/>
              </a:buClr>
              <a:buSzPct val="75000"/>
              <a:buFont typeface="Wingdings" pitchFamily="2" charset="2"/>
              <a:buChar char="§"/>
            </a:pPr>
            <a:endParaRPr lang="en-US" sz="2000" dirty="0">
              <a:solidFill>
                <a:schemeClr val="tx1">
                  <a:lumMod val="50000"/>
                  <a:lumOff val="50000"/>
                </a:schemeClr>
              </a:solidFill>
              <a:latin typeface="Roboto" panose="02000000000000000000" pitchFamily="2" charset="0"/>
            </a:endParaRPr>
          </a:p>
        </p:txBody>
      </p:sp>
      <p:pic>
        <p:nvPicPr>
          <p:cNvPr id="5" name="Picture 4">
            <a:extLst>
              <a:ext uri="{FF2B5EF4-FFF2-40B4-BE49-F238E27FC236}">
                <a16:creationId xmlns:a16="http://schemas.microsoft.com/office/drawing/2014/main" id="{57A7D645-2E7B-824C-9BB6-0F981A90E7F0}"/>
              </a:ext>
            </a:extLst>
          </p:cNvPr>
          <p:cNvPicPr>
            <a:picLocks noChangeAspect="1"/>
          </p:cNvPicPr>
          <p:nvPr/>
        </p:nvPicPr>
        <p:blipFill>
          <a:blip r:embed="rId6"/>
          <a:stretch>
            <a:fillRect/>
          </a:stretch>
        </p:blipFill>
        <p:spPr>
          <a:xfrm>
            <a:off x="1610139" y="1609035"/>
            <a:ext cx="3352800" cy="4673600"/>
          </a:xfrm>
          <a:prstGeom prst="rect">
            <a:avLst/>
          </a:prstGeom>
        </p:spPr>
      </p:pic>
    </p:spTree>
    <p:extLst>
      <p:ext uri="{BB962C8B-B14F-4D97-AF65-F5344CB8AC3E}">
        <p14:creationId xmlns:p14="http://schemas.microsoft.com/office/powerpoint/2010/main" val="427410499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0649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BF5F4-DCA1-9343-B362-48809D45F595}"/>
              </a:ext>
            </a:extLst>
          </p:cNvPr>
          <p:cNvPicPr>
            <a:picLocks noChangeAspect="1"/>
          </p:cNvPicPr>
          <p:nvPr/>
        </p:nvPicPr>
        <p:blipFill>
          <a:blip r:embed="rId3"/>
          <a:stretch>
            <a:fillRect/>
          </a:stretch>
        </p:blipFill>
        <p:spPr>
          <a:xfrm>
            <a:off x="7061543" y="3984539"/>
            <a:ext cx="4010111" cy="2654466"/>
          </a:xfrm>
          <a:prstGeom prst="rect">
            <a:avLst/>
          </a:prstGeom>
        </p:spPr>
      </p:pic>
      <p:pic>
        <p:nvPicPr>
          <p:cNvPr id="5" name="Picture 4">
            <a:extLst>
              <a:ext uri="{FF2B5EF4-FFF2-40B4-BE49-F238E27FC236}">
                <a16:creationId xmlns:a16="http://schemas.microsoft.com/office/drawing/2014/main" id="{7726A680-043F-9E4F-93E5-3A7326799911}"/>
              </a:ext>
            </a:extLst>
          </p:cNvPr>
          <p:cNvPicPr>
            <a:picLocks noChangeAspect="1"/>
          </p:cNvPicPr>
          <p:nvPr/>
        </p:nvPicPr>
        <p:blipFill>
          <a:blip r:embed="rId4"/>
          <a:stretch>
            <a:fillRect/>
          </a:stretch>
        </p:blipFill>
        <p:spPr>
          <a:xfrm>
            <a:off x="6969211" y="1427377"/>
            <a:ext cx="4102443" cy="2682367"/>
          </a:xfrm>
          <a:prstGeom prst="rect">
            <a:avLst/>
          </a:prstGeom>
        </p:spPr>
      </p:pic>
      <p:sp>
        <p:nvSpPr>
          <p:cNvPr id="6" name="TextBox 5">
            <a:extLst>
              <a:ext uri="{FF2B5EF4-FFF2-40B4-BE49-F238E27FC236}">
                <a16:creationId xmlns:a16="http://schemas.microsoft.com/office/drawing/2014/main" id="{06DDC21B-108B-644A-ABCF-7AF8797C0E64}"/>
              </a:ext>
            </a:extLst>
          </p:cNvPr>
          <p:cNvSpPr txBox="1"/>
          <p:nvPr/>
        </p:nvSpPr>
        <p:spPr>
          <a:xfrm>
            <a:off x="670526" y="2318414"/>
            <a:ext cx="6252519" cy="2585323"/>
          </a:xfrm>
          <a:prstGeom prst="rect">
            <a:avLst/>
          </a:prstGeom>
          <a:noFill/>
        </p:spPr>
        <p:txBody>
          <a:bodyPr wrap="square" rtlCol="0">
            <a:spAutoFit/>
          </a:bodyPr>
          <a:lstStyle/>
          <a:p>
            <a:endParaRPr lang="en-US" b="1" dirty="0">
              <a:solidFill>
                <a:schemeClr val="tx2"/>
              </a:solidFill>
            </a:endParaRPr>
          </a:p>
          <a:p>
            <a:pPr marL="285750" indent="-285750">
              <a:buFont typeface="Wingdings" pitchFamily="2" charset="2"/>
              <a:buChar char="§"/>
            </a:pPr>
            <a:r>
              <a:rPr lang="en-US" dirty="0">
                <a:solidFill>
                  <a:schemeClr val="tx1">
                    <a:lumMod val="50000"/>
                    <a:lumOff val="50000"/>
                  </a:schemeClr>
                </a:solidFill>
              </a:rPr>
              <a:t>Introduction</a:t>
            </a:r>
          </a:p>
          <a:p>
            <a:pPr marL="285750" indent="-285750">
              <a:buFont typeface="Wingdings" pitchFamily="2" charset="2"/>
              <a:buChar char="§"/>
            </a:pPr>
            <a:r>
              <a:rPr lang="en-US" dirty="0">
                <a:solidFill>
                  <a:schemeClr val="tx1">
                    <a:lumMod val="50000"/>
                    <a:lumOff val="50000"/>
                  </a:schemeClr>
                </a:solidFill>
              </a:rPr>
              <a:t>Components of PPPs</a:t>
            </a:r>
          </a:p>
          <a:p>
            <a:pPr marL="285750" indent="-285750">
              <a:buFont typeface="Wingdings" pitchFamily="2" charset="2"/>
              <a:buChar char="§"/>
            </a:pPr>
            <a:r>
              <a:rPr lang="en-US" dirty="0">
                <a:solidFill>
                  <a:schemeClr val="tx1">
                    <a:lumMod val="50000"/>
                    <a:lumOff val="50000"/>
                  </a:schemeClr>
                </a:solidFill>
              </a:rPr>
              <a:t>Life-cycle challenges for PPPs</a:t>
            </a:r>
          </a:p>
          <a:p>
            <a:pPr marL="285750" indent="-285750">
              <a:buFont typeface="Wingdings" pitchFamily="2" charset="2"/>
              <a:buChar char="§"/>
            </a:pPr>
            <a:r>
              <a:rPr lang="en-US" dirty="0">
                <a:solidFill>
                  <a:schemeClr val="tx1">
                    <a:lumMod val="50000"/>
                    <a:lumOff val="50000"/>
                  </a:schemeClr>
                </a:solidFill>
              </a:rPr>
              <a:t>Monitoring challenges</a:t>
            </a:r>
          </a:p>
          <a:p>
            <a:pPr marL="285750" indent="-285750">
              <a:buFont typeface="Wingdings" pitchFamily="2" charset="2"/>
              <a:buChar char="§"/>
            </a:pPr>
            <a:r>
              <a:rPr lang="en-US" dirty="0">
                <a:solidFill>
                  <a:schemeClr val="tx1">
                    <a:lumMod val="50000"/>
                    <a:lumOff val="50000"/>
                  </a:schemeClr>
                </a:solidFill>
              </a:rPr>
              <a:t>Construction and O&amp;M monitoring</a:t>
            </a:r>
          </a:p>
          <a:p>
            <a:pPr marL="285750" indent="-285750">
              <a:buFont typeface="Wingdings" pitchFamily="2" charset="2"/>
              <a:buChar char="§"/>
            </a:pPr>
            <a:r>
              <a:rPr lang="en-US" dirty="0">
                <a:solidFill>
                  <a:schemeClr val="tx1">
                    <a:lumMod val="50000"/>
                    <a:lumOff val="50000"/>
                  </a:schemeClr>
                </a:solidFill>
              </a:rPr>
              <a:t>Risk</a:t>
            </a:r>
          </a:p>
          <a:p>
            <a:pPr marL="285750" indent="-285750">
              <a:buFont typeface="Wingdings" pitchFamily="2" charset="2"/>
              <a:buChar char="§"/>
            </a:pPr>
            <a:r>
              <a:rPr lang="en-US" dirty="0">
                <a:solidFill>
                  <a:schemeClr val="tx1">
                    <a:lumMod val="50000"/>
                    <a:lumOff val="50000"/>
                  </a:schemeClr>
                </a:solidFill>
              </a:rPr>
              <a:t>Two Case Studies</a:t>
            </a:r>
          </a:p>
          <a:p>
            <a:pPr marL="285750" indent="-285750">
              <a:buFont typeface="Wingdings" pitchFamily="2" charset="2"/>
              <a:buChar char="§"/>
            </a:pPr>
            <a:r>
              <a:rPr lang="en-US" dirty="0">
                <a:solidFill>
                  <a:schemeClr val="tx1">
                    <a:lumMod val="50000"/>
                    <a:lumOff val="50000"/>
                  </a:schemeClr>
                </a:solidFill>
              </a:rPr>
              <a:t>Conclusions</a:t>
            </a:r>
          </a:p>
        </p:txBody>
      </p:sp>
      <p:sp>
        <p:nvSpPr>
          <p:cNvPr id="7" name="TextBox 6">
            <a:extLst>
              <a:ext uri="{FF2B5EF4-FFF2-40B4-BE49-F238E27FC236}">
                <a16:creationId xmlns:a16="http://schemas.microsoft.com/office/drawing/2014/main" id="{DFE68E0A-6C37-4B45-A8A4-A67747D69A1E}"/>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PRESENTATION OUTLINE</a:t>
            </a:r>
          </a:p>
        </p:txBody>
      </p:sp>
    </p:spTree>
    <p:extLst>
      <p:ext uri="{BB962C8B-B14F-4D97-AF65-F5344CB8AC3E}">
        <p14:creationId xmlns:p14="http://schemas.microsoft.com/office/powerpoint/2010/main" val="370706843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INTRODUCTION</a:t>
            </a:r>
          </a:p>
        </p:txBody>
      </p:sp>
      <p:pic>
        <p:nvPicPr>
          <p:cNvPr id="4" name="Picture 3">
            <a:extLst>
              <a:ext uri="{FF2B5EF4-FFF2-40B4-BE49-F238E27FC236}">
                <a16:creationId xmlns:a16="http://schemas.microsoft.com/office/drawing/2014/main" id="{55D0AB42-A552-6B41-92E5-52B72196B5EB}"/>
              </a:ext>
            </a:extLst>
          </p:cNvPr>
          <p:cNvPicPr>
            <a:picLocks noChangeAspect="1"/>
          </p:cNvPicPr>
          <p:nvPr/>
        </p:nvPicPr>
        <p:blipFill>
          <a:blip r:embed="rId3"/>
          <a:stretch>
            <a:fillRect/>
          </a:stretch>
        </p:blipFill>
        <p:spPr>
          <a:xfrm>
            <a:off x="3614352" y="10815"/>
            <a:ext cx="4963296" cy="1347359"/>
          </a:xfrm>
          <a:prstGeom prst="rect">
            <a:avLst/>
          </a:prstGeom>
        </p:spPr>
      </p:pic>
      <p:sp>
        <p:nvSpPr>
          <p:cNvPr id="5" name="TextBox 4">
            <a:extLst>
              <a:ext uri="{FF2B5EF4-FFF2-40B4-BE49-F238E27FC236}">
                <a16:creationId xmlns:a16="http://schemas.microsoft.com/office/drawing/2014/main" id="{7B761D6A-9A64-FD42-BEB4-4669DA570052}"/>
              </a:ext>
            </a:extLst>
          </p:cNvPr>
          <p:cNvSpPr txBox="1"/>
          <p:nvPr/>
        </p:nvSpPr>
        <p:spPr>
          <a:xfrm>
            <a:off x="268930" y="1641907"/>
            <a:ext cx="4979773" cy="4524315"/>
          </a:xfrm>
          <a:prstGeom prst="rect">
            <a:avLst/>
          </a:prstGeom>
          <a:noFill/>
        </p:spPr>
        <p:txBody>
          <a:bodyPr wrap="square" rtlCol="0">
            <a:spAutoFit/>
          </a:bodyPr>
          <a:lstStyle/>
          <a:p>
            <a:pPr marL="285750" indent="-285750">
              <a:buFont typeface="Wingdings" pitchFamily="2" charset="2"/>
              <a:buChar char="§"/>
            </a:pPr>
            <a:r>
              <a:rPr lang="en-US" i="1" dirty="0">
                <a:solidFill>
                  <a:schemeClr val="tx1">
                    <a:lumMod val="50000"/>
                    <a:lumOff val="50000"/>
                  </a:schemeClr>
                </a:solidFill>
              </a:rPr>
              <a:t>As the nation sets out on a national spending spree fueled by the $1.2 trillion infrastructure bill signed by President Biden this month, the job ahead carries enormous risks that the projects will face the same kind of cost, schedule and technical problems that delayed benefits to the public and driving up the price tag that taxpayers ultimately will bear</a:t>
            </a:r>
          </a:p>
          <a:p>
            <a:pPr marL="285750" indent="-285750">
              <a:buFont typeface="Wingdings" pitchFamily="2" charset="2"/>
              <a:buChar char="§"/>
            </a:pPr>
            <a:r>
              <a:rPr lang="en-US" i="1" dirty="0">
                <a:solidFill>
                  <a:schemeClr val="tx1">
                    <a:lumMod val="50000"/>
                    <a:lumOff val="50000"/>
                  </a:schemeClr>
                </a:solidFill>
              </a:rPr>
              <a:t>Challenges have grown more potent. </a:t>
            </a:r>
          </a:p>
          <a:p>
            <a:pPr marL="285750" indent="-285750">
              <a:buFont typeface="Wingdings" pitchFamily="2" charset="2"/>
              <a:buChar char="§"/>
            </a:pPr>
            <a:r>
              <a:rPr lang="en-US" i="1" dirty="0">
                <a:solidFill>
                  <a:schemeClr val="tx1">
                    <a:lumMod val="50000"/>
                    <a:lumOff val="50000"/>
                  </a:schemeClr>
                </a:solidFill>
              </a:rPr>
              <a:t>92 percent of big projects have over run their their original cost and schedule estimates </a:t>
            </a:r>
          </a:p>
          <a:p>
            <a:pPr marL="285750" indent="-285750">
              <a:buFont typeface="Wingdings" pitchFamily="2" charset="2"/>
              <a:buChar char="§"/>
            </a:pPr>
            <a:r>
              <a:rPr lang="en-US" i="1" dirty="0">
                <a:solidFill>
                  <a:schemeClr val="tx1">
                    <a:lumMod val="50000"/>
                    <a:lumOff val="50000"/>
                  </a:schemeClr>
                </a:solidFill>
              </a:rPr>
              <a:t>“A lot of projects are not delivering what they promised to deliver</a:t>
            </a:r>
          </a:p>
          <a:p>
            <a:pPr marL="285750" indent="-285750">
              <a:buFont typeface="Wingdings" pitchFamily="2" charset="2"/>
              <a:buChar char="§"/>
            </a:pPr>
            <a:r>
              <a:rPr lang="en-US" i="1" dirty="0">
                <a:solidFill>
                  <a:schemeClr val="tx1">
                    <a:lumMod val="50000"/>
                    <a:lumOff val="50000"/>
                  </a:schemeClr>
                </a:solidFill>
              </a:rPr>
              <a:t>In some cases, U.S. construction costs are higher than those in Western Europe and democratic nations in Asia</a:t>
            </a:r>
            <a:endParaRPr lang="en-US" dirty="0"/>
          </a:p>
        </p:txBody>
      </p:sp>
      <p:sp>
        <p:nvSpPr>
          <p:cNvPr id="6" name="TextBox 5">
            <a:extLst>
              <a:ext uri="{FF2B5EF4-FFF2-40B4-BE49-F238E27FC236}">
                <a16:creationId xmlns:a16="http://schemas.microsoft.com/office/drawing/2014/main" id="{BD0A7200-7019-F740-9000-E9C36C1EF63D}"/>
              </a:ext>
            </a:extLst>
          </p:cNvPr>
          <p:cNvSpPr txBox="1"/>
          <p:nvPr/>
        </p:nvSpPr>
        <p:spPr>
          <a:xfrm>
            <a:off x="5359914" y="1652722"/>
            <a:ext cx="4979773" cy="4524315"/>
          </a:xfrm>
          <a:prstGeom prst="rect">
            <a:avLst/>
          </a:prstGeom>
          <a:noFill/>
        </p:spPr>
        <p:txBody>
          <a:bodyPr wrap="square" rtlCol="0">
            <a:spAutoFit/>
          </a:bodyPr>
          <a:lstStyle/>
          <a:p>
            <a:pPr marL="285750" indent="-285750">
              <a:buFont typeface="Wingdings" pitchFamily="2" charset="2"/>
              <a:buChar char="§"/>
            </a:pPr>
            <a:r>
              <a:rPr lang="en-US" i="1" dirty="0">
                <a:solidFill>
                  <a:schemeClr val="tx1">
                    <a:lumMod val="50000"/>
                    <a:lumOff val="50000"/>
                  </a:schemeClr>
                </a:solidFill>
              </a:rPr>
              <a:t>“In the world of civic projects, the first budget is really just a down payment…..If people knew the real cost from the start, nothing would ever be approved. The idea is to get going. Start digging a hole and make it so big there’s no alternative to coming up with the money to fill it in.”</a:t>
            </a:r>
          </a:p>
          <a:p>
            <a:pPr marL="285750" indent="-285750" fontAlgn="base">
              <a:buFont typeface="Wingdings" pitchFamily="2" charset="2"/>
              <a:buChar char="§"/>
            </a:pPr>
            <a:r>
              <a:rPr lang="en-US" i="1" dirty="0">
                <a:solidFill>
                  <a:schemeClr val="tx1">
                    <a:lumMod val="50000"/>
                    <a:lumOff val="50000"/>
                  </a:schemeClr>
                </a:solidFill>
              </a:rPr>
              <a:t>“Big infrastructure is becoming cost prohibitive</a:t>
            </a:r>
          </a:p>
          <a:p>
            <a:pPr marL="285750" indent="-285750" fontAlgn="base">
              <a:buFont typeface="Wingdings" pitchFamily="2" charset="2"/>
              <a:buChar char="§"/>
            </a:pPr>
            <a:r>
              <a:rPr lang="en-US" i="1" dirty="0">
                <a:solidFill>
                  <a:schemeClr val="tx1">
                    <a:lumMod val="50000"/>
                    <a:lumOff val="50000"/>
                  </a:schemeClr>
                </a:solidFill>
              </a:rPr>
              <a:t> this is due to institutional sclerosis at government agencies that keep repeating mistakes and choose infrastructure projects that are unlikely to succeed.</a:t>
            </a:r>
          </a:p>
          <a:p>
            <a:pPr marL="285750" indent="-285750" fontAlgn="base">
              <a:buFont typeface="Wingdings" pitchFamily="2" charset="2"/>
              <a:buChar char="§"/>
            </a:pPr>
            <a:r>
              <a:rPr lang="en-US" i="1" dirty="0">
                <a:solidFill>
                  <a:schemeClr val="tx1">
                    <a:lumMod val="50000"/>
                    <a:lumOff val="50000"/>
                  </a:schemeClr>
                </a:solidFill>
              </a:rPr>
              <a:t>Mistakes include a lack of transparency, flawed contracts that put government agencies at the mercy of contractors,  and a failure to attract </a:t>
            </a:r>
            <a:r>
              <a:rPr lang="en-US" i="1" dirty="0">
                <a:solidFill>
                  <a:srgbClr val="C00000"/>
                </a:solidFill>
              </a:rPr>
              <a:t>enough private investment to bear some of the project’s risk.</a:t>
            </a:r>
          </a:p>
        </p:txBody>
      </p:sp>
      <p:sp>
        <p:nvSpPr>
          <p:cNvPr id="7" name="TextBox 6">
            <a:extLst>
              <a:ext uri="{FF2B5EF4-FFF2-40B4-BE49-F238E27FC236}">
                <a16:creationId xmlns:a16="http://schemas.microsoft.com/office/drawing/2014/main" id="{EE90698B-8AB6-944B-9343-86C04096578A}"/>
              </a:ext>
            </a:extLst>
          </p:cNvPr>
          <p:cNvSpPr txBox="1"/>
          <p:nvPr/>
        </p:nvSpPr>
        <p:spPr>
          <a:xfrm>
            <a:off x="1907059" y="6471585"/>
            <a:ext cx="8377882" cy="307777"/>
          </a:xfrm>
          <a:prstGeom prst="rect">
            <a:avLst/>
          </a:prstGeom>
          <a:noFill/>
        </p:spPr>
        <p:txBody>
          <a:bodyPr wrap="square" rtlCol="0">
            <a:spAutoFit/>
          </a:bodyPr>
          <a:lstStyle/>
          <a:p>
            <a:r>
              <a:rPr lang="en-US" sz="1400" dirty="0">
                <a:solidFill>
                  <a:schemeClr val="tx1">
                    <a:lumMod val="50000"/>
                    <a:lumOff val="50000"/>
                  </a:schemeClr>
                </a:solidFill>
              </a:rPr>
              <a:t>Source:  https://</a:t>
            </a:r>
            <a:r>
              <a:rPr lang="en-US" sz="1400" dirty="0" err="1">
                <a:solidFill>
                  <a:schemeClr val="tx1">
                    <a:lumMod val="50000"/>
                    <a:lumOff val="50000"/>
                  </a:schemeClr>
                </a:solidFill>
              </a:rPr>
              <a:t>www.nytimes.com</a:t>
            </a:r>
            <a:r>
              <a:rPr lang="en-US" sz="1400" dirty="0">
                <a:solidFill>
                  <a:schemeClr val="tx1">
                    <a:lumMod val="50000"/>
                    <a:lumOff val="50000"/>
                  </a:schemeClr>
                </a:solidFill>
              </a:rPr>
              <a:t>/2021/11/28/us/infrastructure-</a:t>
            </a:r>
            <a:r>
              <a:rPr lang="en-US" sz="1400" dirty="0" err="1">
                <a:solidFill>
                  <a:schemeClr val="tx1">
                    <a:lumMod val="50000"/>
                    <a:lumOff val="50000"/>
                  </a:schemeClr>
                </a:solidFill>
              </a:rPr>
              <a:t>megaprojects.html</a:t>
            </a:r>
            <a:r>
              <a:rPr lang="en-US" sz="1400" dirty="0">
                <a:solidFill>
                  <a:schemeClr val="tx1">
                    <a:lumMod val="50000"/>
                    <a:lumOff val="50000"/>
                  </a:schemeClr>
                </a:solidFill>
              </a:rPr>
              <a:t> </a:t>
            </a:r>
          </a:p>
        </p:txBody>
      </p:sp>
    </p:spTree>
    <p:extLst>
      <p:ext uri="{BB962C8B-B14F-4D97-AF65-F5344CB8AC3E}">
        <p14:creationId xmlns:p14="http://schemas.microsoft.com/office/powerpoint/2010/main" val="294083437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COMPONENTS OF PPPS</a:t>
            </a:r>
          </a:p>
        </p:txBody>
      </p:sp>
      <p:sp>
        <p:nvSpPr>
          <p:cNvPr id="5" name="TextBox 4">
            <a:extLst>
              <a:ext uri="{FF2B5EF4-FFF2-40B4-BE49-F238E27FC236}">
                <a16:creationId xmlns:a16="http://schemas.microsoft.com/office/drawing/2014/main" id="{7B761D6A-9A64-FD42-BEB4-4669DA570052}"/>
              </a:ext>
            </a:extLst>
          </p:cNvPr>
          <p:cNvSpPr txBox="1"/>
          <p:nvPr/>
        </p:nvSpPr>
        <p:spPr>
          <a:xfrm>
            <a:off x="1451189" y="2967335"/>
            <a:ext cx="9289622" cy="1754326"/>
          </a:xfrm>
          <a:prstGeom prst="rect">
            <a:avLst/>
          </a:prstGeom>
          <a:noFill/>
        </p:spPr>
        <p:txBody>
          <a:bodyPr wrap="square" rtlCol="0">
            <a:spAutoFit/>
          </a:bodyPr>
          <a:lstStyle/>
          <a:p>
            <a:pPr algn="ctr"/>
            <a:r>
              <a:rPr lang="en-US" dirty="0">
                <a:solidFill>
                  <a:schemeClr val="tx1">
                    <a:lumMod val="50000"/>
                    <a:lumOff val="50000"/>
                  </a:schemeClr>
                </a:solidFill>
              </a:rPr>
              <a:t>The PPP Knowledge Lab defines a PPP as "a long-term contract between a private party and a government entity, for providing a public asset or service, in which the </a:t>
            </a:r>
            <a:r>
              <a:rPr lang="en-US" dirty="0">
                <a:solidFill>
                  <a:srgbClr val="C00000"/>
                </a:solidFill>
              </a:rPr>
              <a:t>private party bears significant risk </a:t>
            </a:r>
            <a:r>
              <a:rPr lang="en-US" dirty="0">
                <a:solidFill>
                  <a:schemeClr val="tx1">
                    <a:lumMod val="50000"/>
                    <a:lumOff val="50000"/>
                  </a:schemeClr>
                </a:solidFill>
              </a:rPr>
              <a:t>and </a:t>
            </a:r>
            <a:r>
              <a:rPr lang="en-US" dirty="0">
                <a:solidFill>
                  <a:srgbClr val="C00000"/>
                </a:solidFill>
              </a:rPr>
              <a:t>management responsibility</a:t>
            </a:r>
            <a:r>
              <a:rPr lang="en-US" dirty="0">
                <a:solidFill>
                  <a:schemeClr val="tx1">
                    <a:lumMod val="50000"/>
                    <a:lumOff val="50000"/>
                  </a:schemeClr>
                </a:solidFill>
              </a:rPr>
              <a:t>, and remuneration is </a:t>
            </a:r>
            <a:r>
              <a:rPr lang="en-US" dirty="0">
                <a:solidFill>
                  <a:srgbClr val="C00000"/>
                </a:solidFill>
              </a:rPr>
              <a:t>linked to performance</a:t>
            </a:r>
            <a:r>
              <a:rPr lang="en-US" dirty="0">
                <a:solidFill>
                  <a:schemeClr val="tx1">
                    <a:lumMod val="50000"/>
                    <a:lumOff val="50000"/>
                  </a:schemeClr>
                </a:solidFill>
              </a:rPr>
              <a:t>".</a:t>
            </a:r>
          </a:p>
          <a:p>
            <a:pPr algn="ctr"/>
            <a:endParaRPr lang="en-US" dirty="0">
              <a:solidFill>
                <a:schemeClr val="tx1">
                  <a:lumMod val="50000"/>
                  <a:lumOff val="50000"/>
                </a:schemeClr>
              </a:solidFill>
            </a:endParaRPr>
          </a:p>
          <a:p>
            <a:pPr algn="ctr"/>
            <a:r>
              <a:rPr lang="en-US" dirty="0">
                <a:solidFill>
                  <a:schemeClr val="tx1">
                    <a:lumMod val="50000"/>
                    <a:lumOff val="50000"/>
                  </a:schemeClr>
                </a:solidFill>
              </a:rPr>
              <a:t>All parties are responsible for  project monitoring of obligations and performance – each should focus on their respective contractual management obligations</a:t>
            </a:r>
          </a:p>
        </p:txBody>
      </p:sp>
    </p:spTree>
    <p:extLst>
      <p:ext uri="{BB962C8B-B14F-4D97-AF65-F5344CB8AC3E}">
        <p14:creationId xmlns:p14="http://schemas.microsoft.com/office/powerpoint/2010/main" val="308141442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LIFE-CYCLE CHALLENGES FOR PPP PROJECTS </a:t>
            </a:r>
          </a:p>
        </p:txBody>
      </p:sp>
      <p:sp>
        <p:nvSpPr>
          <p:cNvPr id="5" name="TextBox 4">
            <a:extLst>
              <a:ext uri="{FF2B5EF4-FFF2-40B4-BE49-F238E27FC236}">
                <a16:creationId xmlns:a16="http://schemas.microsoft.com/office/drawing/2014/main" id="{7B761D6A-9A64-FD42-BEB4-4669DA570052}"/>
              </a:ext>
            </a:extLst>
          </p:cNvPr>
          <p:cNvSpPr txBox="1"/>
          <p:nvPr/>
        </p:nvSpPr>
        <p:spPr>
          <a:xfrm>
            <a:off x="268930" y="1641907"/>
            <a:ext cx="9517621" cy="5632311"/>
          </a:xfrm>
          <a:prstGeom prst="rect">
            <a:avLst/>
          </a:prstGeom>
          <a:noFill/>
        </p:spPr>
        <p:txBody>
          <a:bodyPr wrap="square" rtlCol="0">
            <a:spAutoFit/>
          </a:bodyPr>
          <a:lstStyle/>
          <a:p>
            <a:pPr marL="285750" indent="-285750">
              <a:buFont typeface="Wingdings" pitchFamily="2" charset="2"/>
              <a:buChar char="§"/>
            </a:pPr>
            <a:r>
              <a:rPr lang="en-US" dirty="0">
                <a:solidFill>
                  <a:schemeClr val="tx1">
                    <a:lumMod val="50000"/>
                    <a:lumOff val="50000"/>
                  </a:schemeClr>
                </a:solidFill>
              </a:rPr>
              <a:t>PPPs face enormous risks that include cost escalations, schedule changes and creep and technical problems</a:t>
            </a:r>
          </a:p>
          <a:p>
            <a:pPr marL="285750" indent="-285750">
              <a:buFont typeface="Wingdings" pitchFamily="2" charset="2"/>
              <a:buChar char="§"/>
            </a:pPr>
            <a:r>
              <a:rPr lang="en-US" dirty="0">
                <a:solidFill>
                  <a:schemeClr val="tx1">
                    <a:lumMod val="50000"/>
                    <a:lumOff val="50000"/>
                  </a:schemeClr>
                </a:solidFill>
              </a:rPr>
              <a:t>These risks can cause delays in benefits to the public and drive up the price tag that stakeholders (public and private sector) ultimately will bear</a:t>
            </a:r>
          </a:p>
          <a:p>
            <a:pPr marL="285750" indent="-285750">
              <a:buFont typeface="Wingdings" pitchFamily="2" charset="2"/>
              <a:buChar char="§"/>
            </a:pPr>
            <a:r>
              <a:rPr lang="en-US" dirty="0">
                <a:solidFill>
                  <a:schemeClr val="tx1">
                    <a:lumMod val="50000"/>
                    <a:lumOff val="50000"/>
                  </a:schemeClr>
                </a:solidFill>
              </a:rPr>
              <a:t>With the event of adverse events such as the global pandemic and climate change project challenges have grown more serious </a:t>
            </a:r>
          </a:p>
          <a:p>
            <a:pPr marL="285750" indent="-285750">
              <a:buFont typeface="Wingdings" pitchFamily="2" charset="2"/>
              <a:buChar char="§"/>
            </a:pPr>
            <a:r>
              <a:rPr lang="en-US" dirty="0">
                <a:solidFill>
                  <a:schemeClr val="tx1">
                    <a:lumMod val="50000"/>
                    <a:lumOff val="50000"/>
                  </a:schemeClr>
                </a:solidFill>
              </a:rPr>
              <a:t>Many projects have been unable to deliver what was promised</a:t>
            </a:r>
          </a:p>
          <a:p>
            <a:pPr marL="285750" indent="-285750">
              <a:buFont typeface="Wingdings" pitchFamily="2" charset="2"/>
              <a:buChar char="§"/>
            </a:pPr>
            <a:r>
              <a:rPr lang="en-US" dirty="0">
                <a:solidFill>
                  <a:schemeClr val="tx1">
                    <a:lumMod val="50000"/>
                    <a:lumOff val="50000"/>
                  </a:schemeClr>
                </a:solidFill>
              </a:rPr>
              <a:t>Factors that have to be considered include – risk management and allocation, management responsibility and performance</a:t>
            </a:r>
          </a:p>
          <a:p>
            <a:pPr marL="285750" indent="-285750">
              <a:buFont typeface="Wingdings" pitchFamily="2" charset="2"/>
              <a:buChar char="§"/>
            </a:pPr>
            <a:endParaRPr lang="en-US" dirty="0">
              <a:solidFill>
                <a:schemeClr val="tx1">
                  <a:lumMod val="50000"/>
                  <a:lumOff val="50000"/>
                </a:schemeClr>
              </a:solidFill>
            </a:endParaRPr>
          </a:p>
          <a:p>
            <a:r>
              <a:rPr lang="en-US" dirty="0">
                <a:solidFill>
                  <a:schemeClr val="tx1">
                    <a:lumMod val="50000"/>
                    <a:lumOff val="50000"/>
                  </a:schemeClr>
                </a:solidFill>
              </a:rPr>
              <a:t>The full lifecycle needs to be addressed – and monitored – </a:t>
            </a:r>
          </a:p>
          <a:p>
            <a:pPr marL="285750" indent="-285750">
              <a:buFont typeface="Wingdings" pitchFamily="2" charset="2"/>
              <a:buChar char="§"/>
            </a:pPr>
            <a:r>
              <a:rPr lang="en-US" dirty="0">
                <a:solidFill>
                  <a:schemeClr val="tx1">
                    <a:lumMod val="50000"/>
                    <a:lumOff val="50000"/>
                  </a:schemeClr>
                </a:solidFill>
              </a:rPr>
              <a:t>Planning and visioning, – public sector</a:t>
            </a:r>
          </a:p>
          <a:p>
            <a:pPr marL="285750" indent="-285750">
              <a:buFont typeface="Wingdings" pitchFamily="2" charset="2"/>
              <a:buChar char="§"/>
            </a:pPr>
            <a:r>
              <a:rPr lang="en-US" dirty="0">
                <a:solidFill>
                  <a:schemeClr val="tx1">
                    <a:lumMod val="50000"/>
                    <a:lumOff val="50000"/>
                  </a:schemeClr>
                </a:solidFill>
              </a:rPr>
              <a:t>Design – public and private sector</a:t>
            </a:r>
          </a:p>
          <a:p>
            <a:pPr marL="285750" indent="-285750">
              <a:buFont typeface="Wingdings" pitchFamily="2" charset="2"/>
              <a:buChar char="§"/>
            </a:pPr>
            <a:r>
              <a:rPr lang="en-US" dirty="0">
                <a:solidFill>
                  <a:schemeClr val="tx1">
                    <a:lumMod val="50000"/>
                    <a:lumOff val="50000"/>
                  </a:schemeClr>
                </a:solidFill>
              </a:rPr>
              <a:t>Construction – public and private sector</a:t>
            </a:r>
          </a:p>
          <a:p>
            <a:pPr marL="285750" indent="-285750">
              <a:buFont typeface="Wingdings" pitchFamily="2" charset="2"/>
              <a:buChar char="§"/>
            </a:pPr>
            <a:r>
              <a:rPr lang="en-US" dirty="0">
                <a:solidFill>
                  <a:schemeClr val="tx1">
                    <a:lumMod val="50000"/>
                    <a:lumOff val="50000"/>
                  </a:schemeClr>
                </a:solidFill>
              </a:rPr>
              <a:t>Financing – public and private sector (investors and debtors)</a:t>
            </a:r>
          </a:p>
          <a:p>
            <a:pPr marL="285750" indent="-285750">
              <a:buFont typeface="Wingdings" pitchFamily="2" charset="2"/>
              <a:buChar char="§"/>
            </a:pPr>
            <a:r>
              <a:rPr lang="en-US" dirty="0">
                <a:solidFill>
                  <a:schemeClr val="tx1">
                    <a:lumMod val="50000"/>
                    <a:lumOff val="50000"/>
                  </a:schemeClr>
                </a:solidFill>
              </a:rPr>
              <a:t>Operations – public and private sector [contract management]</a:t>
            </a:r>
          </a:p>
          <a:p>
            <a:pPr marL="285750" indent="-285750">
              <a:buFont typeface="Wingdings" pitchFamily="2" charset="2"/>
              <a:buChar char="§"/>
            </a:pPr>
            <a:r>
              <a:rPr lang="en-US" dirty="0">
                <a:solidFill>
                  <a:schemeClr val="tx1">
                    <a:lumMod val="50000"/>
                    <a:lumOff val="50000"/>
                  </a:schemeClr>
                </a:solidFill>
              </a:rPr>
              <a:t>Maintenance – public and private sector [contract management]</a:t>
            </a:r>
          </a:p>
          <a:p>
            <a:endParaRPr lang="en-US" dirty="0">
              <a:solidFill>
                <a:schemeClr val="tx1">
                  <a:lumMod val="50000"/>
                  <a:lumOff val="50000"/>
                </a:schemeClr>
              </a:solidFill>
            </a:endParaRPr>
          </a:p>
          <a:p>
            <a:pPr marL="285750" indent="-285750">
              <a:buFont typeface="Wingdings" pitchFamily="2" charset="2"/>
              <a:buChar char="§"/>
            </a:pPr>
            <a:endParaRPr lang="en-US" dirty="0">
              <a:solidFill>
                <a:schemeClr val="tx1">
                  <a:lumMod val="50000"/>
                  <a:lumOff val="50000"/>
                </a:schemeClr>
              </a:solidFill>
            </a:endParaRPr>
          </a:p>
          <a:p>
            <a:pPr marL="285750" indent="-285750">
              <a:buFont typeface="Wingdings" pitchFamily="2" charset="2"/>
              <a:buChar char="§"/>
            </a:pPr>
            <a:endParaRPr lang="en-US" i="1" dirty="0">
              <a:solidFill>
                <a:schemeClr val="tx1">
                  <a:lumMod val="50000"/>
                  <a:lumOff val="50000"/>
                </a:schemeClr>
              </a:solidFill>
            </a:endParaRPr>
          </a:p>
        </p:txBody>
      </p:sp>
      <p:sp>
        <p:nvSpPr>
          <p:cNvPr id="3" name="TextBox 2">
            <a:extLst>
              <a:ext uri="{FF2B5EF4-FFF2-40B4-BE49-F238E27FC236}">
                <a16:creationId xmlns:a16="http://schemas.microsoft.com/office/drawing/2014/main" id="{57DC35CA-3F67-8B46-8A00-108D278A348D}"/>
              </a:ext>
            </a:extLst>
          </p:cNvPr>
          <p:cNvSpPr txBox="1"/>
          <p:nvPr/>
        </p:nvSpPr>
        <p:spPr>
          <a:xfrm>
            <a:off x="6959771" y="4458062"/>
            <a:ext cx="3531116" cy="2031325"/>
          </a:xfrm>
          <a:prstGeom prst="rect">
            <a:avLst/>
          </a:prstGeom>
          <a:noFill/>
        </p:spPr>
        <p:txBody>
          <a:bodyPr wrap="square" rtlCol="0">
            <a:spAutoFit/>
          </a:bodyPr>
          <a:lstStyle/>
          <a:p>
            <a:pPr algn="ctr"/>
            <a:r>
              <a:rPr lang="en-US" dirty="0">
                <a:solidFill>
                  <a:srgbClr val="C00000"/>
                </a:solidFill>
              </a:rPr>
              <a:t>GOAL IS TO OPTIMISE WHOLE LIFE CYCLE COST AND QUALITY TO DEVELOP BANKABLE PROJECTS AND ACHIEVE VFM </a:t>
            </a:r>
          </a:p>
          <a:p>
            <a:pPr algn="ctr"/>
            <a:endParaRPr lang="en-US" dirty="0">
              <a:solidFill>
                <a:srgbClr val="C00000"/>
              </a:solidFill>
            </a:endParaRPr>
          </a:p>
          <a:p>
            <a:pPr algn="ctr"/>
            <a:r>
              <a:rPr lang="en-US" dirty="0">
                <a:solidFill>
                  <a:srgbClr val="C00000"/>
                </a:solidFill>
              </a:rPr>
              <a:t>Life-cycle is longer than typical projects</a:t>
            </a:r>
          </a:p>
        </p:txBody>
      </p:sp>
    </p:spTree>
    <p:extLst>
      <p:ext uri="{BB962C8B-B14F-4D97-AF65-F5344CB8AC3E}">
        <p14:creationId xmlns:p14="http://schemas.microsoft.com/office/powerpoint/2010/main" val="11378581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531340"/>
            <a:ext cx="6925619" cy="369332"/>
          </a:xfrm>
          <a:prstGeom prst="rect">
            <a:avLst/>
          </a:prstGeom>
          <a:noFill/>
        </p:spPr>
        <p:txBody>
          <a:bodyPr wrap="square" rtlCol="0">
            <a:spAutoFit/>
          </a:bodyPr>
          <a:lstStyle/>
          <a:p>
            <a:r>
              <a:rPr lang="en-US" dirty="0">
                <a:solidFill>
                  <a:schemeClr val="bg1"/>
                </a:solidFill>
              </a:rPr>
              <a:t>PPP PROJECTS LLIFE CYCLE (PROCESS) </a:t>
            </a:r>
          </a:p>
        </p:txBody>
      </p:sp>
      <p:pic>
        <p:nvPicPr>
          <p:cNvPr id="11" name="Picture 10">
            <a:extLst>
              <a:ext uri="{FF2B5EF4-FFF2-40B4-BE49-F238E27FC236}">
                <a16:creationId xmlns:a16="http://schemas.microsoft.com/office/drawing/2014/main" id="{C031E2EA-813C-934B-9443-F91B2BA6F9E2}"/>
              </a:ext>
            </a:extLst>
          </p:cNvPr>
          <p:cNvPicPr>
            <a:picLocks noChangeAspect="1"/>
          </p:cNvPicPr>
          <p:nvPr/>
        </p:nvPicPr>
        <p:blipFill>
          <a:blip r:embed="rId3"/>
          <a:stretch>
            <a:fillRect/>
          </a:stretch>
        </p:blipFill>
        <p:spPr>
          <a:xfrm>
            <a:off x="1080283" y="1465509"/>
            <a:ext cx="8814632" cy="4975423"/>
          </a:xfrm>
          <a:prstGeom prst="rect">
            <a:avLst/>
          </a:prstGeom>
        </p:spPr>
      </p:pic>
      <p:sp>
        <p:nvSpPr>
          <p:cNvPr id="12" name="TextBox 11">
            <a:extLst>
              <a:ext uri="{FF2B5EF4-FFF2-40B4-BE49-F238E27FC236}">
                <a16:creationId xmlns:a16="http://schemas.microsoft.com/office/drawing/2014/main" id="{C51CC57E-1CCA-E74B-998B-2093AC9F1A13}"/>
              </a:ext>
            </a:extLst>
          </p:cNvPr>
          <p:cNvSpPr txBox="1"/>
          <p:nvPr/>
        </p:nvSpPr>
        <p:spPr>
          <a:xfrm>
            <a:off x="713774" y="6550223"/>
            <a:ext cx="10543232" cy="307777"/>
          </a:xfrm>
          <a:prstGeom prst="rect">
            <a:avLst/>
          </a:prstGeom>
          <a:noFill/>
        </p:spPr>
        <p:txBody>
          <a:bodyPr wrap="square" rtlCol="0">
            <a:spAutoFit/>
          </a:bodyPr>
          <a:lstStyle/>
          <a:p>
            <a:r>
              <a:rPr lang="en-US" sz="1400" dirty="0"/>
              <a:t>https://ppp-</a:t>
            </a:r>
            <a:r>
              <a:rPr lang="en-US" sz="1400" dirty="0" err="1"/>
              <a:t>certification.com</a:t>
            </a:r>
            <a:r>
              <a:rPr lang="en-US" sz="1400" dirty="0"/>
              <a:t>/ppp-certification-guide/10-overview-ppp-process-cycle-how-prepare-structure-and-manage-ppp-contract</a:t>
            </a:r>
          </a:p>
        </p:txBody>
      </p:sp>
      <p:sp>
        <p:nvSpPr>
          <p:cNvPr id="13" name="Rectangle 12">
            <a:extLst>
              <a:ext uri="{FF2B5EF4-FFF2-40B4-BE49-F238E27FC236}">
                <a16:creationId xmlns:a16="http://schemas.microsoft.com/office/drawing/2014/main" id="{66CE0C95-3E14-CA44-B786-070023CFFCD3}"/>
              </a:ext>
            </a:extLst>
          </p:cNvPr>
          <p:cNvSpPr/>
          <p:nvPr/>
        </p:nvSpPr>
        <p:spPr>
          <a:xfrm>
            <a:off x="5487599" y="1465510"/>
            <a:ext cx="4407316" cy="49754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B7491F-3D05-1942-A4E3-754B955A088C}"/>
              </a:ext>
            </a:extLst>
          </p:cNvPr>
          <p:cNvSpPr txBox="1"/>
          <p:nvPr/>
        </p:nvSpPr>
        <p:spPr>
          <a:xfrm>
            <a:off x="5894173" y="5832389"/>
            <a:ext cx="3682313" cy="369332"/>
          </a:xfrm>
          <a:prstGeom prst="rect">
            <a:avLst/>
          </a:prstGeom>
          <a:noFill/>
        </p:spPr>
        <p:txBody>
          <a:bodyPr wrap="square" rtlCol="0">
            <a:spAutoFit/>
          </a:bodyPr>
          <a:lstStyle/>
          <a:p>
            <a:pPr algn="ctr"/>
            <a:r>
              <a:rPr lang="en-US" b="1" dirty="0">
                <a:solidFill>
                  <a:srgbClr val="C00000"/>
                </a:solidFill>
              </a:rPr>
              <a:t>FOCUS AREA OF MONITORING </a:t>
            </a:r>
          </a:p>
        </p:txBody>
      </p:sp>
      <p:sp>
        <p:nvSpPr>
          <p:cNvPr id="15" name="TextBox 14">
            <a:extLst>
              <a:ext uri="{FF2B5EF4-FFF2-40B4-BE49-F238E27FC236}">
                <a16:creationId xmlns:a16="http://schemas.microsoft.com/office/drawing/2014/main" id="{7258E793-C536-D04A-A955-D9B99209665F}"/>
              </a:ext>
            </a:extLst>
          </p:cNvPr>
          <p:cNvSpPr txBox="1"/>
          <p:nvPr/>
        </p:nvSpPr>
        <p:spPr>
          <a:xfrm>
            <a:off x="2042984" y="6180890"/>
            <a:ext cx="3744097" cy="369332"/>
          </a:xfrm>
          <a:prstGeom prst="rect">
            <a:avLst/>
          </a:prstGeom>
          <a:noFill/>
        </p:spPr>
        <p:txBody>
          <a:bodyPr wrap="square" rtlCol="0">
            <a:spAutoFit/>
          </a:bodyPr>
          <a:lstStyle/>
          <a:p>
            <a:pPr algn="ctr"/>
            <a:r>
              <a:rPr lang="en-US" b="1" dirty="0">
                <a:solidFill>
                  <a:srgbClr val="C00000"/>
                </a:solidFill>
              </a:rPr>
              <a:t>INITIAL MONITORING</a:t>
            </a:r>
          </a:p>
        </p:txBody>
      </p:sp>
    </p:spTree>
    <p:extLst>
      <p:ext uri="{BB962C8B-B14F-4D97-AF65-F5344CB8AC3E}">
        <p14:creationId xmlns:p14="http://schemas.microsoft.com/office/powerpoint/2010/main" val="163387781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531340"/>
            <a:ext cx="6925619" cy="369332"/>
          </a:xfrm>
          <a:prstGeom prst="rect">
            <a:avLst/>
          </a:prstGeom>
          <a:noFill/>
        </p:spPr>
        <p:txBody>
          <a:bodyPr wrap="square" rtlCol="0">
            <a:spAutoFit/>
          </a:bodyPr>
          <a:lstStyle/>
          <a:p>
            <a:r>
              <a:rPr lang="en-US" dirty="0">
                <a:solidFill>
                  <a:schemeClr val="bg1"/>
                </a:solidFill>
              </a:rPr>
              <a:t>PPP PROJECTS LLIFE CYCLE (PROCESS)  - CONTINUED</a:t>
            </a:r>
          </a:p>
        </p:txBody>
      </p:sp>
      <p:pic>
        <p:nvPicPr>
          <p:cNvPr id="4" name="Picture 3">
            <a:extLst>
              <a:ext uri="{FF2B5EF4-FFF2-40B4-BE49-F238E27FC236}">
                <a16:creationId xmlns:a16="http://schemas.microsoft.com/office/drawing/2014/main" id="{881B49DB-AC3B-3142-9C17-BA8BFE42EE3D}"/>
              </a:ext>
            </a:extLst>
          </p:cNvPr>
          <p:cNvPicPr>
            <a:picLocks noChangeAspect="1"/>
          </p:cNvPicPr>
          <p:nvPr/>
        </p:nvPicPr>
        <p:blipFill>
          <a:blip r:embed="rId3"/>
          <a:stretch>
            <a:fillRect/>
          </a:stretch>
        </p:blipFill>
        <p:spPr>
          <a:xfrm>
            <a:off x="398780" y="1667510"/>
            <a:ext cx="10574020" cy="1368572"/>
          </a:xfrm>
          <a:prstGeom prst="rect">
            <a:avLst/>
          </a:prstGeom>
        </p:spPr>
      </p:pic>
      <p:pic>
        <p:nvPicPr>
          <p:cNvPr id="6" name="Picture 5">
            <a:extLst>
              <a:ext uri="{FF2B5EF4-FFF2-40B4-BE49-F238E27FC236}">
                <a16:creationId xmlns:a16="http://schemas.microsoft.com/office/drawing/2014/main" id="{DEA76A95-7749-3B4E-93EF-0977EA5F90D9}"/>
              </a:ext>
            </a:extLst>
          </p:cNvPr>
          <p:cNvPicPr>
            <a:picLocks noChangeAspect="1"/>
          </p:cNvPicPr>
          <p:nvPr/>
        </p:nvPicPr>
        <p:blipFill>
          <a:blip r:embed="rId4"/>
          <a:stretch>
            <a:fillRect/>
          </a:stretch>
        </p:blipFill>
        <p:spPr>
          <a:xfrm>
            <a:off x="268930" y="3244609"/>
            <a:ext cx="10810550" cy="3264932"/>
          </a:xfrm>
          <a:prstGeom prst="rect">
            <a:avLst/>
          </a:prstGeom>
        </p:spPr>
      </p:pic>
      <p:sp>
        <p:nvSpPr>
          <p:cNvPr id="8" name="TextBox 7">
            <a:extLst>
              <a:ext uri="{FF2B5EF4-FFF2-40B4-BE49-F238E27FC236}">
                <a16:creationId xmlns:a16="http://schemas.microsoft.com/office/drawing/2014/main" id="{F8ECE0D4-5633-544F-BA59-F010958ED886}"/>
              </a:ext>
            </a:extLst>
          </p:cNvPr>
          <p:cNvSpPr txBox="1"/>
          <p:nvPr/>
        </p:nvSpPr>
        <p:spPr>
          <a:xfrm>
            <a:off x="713774" y="6550223"/>
            <a:ext cx="10543232" cy="307777"/>
          </a:xfrm>
          <a:prstGeom prst="rect">
            <a:avLst/>
          </a:prstGeom>
          <a:noFill/>
        </p:spPr>
        <p:txBody>
          <a:bodyPr wrap="square" rtlCol="0">
            <a:spAutoFit/>
          </a:bodyPr>
          <a:lstStyle/>
          <a:p>
            <a:r>
              <a:rPr lang="en-US" sz="1400" dirty="0"/>
              <a:t>https://ppp-</a:t>
            </a:r>
            <a:r>
              <a:rPr lang="en-US" sz="1400" dirty="0" err="1"/>
              <a:t>certification.com</a:t>
            </a:r>
            <a:r>
              <a:rPr lang="en-US" sz="1400" dirty="0"/>
              <a:t>/ppp-certification-guide/10-overview-ppp-process-cycle-how-prepare-structure-and-manage-ppp-contract</a:t>
            </a:r>
          </a:p>
        </p:txBody>
      </p:sp>
      <p:sp>
        <p:nvSpPr>
          <p:cNvPr id="9" name="Rectangle 8">
            <a:extLst>
              <a:ext uri="{FF2B5EF4-FFF2-40B4-BE49-F238E27FC236}">
                <a16:creationId xmlns:a16="http://schemas.microsoft.com/office/drawing/2014/main" id="{CA7BB213-9C24-2C4C-AF00-B636A2E89FCD}"/>
              </a:ext>
            </a:extLst>
          </p:cNvPr>
          <p:cNvSpPr/>
          <p:nvPr/>
        </p:nvSpPr>
        <p:spPr>
          <a:xfrm>
            <a:off x="5796518" y="1667510"/>
            <a:ext cx="5176282" cy="48420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B1AFD4-D9C4-B540-8F63-2448539614BE}"/>
              </a:ext>
            </a:extLst>
          </p:cNvPr>
          <p:cNvSpPr txBox="1"/>
          <p:nvPr/>
        </p:nvSpPr>
        <p:spPr>
          <a:xfrm>
            <a:off x="6388444" y="4877075"/>
            <a:ext cx="3682313" cy="369332"/>
          </a:xfrm>
          <a:prstGeom prst="rect">
            <a:avLst/>
          </a:prstGeom>
          <a:noFill/>
        </p:spPr>
        <p:txBody>
          <a:bodyPr wrap="square" rtlCol="0">
            <a:spAutoFit/>
          </a:bodyPr>
          <a:lstStyle/>
          <a:p>
            <a:pPr algn="ctr"/>
            <a:r>
              <a:rPr lang="en-US" b="1" dirty="0">
                <a:solidFill>
                  <a:srgbClr val="C00000"/>
                </a:solidFill>
              </a:rPr>
              <a:t>FOCUS AREA OF MONITOR</a:t>
            </a:r>
            <a:r>
              <a:rPr lang="en-US" dirty="0">
                <a:solidFill>
                  <a:srgbClr val="C00000"/>
                </a:solidFill>
              </a:rPr>
              <a:t>ING </a:t>
            </a:r>
          </a:p>
        </p:txBody>
      </p:sp>
      <p:sp>
        <p:nvSpPr>
          <p:cNvPr id="12" name="TextBox 11">
            <a:extLst>
              <a:ext uri="{FF2B5EF4-FFF2-40B4-BE49-F238E27FC236}">
                <a16:creationId xmlns:a16="http://schemas.microsoft.com/office/drawing/2014/main" id="{F8B05715-46E3-C74D-819E-AE188A0A8420}"/>
              </a:ext>
            </a:extLst>
          </p:cNvPr>
          <p:cNvSpPr txBox="1"/>
          <p:nvPr/>
        </p:nvSpPr>
        <p:spPr>
          <a:xfrm>
            <a:off x="1160676" y="2955680"/>
            <a:ext cx="3744097" cy="369332"/>
          </a:xfrm>
          <a:prstGeom prst="rect">
            <a:avLst/>
          </a:prstGeom>
          <a:noFill/>
        </p:spPr>
        <p:txBody>
          <a:bodyPr wrap="square" rtlCol="0">
            <a:spAutoFit/>
          </a:bodyPr>
          <a:lstStyle/>
          <a:p>
            <a:pPr algn="ctr"/>
            <a:r>
              <a:rPr lang="en-US" b="1" dirty="0">
                <a:solidFill>
                  <a:srgbClr val="C00000"/>
                </a:solidFill>
              </a:rPr>
              <a:t>INITIAL MONITORING</a:t>
            </a:r>
          </a:p>
        </p:txBody>
      </p:sp>
    </p:spTree>
    <p:extLst>
      <p:ext uri="{BB962C8B-B14F-4D97-AF65-F5344CB8AC3E}">
        <p14:creationId xmlns:p14="http://schemas.microsoft.com/office/powerpoint/2010/main" val="363965810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A01E7-A7F6-154C-9825-FB59A17C9F46}"/>
              </a:ext>
            </a:extLst>
          </p:cNvPr>
          <p:cNvSpPr txBox="1"/>
          <p:nvPr/>
        </p:nvSpPr>
        <p:spPr>
          <a:xfrm>
            <a:off x="268930" y="457200"/>
            <a:ext cx="6925619" cy="369332"/>
          </a:xfrm>
          <a:prstGeom prst="rect">
            <a:avLst/>
          </a:prstGeom>
          <a:noFill/>
        </p:spPr>
        <p:txBody>
          <a:bodyPr wrap="square" rtlCol="0">
            <a:spAutoFit/>
          </a:bodyPr>
          <a:lstStyle/>
          <a:p>
            <a:r>
              <a:rPr lang="en-US" dirty="0">
                <a:solidFill>
                  <a:schemeClr val="bg1"/>
                </a:solidFill>
              </a:rPr>
              <a:t>LIFE-CYCLE MONITORING CHALLENGES FOR PPP PROJECTS </a:t>
            </a:r>
          </a:p>
        </p:txBody>
      </p:sp>
      <p:sp>
        <p:nvSpPr>
          <p:cNvPr id="5" name="TextBox 4">
            <a:extLst>
              <a:ext uri="{FF2B5EF4-FFF2-40B4-BE49-F238E27FC236}">
                <a16:creationId xmlns:a16="http://schemas.microsoft.com/office/drawing/2014/main" id="{7B761D6A-9A64-FD42-BEB4-4669DA570052}"/>
              </a:ext>
            </a:extLst>
          </p:cNvPr>
          <p:cNvSpPr txBox="1"/>
          <p:nvPr/>
        </p:nvSpPr>
        <p:spPr>
          <a:xfrm>
            <a:off x="268931" y="1641907"/>
            <a:ext cx="5958874" cy="5355312"/>
          </a:xfrm>
          <a:prstGeom prst="rect">
            <a:avLst/>
          </a:prstGeom>
          <a:noFill/>
        </p:spPr>
        <p:txBody>
          <a:bodyPr wrap="square" rtlCol="0">
            <a:spAutoFit/>
          </a:bodyPr>
          <a:lstStyle/>
          <a:p>
            <a:pPr marL="285750" indent="-285750">
              <a:buFont typeface="Wingdings" pitchFamily="2" charset="2"/>
              <a:buChar char="§"/>
            </a:pPr>
            <a:r>
              <a:rPr lang="en-US" dirty="0">
                <a:solidFill>
                  <a:schemeClr val="tx1">
                    <a:lumMod val="50000"/>
                    <a:lumOff val="50000"/>
                  </a:schemeClr>
                </a:solidFill>
              </a:rPr>
              <a:t>Government should have monitoring mechanisms in place to ensure that the private partner takes on responsibility and manages the risks actively – this includes the public sector as well</a:t>
            </a:r>
          </a:p>
          <a:p>
            <a:pPr marL="285750" indent="-285750">
              <a:buFont typeface="Wingdings" pitchFamily="2" charset="2"/>
              <a:buChar char="§"/>
            </a:pPr>
            <a:r>
              <a:rPr lang="en-US" dirty="0">
                <a:solidFill>
                  <a:schemeClr val="tx1">
                    <a:lumMod val="50000"/>
                    <a:lumOff val="50000"/>
                  </a:schemeClr>
                </a:solidFill>
              </a:rPr>
              <a:t>Monitoring requires commitment of resources by both parties</a:t>
            </a:r>
          </a:p>
          <a:p>
            <a:pPr marL="285750" indent="-285750">
              <a:buFont typeface="Wingdings" pitchFamily="2" charset="2"/>
              <a:buChar char="§"/>
            </a:pPr>
            <a:r>
              <a:rPr lang="en-US" dirty="0">
                <a:solidFill>
                  <a:schemeClr val="tx1">
                    <a:lumMod val="50000"/>
                    <a:lumOff val="50000"/>
                  </a:schemeClr>
                </a:solidFill>
              </a:rPr>
              <a:t>Monitoring should be done by line ministries or a national PPP unit if there is limited experience</a:t>
            </a:r>
          </a:p>
          <a:p>
            <a:pPr marL="285750" indent="-285750">
              <a:buFont typeface="Wingdings" pitchFamily="2" charset="2"/>
              <a:buChar char="§"/>
            </a:pPr>
            <a:r>
              <a:rPr lang="en-US" dirty="0">
                <a:solidFill>
                  <a:schemeClr val="tx1">
                    <a:lumMod val="50000"/>
                    <a:lumOff val="50000"/>
                  </a:schemeClr>
                </a:solidFill>
              </a:rPr>
              <a:t>Ultimately, signatories to a PPP contract are responsible for monitoring</a:t>
            </a:r>
          </a:p>
          <a:p>
            <a:pPr marL="285750" indent="-285750">
              <a:buFont typeface="Wingdings" pitchFamily="2" charset="2"/>
              <a:buChar char="§"/>
            </a:pPr>
            <a:r>
              <a:rPr lang="en-US" dirty="0">
                <a:solidFill>
                  <a:schemeClr val="tx1">
                    <a:lumMod val="50000"/>
                    <a:lumOff val="50000"/>
                  </a:schemeClr>
                </a:solidFill>
              </a:rPr>
              <a:t>The private partner should develop and undertake a clear monitoring, evaluation and reporting plan to ensure continuity of quality service and maintenance – this should be approved by the public sector to ensure that contract terms, milestones, and expected outcomes are monitored</a:t>
            </a:r>
          </a:p>
          <a:p>
            <a:pPr marL="285750" indent="-285750">
              <a:buFont typeface="Wingdings" pitchFamily="2" charset="2"/>
              <a:buChar char="§"/>
            </a:pPr>
            <a:r>
              <a:rPr lang="en-US" dirty="0">
                <a:solidFill>
                  <a:schemeClr val="tx1">
                    <a:lumMod val="50000"/>
                    <a:lumOff val="50000"/>
                  </a:schemeClr>
                </a:solidFill>
              </a:rPr>
              <a:t>A monitoring strategy is also required that should be institutionalized</a:t>
            </a:r>
          </a:p>
          <a:p>
            <a:pPr marL="285750" indent="-285750">
              <a:buFont typeface="Wingdings" pitchFamily="2" charset="2"/>
              <a:buChar char="§"/>
            </a:pPr>
            <a:endParaRPr lang="en-US" dirty="0">
              <a:solidFill>
                <a:schemeClr val="tx1">
                  <a:lumMod val="50000"/>
                  <a:lumOff val="50000"/>
                </a:schemeClr>
              </a:solidFill>
            </a:endParaRPr>
          </a:p>
          <a:p>
            <a:pPr marL="285750" indent="-285750">
              <a:buFont typeface="Wingdings" pitchFamily="2" charset="2"/>
              <a:buChar char="§"/>
            </a:pPr>
            <a:endParaRPr lang="en-US" dirty="0">
              <a:solidFill>
                <a:schemeClr val="tx1">
                  <a:lumMod val="50000"/>
                  <a:lumOff val="50000"/>
                </a:schemeClr>
              </a:solidFill>
            </a:endParaRPr>
          </a:p>
        </p:txBody>
      </p:sp>
      <p:sp>
        <p:nvSpPr>
          <p:cNvPr id="4" name="TextBox 3">
            <a:extLst>
              <a:ext uri="{FF2B5EF4-FFF2-40B4-BE49-F238E27FC236}">
                <a16:creationId xmlns:a16="http://schemas.microsoft.com/office/drawing/2014/main" id="{F8496FCA-C856-784A-9D99-B38247DE037C}"/>
              </a:ext>
            </a:extLst>
          </p:cNvPr>
          <p:cNvSpPr txBox="1"/>
          <p:nvPr/>
        </p:nvSpPr>
        <p:spPr>
          <a:xfrm>
            <a:off x="6969211" y="1767006"/>
            <a:ext cx="4102443" cy="3323987"/>
          </a:xfrm>
          <a:prstGeom prst="rect">
            <a:avLst/>
          </a:prstGeom>
          <a:noFill/>
        </p:spPr>
        <p:txBody>
          <a:bodyPr wrap="square" rtlCol="0">
            <a:spAutoFit/>
          </a:bodyPr>
          <a:lstStyle/>
          <a:p>
            <a:r>
              <a:rPr lang="en-US" sz="1400" i="1" dirty="0">
                <a:solidFill>
                  <a:srgbClr val="C00000"/>
                </a:solidFill>
              </a:rPr>
              <a:t>Questions that should be asked include:</a:t>
            </a:r>
          </a:p>
          <a:p>
            <a:endParaRPr lang="en-US" sz="1400" i="1" dirty="0">
              <a:solidFill>
                <a:srgbClr val="C00000"/>
              </a:solidFill>
            </a:endParaRPr>
          </a:p>
          <a:p>
            <a:pPr marL="285750" indent="-285750">
              <a:buFont typeface="Wingdings" pitchFamily="2" charset="2"/>
              <a:buChar char="§"/>
            </a:pPr>
            <a:r>
              <a:rPr lang="en-US" sz="1400" i="1" dirty="0">
                <a:solidFill>
                  <a:srgbClr val="C00000"/>
                </a:solidFill>
              </a:rPr>
              <a:t>Are measure working as expected? </a:t>
            </a:r>
            <a:endParaRPr lang="en-US" sz="1400" dirty="0">
              <a:solidFill>
                <a:srgbClr val="C00000"/>
              </a:solidFill>
            </a:endParaRPr>
          </a:p>
          <a:p>
            <a:pPr marL="285750" indent="-285750">
              <a:buFont typeface="Wingdings" pitchFamily="2" charset="2"/>
              <a:buChar char="§"/>
            </a:pPr>
            <a:r>
              <a:rPr lang="en-US" sz="1400" i="1" dirty="0">
                <a:solidFill>
                  <a:srgbClr val="C00000"/>
                </a:solidFill>
              </a:rPr>
              <a:t>Have there been any other unexpected impacts (positive or negative) associated with the project implementation?</a:t>
            </a:r>
          </a:p>
          <a:p>
            <a:pPr marL="285750" indent="-285750">
              <a:buFont typeface="Wingdings" pitchFamily="2" charset="2"/>
              <a:buChar char="§"/>
            </a:pPr>
            <a:r>
              <a:rPr lang="en-US" sz="1400" i="1" dirty="0">
                <a:solidFill>
                  <a:srgbClr val="C00000"/>
                </a:solidFill>
              </a:rPr>
              <a:t>What follow-up actions are being undertaken</a:t>
            </a:r>
          </a:p>
          <a:p>
            <a:pPr marL="285750" indent="-285750">
              <a:buFont typeface="Wingdings" pitchFamily="2" charset="2"/>
              <a:buChar char="§"/>
            </a:pPr>
            <a:r>
              <a:rPr lang="en-US" sz="1400" i="1" dirty="0">
                <a:solidFill>
                  <a:srgbClr val="C00000"/>
                </a:solidFill>
              </a:rPr>
              <a:t>Who is responsible – accountable?</a:t>
            </a:r>
          </a:p>
          <a:p>
            <a:pPr marL="285750" indent="-285750">
              <a:buFont typeface="Wingdings" pitchFamily="2" charset="2"/>
              <a:buChar char="§"/>
            </a:pPr>
            <a:r>
              <a:rPr lang="en-US" sz="1400" i="1" dirty="0">
                <a:solidFill>
                  <a:srgbClr val="C00000"/>
                </a:solidFill>
              </a:rPr>
              <a:t>What efforts are being undertaken to ensure that projects remain resilient?</a:t>
            </a:r>
          </a:p>
          <a:p>
            <a:pPr marL="285750" indent="-285750">
              <a:buFont typeface="Wingdings" pitchFamily="2" charset="2"/>
              <a:buChar char="§"/>
            </a:pPr>
            <a:r>
              <a:rPr lang="en-US" sz="1400" dirty="0">
                <a:solidFill>
                  <a:srgbClr val="C00000"/>
                </a:solidFill>
              </a:rPr>
              <a:t>How adaptive is monitoring and evaluation actions?</a:t>
            </a:r>
          </a:p>
          <a:p>
            <a:pPr marL="285750" indent="-285750">
              <a:buFont typeface="Wingdings" pitchFamily="2" charset="2"/>
              <a:buChar char="§"/>
            </a:pPr>
            <a:r>
              <a:rPr lang="en-US" sz="1400" dirty="0">
                <a:solidFill>
                  <a:srgbClr val="C00000"/>
                </a:solidFill>
              </a:rPr>
              <a:t>What systems have been established to ensure O&amp;M evaluation?</a:t>
            </a:r>
          </a:p>
          <a:p>
            <a:pPr marL="285750" indent="-285750">
              <a:buFont typeface="Wingdings" pitchFamily="2" charset="2"/>
              <a:buChar char="§"/>
            </a:pPr>
            <a:r>
              <a:rPr lang="en-US" sz="1400" dirty="0">
                <a:solidFill>
                  <a:srgbClr val="C00000"/>
                </a:solidFill>
              </a:rPr>
              <a:t>Are responsible parties competent?</a:t>
            </a:r>
          </a:p>
        </p:txBody>
      </p:sp>
    </p:spTree>
    <p:extLst>
      <p:ext uri="{BB962C8B-B14F-4D97-AF65-F5344CB8AC3E}">
        <p14:creationId xmlns:p14="http://schemas.microsoft.com/office/powerpoint/2010/main" val="341178793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3101</TotalTime>
  <Words>2439</Words>
  <Application>Microsoft Macintosh PowerPoint</Application>
  <PresentationFormat>Widescreen</PresentationFormat>
  <Paragraphs>202</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Roboto</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evuralaydin@gmail.com</dc:creator>
  <cp:lastModifiedBy>David Baxter</cp:lastModifiedBy>
  <cp:revision>34</cp:revision>
  <dcterms:created xsi:type="dcterms:W3CDTF">2021-09-16T14:08:43Z</dcterms:created>
  <dcterms:modified xsi:type="dcterms:W3CDTF">2021-12-05T18:30:35Z</dcterms:modified>
</cp:coreProperties>
</file>